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 id="2147483672" r:id="rId5"/>
    <p:sldMasterId id="2147483651" r:id="rId6"/>
    <p:sldMasterId id="2147483654" r:id="rId7"/>
    <p:sldMasterId id="2147483675" r:id="rId8"/>
  </p:sldMasterIdLst>
  <p:notesMasterIdLst>
    <p:notesMasterId r:id="rId34"/>
  </p:notesMasterIdLst>
  <p:sldIdLst>
    <p:sldId id="335" r:id="rId9"/>
    <p:sldId id="472" r:id="rId10"/>
    <p:sldId id="258" r:id="rId11"/>
    <p:sldId id="464" r:id="rId12"/>
    <p:sldId id="259" r:id="rId13"/>
    <p:sldId id="469" r:id="rId14"/>
    <p:sldId id="459" r:id="rId15"/>
    <p:sldId id="268" r:id="rId16"/>
    <p:sldId id="465" r:id="rId17"/>
    <p:sldId id="466" r:id="rId18"/>
    <p:sldId id="269" r:id="rId19"/>
    <p:sldId id="470" r:id="rId20"/>
    <p:sldId id="467" r:id="rId21"/>
    <p:sldId id="471" r:id="rId22"/>
    <p:sldId id="458" r:id="rId23"/>
    <p:sldId id="260" r:id="rId24"/>
    <p:sldId id="468" r:id="rId25"/>
    <p:sldId id="262" r:id="rId26"/>
    <p:sldId id="263" r:id="rId27"/>
    <p:sldId id="264" r:id="rId28"/>
    <p:sldId id="265" r:id="rId29"/>
    <p:sldId id="460" r:id="rId30"/>
    <p:sldId id="473" r:id="rId31"/>
    <p:sldId id="274" r:id="rId32"/>
    <p:sldId id="454" r:id="rId33"/>
  </p:sldIdLst>
  <p:sldSz cx="9144000" cy="5143500" type="screen16x9"/>
  <p:notesSz cx="6858000" cy="9926638"/>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B63629"/>
    <a:srgbClr val="2C3E50"/>
    <a:srgbClr val="C0392B"/>
    <a:srgbClr val="16A085"/>
    <a:srgbClr val="7D629E"/>
    <a:srgbClr val="404006"/>
    <a:srgbClr val="B6004C"/>
    <a:srgbClr val="8D143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7" autoAdjust="0"/>
    <p:restoredTop sz="91442" autoAdjust="0"/>
  </p:normalViewPr>
  <p:slideViewPr>
    <p:cSldViewPr snapToGrid="0">
      <p:cViewPr varScale="1">
        <p:scale>
          <a:sx n="137" d="100"/>
          <a:sy n="137" d="100"/>
        </p:scale>
        <p:origin x="2382" y="126"/>
      </p:cViewPr>
      <p:guideLst>
        <p:guide orient="horz" pos="164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6/11/relationships/changesInfo" Target="changesInfos/changesInfo1.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Dario Carrillo Duran" userId="89b4fac2-a189-465c-b8f9-790f81eafcbb" providerId="ADAL" clId="{75F912AB-BB4F-4803-B845-545755EE68EE}"/>
    <pc:docChg chg="delSld modSld">
      <pc:chgData name="Ivan Dario Carrillo Duran" userId="89b4fac2-a189-465c-b8f9-790f81eafcbb" providerId="ADAL" clId="{75F912AB-BB4F-4803-B845-545755EE68EE}" dt="2021-08-18T21:42:28.350" v="8" actId="20577"/>
      <pc:docMkLst>
        <pc:docMk/>
      </pc:docMkLst>
      <pc:sldChg chg="modSp mod">
        <pc:chgData name="Ivan Dario Carrillo Duran" userId="89b4fac2-a189-465c-b8f9-790f81eafcbb" providerId="ADAL" clId="{75F912AB-BB4F-4803-B845-545755EE68EE}" dt="2021-08-18T21:42:28.350" v="8" actId="20577"/>
        <pc:sldMkLst>
          <pc:docMk/>
          <pc:sldMk cId="861946647" sldId="335"/>
        </pc:sldMkLst>
        <pc:spChg chg="mod">
          <ac:chgData name="Ivan Dario Carrillo Duran" userId="89b4fac2-a189-465c-b8f9-790f81eafcbb" providerId="ADAL" clId="{75F912AB-BB4F-4803-B845-545755EE68EE}" dt="2021-08-18T21:42:28.350" v="8" actId="20577"/>
          <ac:spMkLst>
            <pc:docMk/>
            <pc:sldMk cId="861946647" sldId="335"/>
            <ac:spMk id="2" creationId="{00000000-0000-0000-0000-000000000000}"/>
          </ac:spMkLst>
        </pc:spChg>
      </pc:sldChg>
      <pc:sldChg chg="del">
        <pc:chgData name="Ivan Dario Carrillo Duran" userId="89b4fac2-a189-465c-b8f9-790f81eafcbb" providerId="ADAL" clId="{75F912AB-BB4F-4803-B845-545755EE68EE}" dt="2021-08-17T19:54:05.067" v="2" actId="47"/>
        <pc:sldMkLst>
          <pc:docMk/>
          <pc:sldMk cId="3742750732" sldId="456"/>
        </pc:sldMkLst>
      </pc:sldChg>
      <pc:sldChg chg="del">
        <pc:chgData name="Ivan Dario Carrillo Duran" userId="89b4fac2-a189-465c-b8f9-790f81eafcbb" providerId="ADAL" clId="{75F912AB-BB4F-4803-B845-545755EE68EE}" dt="2021-08-17T19:54:01.908" v="0" actId="47"/>
        <pc:sldMkLst>
          <pc:docMk/>
          <pc:sldMk cId="162138390" sldId="461"/>
        </pc:sldMkLst>
      </pc:sldChg>
      <pc:sldChg chg="del">
        <pc:chgData name="Ivan Dario Carrillo Duran" userId="89b4fac2-a189-465c-b8f9-790f81eafcbb" providerId="ADAL" clId="{75F912AB-BB4F-4803-B845-545755EE68EE}" dt="2021-08-17T19:54:01.908" v="0" actId="47"/>
        <pc:sldMkLst>
          <pc:docMk/>
          <pc:sldMk cId="1056694525" sldId="462"/>
        </pc:sldMkLst>
      </pc:sldChg>
      <pc:sldChg chg="del">
        <pc:chgData name="Ivan Dario Carrillo Duran" userId="89b4fac2-a189-465c-b8f9-790f81eafcbb" providerId="ADAL" clId="{75F912AB-BB4F-4803-B845-545755EE68EE}" dt="2021-08-17T19:54:03.468" v="1" actId="47"/>
        <pc:sldMkLst>
          <pc:docMk/>
          <pc:sldMk cId="881669901" sldId="4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96332"/>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96332"/>
          </a:xfrm>
          <a:prstGeom prst="rect">
            <a:avLst/>
          </a:prstGeom>
        </p:spPr>
        <p:txBody>
          <a:bodyPr vert="horz" lIns="91440" tIns="45720" rIns="91440" bIns="45720" rtlCol="0"/>
          <a:lstStyle>
            <a:lvl1pPr algn="r">
              <a:defRPr sz="1200"/>
            </a:lvl1pPr>
          </a:lstStyle>
          <a:p>
            <a:fld id="{8A809733-6C35-0144-8DCF-77480CA47BBE}" type="datetimeFigureOut">
              <a:rPr lang="es-ES" smtClean="0"/>
              <a:t>18/08/2021</a:t>
            </a:fld>
            <a:endParaRPr lang="es-ES"/>
          </a:p>
        </p:txBody>
      </p:sp>
      <p:sp>
        <p:nvSpPr>
          <p:cNvPr id="4" name="Marcador de imagen de diapositiva 3"/>
          <p:cNvSpPr>
            <a:spLocks noGrp="1" noRot="1" noChangeAspect="1"/>
          </p:cNvSpPr>
          <p:nvPr>
            <p:ph type="sldImg" idx="2"/>
          </p:nvPr>
        </p:nvSpPr>
        <p:spPr>
          <a:xfrm>
            <a:off x="120650" y="744538"/>
            <a:ext cx="6616700" cy="3722687"/>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a:defRPr sz="1200"/>
            </a:lvl1pPr>
          </a:lstStyle>
          <a:p>
            <a:fld id="{230A825F-C5BC-0945-9745-BFEF151ECAA1}" type="slidenum">
              <a:rPr lang="es-ES" smtClean="0"/>
              <a:t>‹#›</a:t>
            </a:fld>
            <a:endParaRPr lang="es-ES"/>
          </a:p>
        </p:txBody>
      </p:sp>
    </p:spTree>
    <p:extLst>
      <p:ext uri="{BB962C8B-B14F-4D97-AF65-F5344CB8AC3E}">
        <p14:creationId xmlns:p14="http://schemas.microsoft.com/office/powerpoint/2010/main" val="18400225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30A825F-C5BC-0945-9745-BFEF151ECAA1}" type="slidenum">
              <a:rPr lang="es-ES" smtClean="0"/>
              <a:t>1</a:t>
            </a:fld>
            <a:endParaRPr lang="es-ES" dirty="0"/>
          </a:p>
        </p:txBody>
      </p:sp>
    </p:spTree>
    <p:extLst>
      <p:ext uri="{BB962C8B-B14F-4D97-AF65-F5344CB8AC3E}">
        <p14:creationId xmlns:p14="http://schemas.microsoft.com/office/powerpoint/2010/main" val="2691706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s-CO" sz="1600" b="1" dirty="0">
                <a:solidFill>
                  <a:srgbClr val="0070C0"/>
                </a:solidFill>
                <a:latin typeface="Segoe UI" panose="020B0502040204020203" pitchFamily="34" charset="0"/>
                <a:ea typeface="Calibri" panose="020F0502020204030204" pitchFamily="34" charset="0"/>
              </a:rPr>
              <a:t>POR CONSIGUIENTE</a:t>
            </a:r>
          </a:p>
          <a:p>
            <a:pPr marL="0" indent="0" algn="just">
              <a:buNone/>
            </a:pPr>
            <a:endParaRPr lang="es-CO" sz="1500" dirty="0">
              <a:latin typeface="Segoe UI" panose="020B0502040204020203" pitchFamily="34" charset="0"/>
              <a:ea typeface="Calibri" panose="020F0502020204030204" pitchFamily="34" charset="0"/>
            </a:endParaRPr>
          </a:p>
          <a:p>
            <a:pPr marL="800100" lvl="2" indent="0" algn="just">
              <a:buNone/>
            </a:pPr>
            <a:r>
              <a:rPr lang="es-CO" sz="1600" b="1" i="1" dirty="0">
                <a:solidFill>
                  <a:schemeClr val="tx2">
                    <a:lumMod val="75000"/>
                  </a:schemeClr>
                </a:solidFill>
                <a:latin typeface="Segoe UI" panose="020B0502040204020203" pitchFamily="34" charset="0"/>
                <a:ea typeface="Calibri" panose="020F0502020204030204" pitchFamily="34" charset="0"/>
              </a:rPr>
              <a:t>Implementar un Observatorio Inmobiliario Nacional representa un reto importante, considerando que actualmente existen ya diversos ejercicios de observación sobre el territorio cuyos retos son la uniformidad de mecanismos para la recolección de datos provenientes de diferentes fuentes.</a:t>
            </a:r>
          </a:p>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3</a:t>
            </a:fld>
            <a:endParaRPr lang="es-ES"/>
          </a:p>
        </p:txBody>
      </p:sp>
    </p:spTree>
    <p:extLst>
      <p:ext uri="{BB962C8B-B14F-4D97-AF65-F5344CB8AC3E}">
        <p14:creationId xmlns:p14="http://schemas.microsoft.com/office/powerpoint/2010/main" val="230726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200" dirty="0">
                <a:latin typeface="Segoe UI" panose="020B0502040204020203" pitchFamily="34" charset="0"/>
                <a:ea typeface="Calibri" panose="020F0502020204030204" pitchFamily="34" charset="0"/>
                <a:cs typeface="Times New Roman" panose="02020603050405020304" pitchFamily="18" charset="0"/>
              </a:rPr>
              <a:t>A nivel normativo son representativos al menos dos lineamientos de política pública: </a:t>
            </a:r>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5</a:t>
            </a:fld>
            <a:endParaRPr lang="es-ES"/>
          </a:p>
        </p:txBody>
      </p:sp>
    </p:spTree>
    <p:extLst>
      <p:ext uri="{BB962C8B-B14F-4D97-AF65-F5344CB8AC3E}">
        <p14:creationId xmlns:p14="http://schemas.microsoft.com/office/powerpoint/2010/main" val="190929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dirty="0">
                <a:effectLst/>
              </a:rPr>
              <a:t>Son infraestructuras de datos capaces de garantizar:</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9</a:t>
            </a:fld>
            <a:endParaRPr lang="es-ES"/>
          </a:p>
        </p:txBody>
      </p:sp>
    </p:spTree>
    <p:extLst>
      <p:ext uri="{BB962C8B-B14F-4D97-AF65-F5344CB8AC3E}">
        <p14:creationId xmlns:p14="http://schemas.microsoft.com/office/powerpoint/2010/main" val="329416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Utilidad mínima de los observatorios</a:t>
            </a:r>
          </a:p>
        </p:txBody>
      </p:sp>
      <p:sp>
        <p:nvSpPr>
          <p:cNvPr id="4" name="Slide Number Placeholder 3"/>
          <p:cNvSpPr>
            <a:spLocks noGrp="1"/>
          </p:cNvSpPr>
          <p:nvPr>
            <p:ph type="sldNum" sz="quarter" idx="5"/>
          </p:nvPr>
        </p:nvSpPr>
        <p:spPr/>
        <p:txBody>
          <a:bodyPr/>
          <a:lstStyle/>
          <a:p>
            <a:fld id="{230A825F-C5BC-0945-9745-BFEF151ECAA1}" type="slidenum">
              <a:rPr lang="es-ES" smtClean="0"/>
              <a:t>10</a:t>
            </a:fld>
            <a:endParaRPr lang="es-ES"/>
          </a:p>
        </p:txBody>
      </p:sp>
    </p:spTree>
    <p:extLst>
      <p:ext uri="{BB962C8B-B14F-4D97-AF65-F5344CB8AC3E}">
        <p14:creationId xmlns:p14="http://schemas.microsoft.com/office/powerpoint/2010/main" val="92512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12</a:t>
            </a:fld>
            <a:endParaRPr lang="es-ES"/>
          </a:p>
        </p:txBody>
      </p:sp>
    </p:spTree>
    <p:extLst>
      <p:ext uri="{BB962C8B-B14F-4D97-AF65-F5344CB8AC3E}">
        <p14:creationId xmlns:p14="http://schemas.microsoft.com/office/powerpoint/2010/main" val="313497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13</a:t>
            </a:fld>
            <a:endParaRPr lang="es-ES"/>
          </a:p>
        </p:txBody>
      </p:sp>
    </p:spTree>
    <p:extLst>
      <p:ext uri="{BB962C8B-B14F-4D97-AF65-F5344CB8AC3E}">
        <p14:creationId xmlns:p14="http://schemas.microsoft.com/office/powerpoint/2010/main" val="262051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Cinco razones para las que están considerados los Observatorios,</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17</a:t>
            </a:fld>
            <a:endParaRPr lang="es-ES"/>
          </a:p>
        </p:txBody>
      </p:sp>
    </p:spTree>
    <p:extLst>
      <p:ext uri="{BB962C8B-B14F-4D97-AF65-F5344CB8AC3E}">
        <p14:creationId xmlns:p14="http://schemas.microsoft.com/office/powerpoint/2010/main" val="4237790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16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449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839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114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77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4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984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67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55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559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32E99F-0BE6-EB4E-B2D9-1C670D2D464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2"/>
          <a:stretch/>
        </p:blipFill>
        <p:spPr>
          <a:xfrm>
            <a:off x="0" y="0"/>
            <a:ext cx="4225511" cy="5143500"/>
          </a:xfrm>
          <a:prstGeom prst="rect">
            <a:avLst/>
          </a:prstGeom>
        </p:spPr>
      </p:pic>
      <p:pic>
        <p:nvPicPr>
          <p:cNvPr id="7" name="Imagen 6">
            <a:extLst>
              <a:ext uri="{FF2B5EF4-FFF2-40B4-BE49-F238E27FC236}">
                <a16:creationId xmlns:a16="http://schemas.microsoft.com/office/drawing/2014/main" id="{DEE6CDF0-1D16-274D-8C2E-F9285956B4C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4126" y="4368801"/>
            <a:ext cx="2560437" cy="541799"/>
          </a:xfrm>
          <a:prstGeom prst="rect">
            <a:avLst/>
          </a:prstGeom>
        </p:spPr>
      </p:pic>
      <p:pic>
        <p:nvPicPr>
          <p:cNvPr id="8" name="Imagen 7" descr="Nuevo-logo-DANE.jpg"/>
          <p:cNvPicPr>
            <a:picLocks noChangeAspect="1"/>
          </p:cNvPicPr>
          <p:nvPr userDrawn="1"/>
        </p:nvPicPr>
        <p:blipFill rotWithShape="1">
          <a:blip r:embed="rId6">
            <a:extLst>
              <a:ext uri="{28A0092B-C50C-407E-A947-70E740481C1C}">
                <a14:useLocalDpi xmlns:a14="http://schemas.microsoft.com/office/drawing/2010/main" val="0"/>
              </a:ext>
            </a:extLst>
          </a:blip>
          <a:srcRect l="7445" t="30958" r="7295" b="31695"/>
          <a:stretch/>
        </p:blipFill>
        <p:spPr>
          <a:xfrm>
            <a:off x="7289802" y="299602"/>
            <a:ext cx="1479365" cy="647999"/>
          </a:xfrm>
          <a:prstGeom prst="rect">
            <a:avLst/>
          </a:prstGeom>
        </p:spPr>
      </p:pic>
    </p:spTree>
    <p:extLst>
      <p:ext uri="{BB962C8B-B14F-4D97-AF65-F5344CB8AC3E}">
        <p14:creationId xmlns:p14="http://schemas.microsoft.com/office/powerpoint/2010/main" val="3977970202"/>
      </p:ext>
    </p:extLst>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32E99F-0BE6-EB4E-B2D9-1C670D2D464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2"/>
          <a:stretch/>
        </p:blipFill>
        <p:spPr>
          <a:xfrm>
            <a:off x="0" y="0"/>
            <a:ext cx="4225511" cy="5143500"/>
          </a:xfrm>
          <a:prstGeom prst="rect">
            <a:avLst/>
          </a:prstGeom>
        </p:spPr>
      </p:pic>
      <p:pic>
        <p:nvPicPr>
          <p:cNvPr id="10" name="Imagen 9">
            <a:extLst>
              <a:ext uri="{FF2B5EF4-FFF2-40B4-BE49-F238E27FC236}">
                <a16:creationId xmlns:a16="http://schemas.microsoft.com/office/drawing/2014/main" id="{DEE6CDF0-1D16-274D-8C2E-F9285956B4C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4126" y="4368801"/>
            <a:ext cx="2560437" cy="541799"/>
          </a:xfrm>
          <a:prstGeom prst="rect">
            <a:avLst/>
          </a:prstGeom>
        </p:spPr>
      </p:pic>
      <p:pic>
        <p:nvPicPr>
          <p:cNvPr id="11" name="Imagen 10" descr="Nuevo-logo-DANE.jpg"/>
          <p:cNvPicPr>
            <a:picLocks noChangeAspect="1"/>
          </p:cNvPicPr>
          <p:nvPr userDrawn="1"/>
        </p:nvPicPr>
        <p:blipFill rotWithShape="1">
          <a:blip r:embed="rId6">
            <a:extLst>
              <a:ext uri="{28A0092B-C50C-407E-A947-70E740481C1C}">
                <a14:useLocalDpi xmlns:a14="http://schemas.microsoft.com/office/drawing/2010/main" val="0"/>
              </a:ext>
            </a:extLst>
          </a:blip>
          <a:srcRect l="7445" t="30958" r="7295" b="31695"/>
          <a:stretch/>
        </p:blipFill>
        <p:spPr>
          <a:xfrm>
            <a:off x="7264402" y="299602"/>
            <a:ext cx="1479365" cy="647999"/>
          </a:xfrm>
          <a:prstGeom prst="rect">
            <a:avLst/>
          </a:prstGeom>
        </p:spPr>
      </p:pic>
      <p:pic>
        <p:nvPicPr>
          <p:cNvPr id="7" name="6 Imagen"/>
          <p:cNvPicPr>
            <a:picLocks noChangeAspect="1"/>
          </p:cNvPicPr>
          <p:nvPr userDrawn="1"/>
        </p:nvPicPr>
        <p:blipFill rotWithShape="1">
          <a:blip r:embed="rId7">
            <a:extLst>
              <a:ext uri="{28A0092B-C50C-407E-A947-70E740481C1C}">
                <a14:useLocalDpi xmlns:a14="http://schemas.microsoft.com/office/drawing/2010/main" val="0"/>
              </a:ext>
            </a:extLst>
          </a:blip>
          <a:srcRect l="3545" t="29948" r="4377" b="17913"/>
          <a:stretch/>
        </p:blipFill>
        <p:spPr>
          <a:xfrm>
            <a:off x="3947926" y="4478600"/>
            <a:ext cx="4895937" cy="432000"/>
          </a:xfrm>
          <a:prstGeom prst="rect">
            <a:avLst/>
          </a:prstGeom>
        </p:spPr>
      </p:pic>
    </p:spTree>
    <p:extLst>
      <p:ext uri="{BB962C8B-B14F-4D97-AF65-F5344CB8AC3E}">
        <p14:creationId xmlns:p14="http://schemas.microsoft.com/office/powerpoint/2010/main" val="1926341957"/>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21" descr="MAGENTA.png">
            <a:extLst>
              <a:ext uri="{FF2B5EF4-FFF2-40B4-BE49-F238E27FC236}">
                <a16:creationId xmlns:a16="http://schemas.microsoft.com/office/drawing/2014/main" id="{050975CF-360D-FB40-8F96-719A5FECB4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4126" y="260487"/>
            <a:ext cx="227841" cy="221463"/>
          </a:xfrm>
          <a:prstGeom prst="rect">
            <a:avLst/>
          </a:prstGeom>
        </p:spPr>
      </p:pic>
      <p:sp>
        <p:nvSpPr>
          <p:cNvPr id="5" name="object 3">
            <a:extLst>
              <a:ext uri="{FF2B5EF4-FFF2-40B4-BE49-F238E27FC236}">
                <a16:creationId xmlns:a16="http://schemas.microsoft.com/office/drawing/2014/main" id="{0391E340-98A5-9142-8506-C373BF3384E1}"/>
              </a:ext>
            </a:extLst>
          </p:cNvPr>
          <p:cNvSpPr txBox="1"/>
          <p:nvPr userDrawn="1"/>
        </p:nvSpPr>
        <p:spPr>
          <a:xfrm>
            <a:off x="677673" y="274202"/>
            <a:ext cx="2809054" cy="172868"/>
          </a:xfrm>
          <a:prstGeom prst="rect">
            <a:avLst/>
          </a:prstGeom>
        </p:spPr>
        <p:txBody>
          <a:bodyPr vert="horz" wrap="square" lIns="0" tIns="12700" rIns="0" bIns="0" rtlCol="0">
            <a:spAutoFit/>
          </a:bodyPr>
          <a:lstStyle/>
          <a:p>
            <a:pPr marL="24130" marR="5080" indent="-12065" algn="dist">
              <a:lnSpc>
                <a:spcPct val="130000"/>
              </a:lnSpc>
              <a:spcBef>
                <a:spcPts val="100"/>
              </a:spcBef>
            </a:pPr>
            <a:r>
              <a:rPr sz="800" b="1">
                <a:solidFill>
                  <a:srgbClr val="B6004C"/>
                </a:solidFill>
                <a:latin typeface="Arial"/>
                <a:cs typeface="Arial"/>
              </a:rPr>
              <a:t>I </a:t>
            </a:r>
            <a:r>
              <a:rPr sz="800" b="1" spc="-5">
                <a:solidFill>
                  <a:srgbClr val="B6004C"/>
                </a:solidFill>
                <a:latin typeface="Arial"/>
                <a:cs typeface="Arial"/>
              </a:rPr>
              <a:t>N F O R M A C </a:t>
            </a:r>
            <a:r>
              <a:rPr sz="800" b="1">
                <a:solidFill>
                  <a:srgbClr val="B6004C"/>
                </a:solidFill>
                <a:latin typeface="Arial"/>
                <a:cs typeface="Arial"/>
              </a:rPr>
              <a:t>I </a:t>
            </a:r>
            <a:r>
              <a:rPr sz="800" b="1" spc="-5">
                <a:solidFill>
                  <a:srgbClr val="B6004C"/>
                </a:solidFill>
                <a:latin typeface="Arial"/>
                <a:cs typeface="Arial"/>
              </a:rPr>
              <a:t>Ó N</a:t>
            </a:r>
            <a:r>
              <a:rPr lang="es-ES_tradnl" sz="800" b="1" spc="-5">
                <a:solidFill>
                  <a:srgbClr val="B6004C"/>
                </a:solidFill>
                <a:latin typeface="Arial"/>
                <a:cs typeface="Arial"/>
              </a:rPr>
              <a:t>  </a:t>
            </a:r>
            <a:r>
              <a:rPr lang="es-ES" sz="800" b="1" spc="-5">
                <a:solidFill>
                  <a:srgbClr val="B6004C"/>
                </a:solidFill>
                <a:latin typeface="Arial"/>
                <a:cs typeface="Arial"/>
              </a:rPr>
              <a:t>P A R A  T O D O S</a:t>
            </a:r>
            <a:endParaRPr sz="800" b="1">
              <a:solidFill>
                <a:srgbClr val="B6004C"/>
              </a:solidFill>
              <a:latin typeface="Arial"/>
              <a:cs typeface="Arial"/>
            </a:endParaRPr>
          </a:p>
        </p:txBody>
      </p:sp>
    </p:spTree>
    <p:extLst>
      <p:ext uri="{BB962C8B-B14F-4D97-AF65-F5344CB8AC3E}">
        <p14:creationId xmlns:p14="http://schemas.microsoft.com/office/powerpoint/2010/main" val="1802635996"/>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21" descr="MAGENTA.png">
            <a:extLst>
              <a:ext uri="{FF2B5EF4-FFF2-40B4-BE49-F238E27FC236}">
                <a16:creationId xmlns:a16="http://schemas.microsoft.com/office/drawing/2014/main" id="{050975CF-360D-FB40-8F96-719A5FECB4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4126" y="260487"/>
            <a:ext cx="227841" cy="221463"/>
          </a:xfrm>
          <a:prstGeom prst="rect">
            <a:avLst/>
          </a:prstGeom>
        </p:spPr>
      </p:pic>
      <p:sp>
        <p:nvSpPr>
          <p:cNvPr id="10" name="object 3">
            <a:extLst>
              <a:ext uri="{FF2B5EF4-FFF2-40B4-BE49-F238E27FC236}">
                <a16:creationId xmlns:a16="http://schemas.microsoft.com/office/drawing/2014/main" id="{0391E340-98A5-9142-8506-C373BF3384E1}"/>
              </a:ext>
            </a:extLst>
          </p:cNvPr>
          <p:cNvSpPr txBox="1"/>
          <p:nvPr userDrawn="1"/>
        </p:nvSpPr>
        <p:spPr>
          <a:xfrm>
            <a:off x="677673" y="274202"/>
            <a:ext cx="2809054" cy="172868"/>
          </a:xfrm>
          <a:prstGeom prst="rect">
            <a:avLst/>
          </a:prstGeom>
        </p:spPr>
        <p:txBody>
          <a:bodyPr vert="horz" wrap="square" lIns="0" tIns="12700" rIns="0" bIns="0" rtlCol="0">
            <a:spAutoFit/>
          </a:bodyPr>
          <a:lstStyle/>
          <a:p>
            <a:pPr marL="24130" marR="5080" indent="-12065" algn="dist">
              <a:lnSpc>
                <a:spcPct val="130000"/>
              </a:lnSpc>
              <a:spcBef>
                <a:spcPts val="100"/>
              </a:spcBef>
            </a:pPr>
            <a:r>
              <a:rPr sz="800" b="1">
                <a:solidFill>
                  <a:srgbClr val="B6004C"/>
                </a:solidFill>
                <a:latin typeface="Arial"/>
                <a:cs typeface="Arial"/>
              </a:rPr>
              <a:t>I </a:t>
            </a:r>
            <a:r>
              <a:rPr sz="800" b="1" spc="-5">
                <a:solidFill>
                  <a:srgbClr val="B6004C"/>
                </a:solidFill>
                <a:latin typeface="Arial"/>
                <a:cs typeface="Arial"/>
              </a:rPr>
              <a:t>N F O R M A C </a:t>
            </a:r>
            <a:r>
              <a:rPr sz="800" b="1">
                <a:solidFill>
                  <a:srgbClr val="B6004C"/>
                </a:solidFill>
                <a:latin typeface="Arial"/>
                <a:cs typeface="Arial"/>
              </a:rPr>
              <a:t>I </a:t>
            </a:r>
            <a:r>
              <a:rPr sz="800" b="1" spc="-5">
                <a:solidFill>
                  <a:srgbClr val="B6004C"/>
                </a:solidFill>
                <a:latin typeface="Arial"/>
                <a:cs typeface="Arial"/>
              </a:rPr>
              <a:t>Ó N</a:t>
            </a:r>
            <a:r>
              <a:rPr lang="es-ES_tradnl" sz="800" b="1" spc="-5">
                <a:solidFill>
                  <a:srgbClr val="B6004C"/>
                </a:solidFill>
                <a:latin typeface="Arial"/>
                <a:cs typeface="Arial"/>
              </a:rPr>
              <a:t>  </a:t>
            </a:r>
            <a:r>
              <a:rPr lang="es-ES" sz="800" b="1" spc="-5">
                <a:solidFill>
                  <a:srgbClr val="B6004C"/>
                </a:solidFill>
                <a:latin typeface="Arial"/>
                <a:cs typeface="Arial"/>
              </a:rPr>
              <a:t>P A R A  T O D O S</a:t>
            </a:r>
            <a:endParaRPr sz="800" b="1">
              <a:solidFill>
                <a:srgbClr val="B6004C"/>
              </a:solidFill>
              <a:latin typeface="Arial"/>
              <a:cs typeface="Arial"/>
            </a:endParaRPr>
          </a:p>
        </p:txBody>
      </p:sp>
    </p:spTree>
    <p:extLst>
      <p:ext uri="{BB962C8B-B14F-4D97-AF65-F5344CB8AC3E}">
        <p14:creationId xmlns:p14="http://schemas.microsoft.com/office/powerpoint/2010/main" val="692266387"/>
      </p:ext>
    </p:extLst>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21" descr="MAGENTA.png">
            <a:extLst>
              <a:ext uri="{FF2B5EF4-FFF2-40B4-BE49-F238E27FC236}">
                <a16:creationId xmlns:a16="http://schemas.microsoft.com/office/drawing/2014/main" id="{050975CF-360D-FB40-8F96-719A5FECB4A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4126" y="260487"/>
            <a:ext cx="227841" cy="221463"/>
          </a:xfrm>
          <a:prstGeom prst="rect">
            <a:avLst/>
          </a:prstGeom>
        </p:spPr>
      </p:pic>
      <p:sp>
        <p:nvSpPr>
          <p:cNvPr id="10" name="object 3">
            <a:extLst>
              <a:ext uri="{FF2B5EF4-FFF2-40B4-BE49-F238E27FC236}">
                <a16:creationId xmlns:a16="http://schemas.microsoft.com/office/drawing/2014/main" id="{0391E340-98A5-9142-8506-C373BF3384E1}"/>
              </a:ext>
            </a:extLst>
          </p:cNvPr>
          <p:cNvSpPr txBox="1"/>
          <p:nvPr userDrawn="1"/>
        </p:nvSpPr>
        <p:spPr>
          <a:xfrm>
            <a:off x="677673" y="274202"/>
            <a:ext cx="2809054" cy="172868"/>
          </a:xfrm>
          <a:prstGeom prst="rect">
            <a:avLst/>
          </a:prstGeom>
        </p:spPr>
        <p:txBody>
          <a:bodyPr vert="horz" wrap="square" lIns="0" tIns="12700" rIns="0" bIns="0" rtlCol="0">
            <a:spAutoFit/>
          </a:bodyPr>
          <a:lstStyle/>
          <a:p>
            <a:pPr marL="24130" marR="5080" indent="-12065" algn="dist">
              <a:lnSpc>
                <a:spcPct val="130000"/>
              </a:lnSpc>
              <a:spcBef>
                <a:spcPts val="100"/>
              </a:spcBef>
            </a:pPr>
            <a:r>
              <a:rPr sz="800" b="1">
                <a:solidFill>
                  <a:srgbClr val="B6004C"/>
                </a:solidFill>
                <a:latin typeface="Arial"/>
                <a:cs typeface="Arial"/>
              </a:rPr>
              <a:t>I </a:t>
            </a:r>
            <a:r>
              <a:rPr sz="800" b="1" spc="-5">
                <a:solidFill>
                  <a:srgbClr val="B6004C"/>
                </a:solidFill>
                <a:latin typeface="Arial"/>
                <a:cs typeface="Arial"/>
              </a:rPr>
              <a:t>N F O R M A C </a:t>
            </a:r>
            <a:r>
              <a:rPr sz="800" b="1">
                <a:solidFill>
                  <a:srgbClr val="B6004C"/>
                </a:solidFill>
                <a:latin typeface="Arial"/>
                <a:cs typeface="Arial"/>
              </a:rPr>
              <a:t>I </a:t>
            </a:r>
            <a:r>
              <a:rPr sz="800" b="1" spc="-5">
                <a:solidFill>
                  <a:srgbClr val="B6004C"/>
                </a:solidFill>
                <a:latin typeface="Arial"/>
                <a:cs typeface="Arial"/>
              </a:rPr>
              <a:t>Ó N</a:t>
            </a:r>
            <a:r>
              <a:rPr lang="es-ES_tradnl" sz="800" b="1" spc="-5">
                <a:solidFill>
                  <a:srgbClr val="B6004C"/>
                </a:solidFill>
                <a:latin typeface="Arial"/>
                <a:cs typeface="Arial"/>
              </a:rPr>
              <a:t>  </a:t>
            </a:r>
            <a:r>
              <a:rPr lang="es-ES" sz="800" b="1" spc="-5">
                <a:solidFill>
                  <a:srgbClr val="B6004C"/>
                </a:solidFill>
                <a:latin typeface="Arial"/>
                <a:cs typeface="Arial"/>
              </a:rPr>
              <a:t>P A R A  T O D O S</a:t>
            </a:r>
            <a:endParaRPr sz="800" b="1">
              <a:solidFill>
                <a:srgbClr val="B6004C"/>
              </a:solidFill>
              <a:latin typeface="Arial"/>
              <a:cs typeface="Arial"/>
            </a:endParaRPr>
          </a:p>
        </p:txBody>
      </p:sp>
    </p:spTree>
    <p:extLst>
      <p:ext uri="{BB962C8B-B14F-4D97-AF65-F5344CB8AC3E}">
        <p14:creationId xmlns:p14="http://schemas.microsoft.com/office/powerpoint/2010/main" val="2211341583"/>
      </p:ext>
    </p:extLst>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8.sv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sv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63.svg"/></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53"/>
          <p:cNvSpPr txBox="1">
            <a:spLocks/>
          </p:cNvSpPr>
          <p:nvPr/>
        </p:nvSpPr>
        <p:spPr>
          <a:xfrm>
            <a:off x="1052906" y="1960423"/>
            <a:ext cx="7703882" cy="1729320"/>
          </a:xfrm>
          <a:prstGeom prst="rect">
            <a:avLst/>
          </a:prstGeom>
        </p:spPr>
        <p:txBody>
          <a:bodyPr vert="horz" wrap="square" lIns="0" tIns="15875" rIns="0" bIns="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spcBef>
                <a:spcPts val="125"/>
              </a:spcBef>
              <a:buNone/>
            </a:pPr>
            <a:r>
              <a:rPr lang="es-US" sz="3600" b="1" dirty="0">
                <a:solidFill>
                  <a:srgbClr val="8D143D"/>
                </a:solidFill>
                <a:cs typeface="Arial" panose="020B0604020202020204" pitchFamily="34" charset="0"/>
              </a:rPr>
              <a:t>Observatorio Inmobiliario Nacional</a:t>
            </a:r>
            <a:endParaRPr lang="es-CO" sz="3600" b="1" dirty="0">
              <a:solidFill>
                <a:srgbClr val="8D143D"/>
              </a:solidFill>
              <a:cs typeface="Arial" panose="020B0604020202020204" pitchFamily="34" charset="0"/>
            </a:endParaRPr>
          </a:p>
          <a:p>
            <a:pPr marL="0" indent="0" algn="r">
              <a:spcBef>
                <a:spcPts val="125"/>
              </a:spcBef>
              <a:buFont typeface="Arial"/>
              <a:buNone/>
            </a:pPr>
            <a:endParaRPr lang="es-ES" sz="1800" b="1" dirty="0">
              <a:solidFill>
                <a:srgbClr val="B6004B"/>
              </a:solidFill>
              <a:cs typeface="Arial" panose="020B0604020202020204" pitchFamily="34" charset="0"/>
            </a:endParaRPr>
          </a:p>
          <a:p>
            <a:pPr marL="0" indent="0" algn="r">
              <a:spcBef>
                <a:spcPts val="125"/>
              </a:spcBef>
              <a:buFont typeface="Arial"/>
              <a:buNone/>
            </a:pPr>
            <a:endParaRPr lang="es-ES" sz="1800" b="1" dirty="0">
              <a:solidFill>
                <a:schemeClr val="tx1">
                  <a:lumMod val="65000"/>
                  <a:lumOff val="35000"/>
                </a:schemeClr>
              </a:solidFill>
              <a:cs typeface="Arial" panose="020B0604020202020204" pitchFamily="34" charset="0"/>
            </a:endParaRPr>
          </a:p>
          <a:p>
            <a:pPr marL="0" indent="0" algn="r">
              <a:spcBef>
                <a:spcPts val="125"/>
              </a:spcBef>
              <a:buFont typeface="Arial"/>
              <a:buNone/>
            </a:pPr>
            <a:endParaRPr lang="es-ES" sz="1800" b="1" dirty="0">
              <a:solidFill>
                <a:schemeClr val="tx1">
                  <a:lumMod val="65000"/>
                  <a:lumOff val="35000"/>
                </a:schemeClr>
              </a:solidFill>
              <a:cs typeface="Arial" panose="020B0604020202020204" pitchFamily="34" charset="0"/>
            </a:endParaRPr>
          </a:p>
          <a:p>
            <a:pPr marL="0" indent="0" algn="r">
              <a:spcBef>
                <a:spcPts val="125"/>
              </a:spcBef>
              <a:buFont typeface="Arial"/>
              <a:buNone/>
            </a:pPr>
            <a:r>
              <a:rPr lang="es-ES" sz="1800" b="1" dirty="0">
                <a:solidFill>
                  <a:schemeClr val="tx1">
                    <a:lumMod val="65000"/>
                    <a:lumOff val="35000"/>
                  </a:schemeClr>
                </a:solidFill>
                <a:cs typeface="Arial" panose="020B0604020202020204" pitchFamily="34" charset="0"/>
              </a:rPr>
              <a:t>Agosto / 2021</a:t>
            </a:r>
          </a:p>
        </p:txBody>
      </p:sp>
      <p:pic>
        <p:nvPicPr>
          <p:cNvPr id="3" name="Picture 2">
            <a:extLst>
              <a:ext uri="{FF2B5EF4-FFF2-40B4-BE49-F238E27FC236}">
                <a16:creationId xmlns:a16="http://schemas.microsoft.com/office/drawing/2014/main" id="{1EFA00F1-D1D7-4718-99A0-9FEF589B0F51}"/>
              </a:ext>
            </a:extLst>
          </p:cNvPr>
          <p:cNvPicPr>
            <a:picLocks noChangeAspect="1"/>
          </p:cNvPicPr>
          <p:nvPr/>
        </p:nvPicPr>
        <p:blipFill>
          <a:blip r:embed="rId3"/>
          <a:stretch>
            <a:fillRect/>
          </a:stretch>
        </p:blipFill>
        <p:spPr>
          <a:xfrm>
            <a:off x="4709273" y="222997"/>
            <a:ext cx="2178424" cy="807519"/>
          </a:xfrm>
          <a:prstGeom prst="rect">
            <a:avLst/>
          </a:prstGeom>
        </p:spPr>
      </p:pic>
      <p:pic>
        <p:nvPicPr>
          <p:cNvPr id="4" name="Picture 3">
            <a:extLst>
              <a:ext uri="{FF2B5EF4-FFF2-40B4-BE49-F238E27FC236}">
                <a16:creationId xmlns:a16="http://schemas.microsoft.com/office/drawing/2014/main" id="{F65C3BAC-25AE-48BC-AE63-AE98268E5899}"/>
              </a:ext>
            </a:extLst>
          </p:cNvPr>
          <p:cNvPicPr>
            <a:picLocks noChangeAspect="1"/>
          </p:cNvPicPr>
          <p:nvPr/>
        </p:nvPicPr>
        <p:blipFill>
          <a:blip r:embed="rId4"/>
          <a:stretch>
            <a:fillRect/>
          </a:stretch>
        </p:blipFill>
        <p:spPr>
          <a:xfrm>
            <a:off x="5549030" y="4192144"/>
            <a:ext cx="3309781" cy="795087"/>
          </a:xfrm>
          <a:prstGeom prst="rect">
            <a:avLst/>
          </a:prstGeom>
        </p:spPr>
      </p:pic>
    </p:spTree>
    <p:extLst>
      <p:ext uri="{BB962C8B-B14F-4D97-AF65-F5344CB8AC3E}">
        <p14:creationId xmlns:p14="http://schemas.microsoft.com/office/powerpoint/2010/main" val="86194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0DDBFB-55A6-425F-A2F0-613327FBD44C}"/>
              </a:ext>
            </a:extLst>
          </p:cNvPr>
          <p:cNvGrpSpPr/>
          <p:nvPr/>
        </p:nvGrpSpPr>
        <p:grpSpPr>
          <a:xfrm>
            <a:off x="3082952" y="1134229"/>
            <a:ext cx="3035352" cy="3238430"/>
            <a:chOff x="3996713" y="1705728"/>
            <a:chExt cx="4198574" cy="4636613"/>
          </a:xfrm>
        </p:grpSpPr>
        <p:sp>
          <p:nvSpPr>
            <p:cNvPr id="4" name="Freeform: Shape 3">
              <a:extLst>
                <a:ext uri="{FF2B5EF4-FFF2-40B4-BE49-F238E27FC236}">
                  <a16:creationId xmlns:a16="http://schemas.microsoft.com/office/drawing/2014/main" id="{66A83B97-F149-4640-B2D3-19058288AD9E}"/>
                </a:ext>
              </a:extLst>
            </p:cNvPr>
            <p:cNvSpPr/>
            <p:nvPr/>
          </p:nvSpPr>
          <p:spPr>
            <a:xfrm>
              <a:off x="5412481" y="1705728"/>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FFFFFF"/>
                </a:solidFill>
                <a:effectLst/>
                <a:uLnTx/>
                <a:uFillTx/>
                <a:latin typeface="Calibri"/>
              </a:endParaRPr>
            </a:p>
          </p:txBody>
        </p:sp>
        <p:sp>
          <p:nvSpPr>
            <p:cNvPr id="5" name="Freeform: Shape 4">
              <a:extLst>
                <a:ext uri="{FF2B5EF4-FFF2-40B4-BE49-F238E27FC236}">
                  <a16:creationId xmlns:a16="http://schemas.microsoft.com/office/drawing/2014/main" id="{18CD04FF-F60C-4D96-9EDA-4C2B2FB922CB}"/>
                </a:ext>
              </a:extLst>
            </p:cNvPr>
            <p:cNvSpPr/>
            <p:nvPr/>
          </p:nvSpPr>
          <p:spPr>
            <a:xfrm>
              <a:off x="6828250" y="2523121"/>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FFFFFF"/>
                </a:solidFill>
                <a:effectLst/>
                <a:uLnTx/>
                <a:uFillTx/>
                <a:latin typeface="Calibri"/>
              </a:endParaRPr>
            </a:p>
          </p:txBody>
        </p:sp>
        <p:sp>
          <p:nvSpPr>
            <p:cNvPr id="6" name="Freeform: Shape 5">
              <a:extLst>
                <a:ext uri="{FF2B5EF4-FFF2-40B4-BE49-F238E27FC236}">
                  <a16:creationId xmlns:a16="http://schemas.microsoft.com/office/drawing/2014/main" id="{F5D9C5A1-77DE-475A-AD74-B95FD2A7A25A}"/>
                </a:ext>
              </a:extLst>
            </p:cNvPr>
            <p:cNvSpPr/>
            <p:nvPr/>
          </p:nvSpPr>
          <p:spPr>
            <a:xfrm>
              <a:off x="6828250" y="4157910"/>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7" name="Freeform: Shape 6">
              <a:extLst>
                <a:ext uri="{FF2B5EF4-FFF2-40B4-BE49-F238E27FC236}">
                  <a16:creationId xmlns:a16="http://schemas.microsoft.com/office/drawing/2014/main" id="{7E906326-A620-4298-A7DD-2A4F493ECAFD}"/>
                </a:ext>
              </a:extLst>
            </p:cNvPr>
            <p:cNvSpPr/>
            <p:nvPr/>
          </p:nvSpPr>
          <p:spPr>
            <a:xfrm>
              <a:off x="5412481" y="4975304"/>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8" name="Freeform: Shape 7">
              <a:extLst>
                <a:ext uri="{FF2B5EF4-FFF2-40B4-BE49-F238E27FC236}">
                  <a16:creationId xmlns:a16="http://schemas.microsoft.com/office/drawing/2014/main" id="{A65CD4C9-18ED-44BB-8490-D09150BBFE1A}"/>
                </a:ext>
              </a:extLst>
            </p:cNvPr>
            <p:cNvSpPr/>
            <p:nvPr/>
          </p:nvSpPr>
          <p:spPr>
            <a:xfrm>
              <a:off x="3996713" y="4157910"/>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FFFFFF"/>
                </a:solidFill>
                <a:effectLst/>
                <a:uLnTx/>
                <a:uFillTx/>
                <a:latin typeface="Calibri"/>
              </a:endParaRPr>
            </a:p>
          </p:txBody>
        </p:sp>
        <p:sp>
          <p:nvSpPr>
            <p:cNvPr id="9" name="Freeform: Shape 8">
              <a:extLst>
                <a:ext uri="{FF2B5EF4-FFF2-40B4-BE49-F238E27FC236}">
                  <a16:creationId xmlns:a16="http://schemas.microsoft.com/office/drawing/2014/main" id="{12FF842F-8E56-4F19-B273-A53BA0D3D670}"/>
                </a:ext>
              </a:extLst>
            </p:cNvPr>
            <p:cNvSpPr/>
            <p:nvPr/>
          </p:nvSpPr>
          <p:spPr>
            <a:xfrm>
              <a:off x="3996713" y="2523121"/>
              <a:ext cx="1367037" cy="1367037"/>
            </a:xfrm>
            <a:custGeom>
              <a:avLst/>
              <a:gdLst>
                <a:gd name="connsiteX0" fmla="*/ 0 w 1371596"/>
                <a:gd name="connsiteY0" fmla="*/ 685798 h 1371596"/>
                <a:gd name="connsiteX1" fmla="*/ 685798 w 1371596"/>
                <a:gd name="connsiteY1" fmla="*/ 0 h 1371596"/>
                <a:gd name="connsiteX2" fmla="*/ 1371596 w 1371596"/>
                <a:gd name="connsiteY2" fmla="*/ 685798 h 1371596"/>
                <a:gd name="connsiteX3" fmla="*/ 685798 w 1371596"/>
                <a:gd name="connsiteY3" fmla="*/ 1371596 h 1371596"/>
                <a:gd name="connsiteX4" fmla="*/ 0 w 1371596"/>
                <a:gd name="connsiteY4" fmla="*/ 685798 h 137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6" h="1371596">
                  <a:moveTo>
                    <a:pt x="0" y="685798"/>
                  </a:moveTo>
                  <a:cubicBezTo>
                    <a:pt x="0" y="307042"/>
                    <a:pt x="307042" y="0"/>
                    <a:pt x="685798" y="0"/>
                  </a:cubicBezTo>
                  <a:cubicBezTo>
                    <a:pt x="1064554" y="0"/>
                    <a:pt x="1371596" y="307042"/>
                    <a:pt x="1371596" y="685798"/>
                  </a:cubicBezTo>
                  <a:cubicBezTo>
                    <a:pt x="1371596" y="1064554"/>
                    <a:pt x="1064554" y="1371596"/>
                    <a:pt x="685798" y="1371596"/>
                  </a:cubicBezTo>
                  <a:cubicBezTo>
                    <a:pt x="307042" y="1371596"/>
                    <a:pt x="0" y="1064554"/>
                    <a:pt x="0" y="685798"/>
                  </a:cubicBezTo>
                  <a:close/>
                </a:path>
              </a:pathLst>
            </a:custGeom>
            <a:solidFill>
              <a:srgbClr val="F2F2F2">
                <a:lumMod val="9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3000" b="0" i="0" u="none" strike="noStrike" kern="0" cap="none" spc="0" normalizeH="0" baseline="0" noProof="0" dirty="0">
                <a:ln>
                  <a:noFill/>
                </a:ln>
                <a:solidFill>
                  <a:srgbClr val="FFFFFF"/>
                </a:solidFill>
                <a:effectLst/>
                <a:uLnTx/>
                <a:uFillTx/>
                <a:latin typeface="Calibri"/>
              </a:endParaRPr>
            </a:p>
          </p:txBody>
        </p:sp>
        <p:sp>
          <p:nvSpPr>
            <p:cNvPr id="10" name="Freeform: Shape 9">
              <a:extLst>
                <a:ext uri="{FF2B5EF4-FFF2-40B4-BE49-F238E27FC236}">
                  <a16:creationId xmlns:a16="http://schemas.microsoft.com/office/drawing/2014/main" id="{E4959DBF-7036-4879-9238-1243D1ED15AB}"/>
                </a:ext>
              </a:extLst>
            </p:cNvPr>
            <p:cNvSpPr/>
            <p:nvPr/>
          </p:nvSpPr>
          <p:spPr>
            <a:xfrm>
              <a:off x="5453757" y="2475376"/>
              <a:ext cx="1284486" cy="597389"/>
            </a:xfrm>
            <a:custGeom>
              <a:avLst/>
              <a:gdLst>
                <a:gd name="connsiteX0" fmla="*/ 642243 w 1284486"/>
                <a:gd name="connsiteY0" fmla="*/ 0 h 597389"/>
                <a:gd name="connsiteX1" fmla="*/ 1248061 w 1284486"/>
                <a:gd name="connsiteY1" fmla="*/ 122309 h 597389"/>
                <a:gd name="connsiteX2" fmla="*/ 1284486 w 1284486"/>
                <a:gd name="connsiteY2" fmla="*/ 139856 h 597389"/>
                <a:gd name="connsiteX3" fmla="*/ 1272047 w 1284486"/>
                <a:gd name="connsiteY3" fmla="*/ 179927 h 597389"/>
                <a:gd name="connsiteX4" fmla="*/ 642243 w 1284486"/>
                <a:gd name="connsiteY4" fmla="*/ 597389 h 597389"/>
                <a:gd name="connsiteX5" fmla="*/ 12438 w 1284486"/>
                <a:gd name="connsiteY5" fmla="*/ 179927 h 597389"/>
                <a:gd name="connsiteX6" fmla="*/ 0 w 1284486"/>
                <a:gd name="connsiteY6" fmla="*/ 139856 h 597389"/>
                <a:gd name="connsiteX7" fmla="*/ 36425 w 1284486"/>
                <a:gd name="connsiteY7" fmla="*/ 122309 h 597389"/>
                <a:gd name="connsiteX8" fmla="*/ 642243 w 1284486"/>
                <a:gd name="connsiteY8" fmla="*/ 0 h 59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4486" h="597389">
                  <a:moveTo>
                    <a:pt x="642243" y="0"/>
                  </a:moveTo>
                  <a:cubicBezTo>
                    <a:pt x="857136" y="0"/>
                    <a:pt x="1061857" y="43551"/>
                    <a:pt x="1248061" y="122309"/>
                  </a:cubicBezTo>
                  <a:lnTo>
                    <a:pt x="1284486" y="139856"/>
                  </a:lnTo>
                  <a:lnTo>
                    <a:pt x="1272047" y="179927"/>
                  </a:lnTo>
                  <a:cubicBezTo>
                    <a:pt x="1168283" y="425252"/>
                    <a:pt x="925366" y="597389"/>
                    <a:pt x="642243" y="597389"/>
                  </a:cubicBezTo>
                  <a:cubicBezTo>
                    <a:pt x="359120" y="597389"/>
                    <a:pt x="116202" y="425252"/>
                    <a:pt x="12438" y="179927"/>
                  </a:cubicBezTo>
                  <a:lnTo>
                    <a:pt x="0" y="139856"/>
                  </a:lnTo>
                  <a:lnTo>
                    <a:pt x="36425" y="122309"/>
                  </a:lnTo>
                  <a:cubicBezTo>
                    <a:pt x="222629" y="43551"/>
                    <a:pt x="427350" y="0"/>
                    <a:pt x="642243" y="0"/>
                  </a:cubicBezTo>
                  <a:close/>
                </a:path>
              </a:pathLst>
            </a:custGeom>
            <a:solidFill>
              <a:srgbClr val="F39C12"/>
            </a:solidFill>
            <a:ln w="12700">
              <a:miter lim="400000"/>
            </a:ln>
          </p:spPr>
          <p:txBody>
            <a:bodyPr wrap="square" lIns="38100" tIns="38100" rIns="38100" bIns="3810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01</a:t>
              </a:r>
              <a:endParaRPr kumimoji="0" sz="2800" b="1" i="0" u="none" strike="noStrike" kern="0" cap="none" spc="0" normalizeH="0" baseline="0" noProof="0" dirty="0">
                <a:ln>
                  <a:noFill/>
                </a:ln>
                <a:solidFill>
                  <a:srgbClr val="FFFFFF"/>
                </a:solidFill>
                <a:effectLst/>
                <a:uLnTx/>
                <a:uFillTx/>
                <a:latin typeface="Calibri"/>
              </a:endParaRPr>
            </a:p>
          </p:txBody>
        </p:sp>
        <p:sp>
          <p:nvSpPr>
            <p:cNvPr id="11" name="Freeform: Shape 10">
              <a:extLst>
                <a:ext uri="{FF2B5EF4-FFF2-40B4-BE49-F238E27FC236}">
                  <a16:creationId xmlns:a16="http://schemas.microsoft.com/office/drawing/2014/main" id="{FFB1285C-A163-4155-A97A-BB7AB311633E}"/>
                </a:ext>
              </a:extLst>
            </p:cNvPr>
            <p:cNvSpPr/>
            <p:nvPr/>
          </p:nvSpPr>
          <p:spPr>
            <a:xfrm>
              <a:off x="4547434" y="2763157"/>
              <a:ext cx="816316" cy="1127001"/>
            </a:xfrm>
            <a:custGeom>
              <a:avLst/>
              <a:gdLst>
                <a:gd name="connsiteX0" fmla="*/ 648987 w 816316"/>
                <a:gd name="connsiteY0" fmla="*/ 0 h 1127001"/>
                <a:gd name="connsiteX1" fmla="*/ 699582 w 816316"/>
                <a:gd name="connsiteY1" fmla="*/ 61321 h 1127001"/>
                <a:gd name="connsiteX2" fmla="*/ 816316 w 816316"/>
                <a:gd name="connsiteY2" fmla="*/ 443483 h 1127001"/>
                <a:gd name="connsiteX3" fmla="*/ 132798 w 816316"/>
                <a:gd name="connsiteY3" fmla="*/ 1127001 h 1127001"/>
                <a:gd name="connsiteX4" fmla="*/ 0 w 816316"/>
                <a:gd name="connsiteY4" fmla="*/ 1113614 h 1127001"/>
                <a:gd name="connsiteX5" fmla="*/ 209 w 816316"/>
                <a:gd name="connsiteY5" fmla="*/ 1109479 h 1127001"/>
                <a:gd name="connsiteX6" fmla="*/ 558556 w 816316"/>
                <a:gd name="connsiteY6" fmla="*/ 67623 h 1127001"/>
                <a:gd name="connsiteX7" fmla="*/ 648987 w 816316"/>
                <a:gd name="connsiteY7" fmla="*/ 0 h 112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6316" h="1127001">
                  <a:moveTo>
                    <a:pt x="648987" y="0"/>
                  </a:moveTo>
                  <a:lnTo>
                    <a:pt x="699582" y="61321"/>
                  </a:lnTo>
                  <a:cubicBezTo>
                    <a:pt x="773282" y="170412"/>
                    <a:pt x="816316" y="301922"/>
                    <a:pt x="816316" y="443483"/>
                  </a:cubicBezTo>
                  <a:cubicBezTo>
                    <a:pt x="816316" y="820980"/>
                    <a:pt x="510295" y="1127001"/>
                    <a:pt x="132798" y="1127001"/>
                  </a:cubicBezTo>
                  <a:lnTo>
                    <a:pt x="0" y="1113614"/>
                  </a:lnTo>
                  <a:lnTo>
                    <a:pt x="209" y="1109479"/>
                  </a:lnTo>
                  <a:cubicBezTo>
                    <a:pt x="42718" y="690908"/>
                    <a:pt x="251086" y="321370"/>
                    <a:pt x="558556" y="67623"/>
                  </a:cubicBezTo>
                  <a:lnTo>
                    <a:pt x="648987" y="0"/>
                  </a:lnTo>
                  <a:close/>
                </a:path>
              </a:pathLst>
            </a:custGeom>
            <a:solidFill>
              <a:srgbClr val="C0392B"/>
            </a:solidFill>
            <a:ln w="12700">
              <a:miter lim="400000"/>
            </a:ln>
          </p:spPr>
          <p:txBody>
            <a:bodyPr wrap="square" lIns="38100" tIns="38100" rIns="182880" bIns="38100" anchor="ctr">
              <a:noAutofit/>
            </a:bodyPr>
            <a:lstStyle/>
            <a:p>
              <a:pPr marL="0" marR="0" lvl="0" indent="0" algn="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06</a:t>
              </a:r>
              <a:endParaRPr kumimoji="0" sz="2800" b="1" i="0" u="none" strike="noStrike" kern="0" cap="none" spc="0" normalizeH="0" baseline="0" noProof="0" dirty="0">
                <a:ln>
                  <a:noFill/>
                </a:ln>
                <a:solidFill>
                  <a:srgbClr val="FFFFFF"/>
                </a:solidFill>
                <a:effectLst/>
                <a:uLnTx/>
                <a:uFillTx/>
                <a:latin typeface="Calibri"/>
              </a:endParaRPr>
            </a:p>
          </p:txBody>
        </p:sp>
        <p:sp>
          <p:nvSpPr>
            <p:cNvPr id="12" name="Freeform: Shape 11">
              <a:extLst>
                <a:ext uri="{FF2B5EF4-FFF2-40B4-BE49-F238E27FC236}">
                  <a16:creationId xmlns:a16="http://schemas.microsoft.com/office/drawing/2014/main" id="{63DBC301-A232-4CD4-9358-87D70B3B6FBF}"/>
                </a:ext>
              </a:extLst>
            </p:cNvPr>
            <p:cNvSpPr/>
            <p:nvPr/>
          </p:nvSpPr>
          <p:spPr>
            <a:xfrm>
              <a:off x="6828250" y="2763157"/>
              <a:ext cx="816316" cy="1127001"/>
            </a:xfrm>
            <a:custGeom>
              <a:avLst/>
              <a:gdLst>
                <a:gd name="connsiteX0" fmla="*/ 167329 w 816316"/>
                <a:gd name="connsiteY0" fmla="*/ 0 h 1127001"/>
                <a:gd name="connsiteX1" fmla="*/ 257760 w 816316"/>
                <a:gd name="connsiteY1" fmla="*/ 67623 h 1127001"/>
                <a:gd name="connsiteX2" fmla="*/ 816107 w 816316"/>
                <a:gd name="connsiteY2" fmla="*/ 1109479 h 1127001"/>
                <a:gd name="connsiteX3" fmla="*/ 816316 w 816316"/>
                <a:gd name="connsiteY3" fmla="*/ 1113614 h 1127001"/>
                <a:gd name="connsiteX4" fmla="*/ 683519 w 816316"/>
                <a:gd name="connsiteY4" fmla="*/ 1127001 h 1127001"/>
                <a:gd name="connsiteX5" fmla="*/ 0 w 816316"/>
                <a:gd name="connsiteY5" fmla="*/ 443483 h 1127001"/>
                <a:gd name="connsiteX6" fmla="*/ 116734 w 816316"/>
                <a:gd name="connsiteY6" fmla="*/ 61321 h 1127001"/>
                <a:gd name="connsiteX7" fmla="*/ 167329 w 816316"/>
                <a:gd name="connsiteY7" fmla="*/ 0 h 112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6316" h="1127001">
                  <a:moveTo>
                    <a:pt x="167329" y="0"/>
                  </a:moveTo>
                  <a:lnTo>
                    <a:pt x="257760" y="67623"/>
                  </a:lnTo>
                  <a:cubicBezTo>
                    <a:pt x="565230" y="321370"/>
                    <a:pt x="773599" y="690908"/>
                    <a:pt x="816107" y="1109479"/>
                  </a:cubicBezTo>
                  <a:lnTo>
                    <a:pt x="816316" y="1113614"/>
                  </a:lnTo>
                  <a:lnTo>
                    <a:pt x="683519" y="1127001"/>
                  </a:lnTo>
                  <a:cubicBezTo>
                    <a:pt x="306022" y="1127001"/>
                    <a:pt x="0" y="820980"/>
                    <a:pt x="0" y="443483"/>
                  </a:cubicBezTo>
                  <a:cubicBezTo>
                    <a:pt x="0" y="301922"/>
                    <a:pt x="43035" y="170412"/>
                    <a:pt x="116734" y="61321"/>
                  </a:cubicBezTo>
                  <a:lnTo>
                    <a:pt x="167329" y="0"/>
                  </a:lnTo>
                  <a:close/>
                </a:path>
              </a:pathLst>
            </a:custGeom>
            <a:solidFill>
              <a:srgbClr val="16A085"/>
            </a:solidFill>
            <a:ln w="12700">
              <a:miter lim="400000"/>
            </a:ln>
          </p:spPr>
          <p:txBody>
            <a:bodyPr wrap="square" lIns="18288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02</a:t>
              </a:r>
              <a:endParaRPr kumimoji="0" sz="2800" b="1" i="0" u="none" strike="noStrike" kern="0" cap="none" spc="0" normalizeH="0" baseline="0" noProof="0" dirty="0">
                <a:ln>
                  <a:noFill/>
                </a:ln>
                <a:solidFill>
                  <a:srgbClr val="FFFFFF"/>
                </a:solidFill>
                <a:effectLst/>
                <a:uLnTx/>
                <a:uFillTx/>
                <a:latin typeface="Calibri"/>
              </a:endParaRPr>
            </a:p>
          </p:txBody>
        </p:sp>
        <p:sp>
          <p:nvSpPr>
            <p:cNvPr id="13" name="Freeform: Shape 12">
              <a:extLst>
                <a:ext uri="{FF2B5EF4-FFF2-40B4-BE49-F238E27FC236}">
                  <a16:creationId xmlns:a16="http://schemas.microsoft.com/office/drawing/2014/main" id="{F9D44928-B6C3-44F4-AEAC-397D3F193DE9}"/>
                </a:ext>
              </a:extLst>
            </p:cNvPr>
            <p:cNvSpPr/>
            <p:nvPr/>
          </p:nvSpPr>
          <p:spPr>
            <a:xfrm>
              <a:off x="4546657" y="4157910"/>
              <a:ext cx="817093" cy="1136568"/>
            </a:xfrm>
            <a:custGeom>
              <a:avLst/>
              <a:gdLst>
                <a:gd name="connsiteX0" fmla="*/ 133575 w 817093"/>
                <a:gd name="connsiteY0" fmla="*/ 0 h 1136568"/>
                <a:gd name="connsiteX1" fmla="*/ 817093 w 817093"/>
                <a:gd name="connsiteY1" fmla="*/ 683519 h 1136568"/>
                <a:gd name="connsiteX2" fmla="*/ 700359 w 817093"/>
                <a:gd name="connsiteY2" fmla="*/ 1065681 h 1136568"/>
                <a:gd name="connsiteX3" fmla="*/ 641872 w 817093"/>
                <a:gd name="connsiteY3" fmla="*/ 1136568 h 1136568"/>
                <a:gd name="connsiteX4" fmla="*/ 559333 w 817093"/>
                <a:gd name="connsiteY4" fmla="*/ 1074846 h 1136568"/>
                <a:gd name="connsiteX5" fmla="*/ 986 w 817093"/>
                <a:gd name="connsiteY5" fmla="*/ 32990 h 1136568"/>
                <a:gd name="connsiteX6" fmla="*/ 0 w 817093"/>
                <a:gd name="connsiteY6" fmla="*/ 13466 h 1136568"/>
                <a:gd name="connsiteX7" fmla="*/ 133575 w 817093"/>
                <a:gd name="connsiteY7" fmla="*/ 0 h 11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093" h="1136568">
                  <a:moveTo>
                    <a:pt x="133575" y="0"/>
                  </a:moveTo>
                  <a:cubicBezTo>
                    <a:pt x="511072" y="0"/>
                    <a:pt x="817093" y="306022"/>
                    <a:pt x="817093" y="683519"/>
                  </a:cubicBezTo>
                  <a:cubicBezTo>
                    <a:pt x="817093" y="825081"/>
                    <a:pt x="774059" y="956591"/>
                    <a:pt x="700359" y="1065681"/>
                  </a:cubicBezTo>
                  <a:lnTo>
                    <a:pt x="641872" y="1136568"/>
                  </a:lnTo>
                  <a:lnTo>
                    <a:pt x="559333" y="1074846"/>
                  </a:lnTo>
                  <a:cubicBezTo>
                    <a:pt x="251863" y="821099"/>
                    <a:pt x="43495" y="451561"/>
                    <a:pt x="986" y="32990"/>
                  </a:cubicBezTo>
                  <a:lnTo>
                    <a:pt x="0" y="13466"/>
                  </a:lnTo>
                  <a:lnTo>
                    <a:pt x="133575" y="0"/>
                  </a:lnTo>
                  <a:close/>
                </a:path>
              </a:pathLst>
            </a:custGeom>
            <a:solidFill>
              <a:srgbClr val="2980B9"/>
            </a:solidFill>
            <a:ln w="12700">
              <a:miter lim="400000"/>
            </a:ln>
          </p:spPr>
          <p:txBody>
            <a:bodyPr wrap="square" lIns="38100" tIns="38100" rIns="182880" bIns="38100" anchor="ctr">
              <a:noAutofit/>
            </a:bodyPr>
            <a:lstStyle/>
            <a:p>
              <a:pPr marL="0" marR="0" lvl="0" indent="0" algn="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05</a:t>
              </a:r>
              <a:endParaRPr kumimoji="0" sz="2800" b="1" i="0" u="none" strike="noStrike" kern="0" cap="none" spc="0" normalizeH="0" baseline="0" noProof="0" dirty="0">
                <a:ln>
                  <a:noFill/>
                </a:ln>
                <a:solidFill>
                  <a:srgbClr val="FFFFFF"/>
                </a:solidFill>
                <a:effectLst/>
                <a:uLnTx/>
                <a:uFillTx/>
                <a:latin typeface="Calibri"/>
              </a:endParaRPr>
            </a:p>
          </p:txBody>
        </p:sp>
        <p:sp>
          <p:nvSpPr>
            <p:cNvPr id="14" name="Freeform: Shape 13">
              <a:extLst>
                <a:ext uri="{FF2B5EF4-FFF2-40B4-BE49-F238E27FC236}">
                  <a16:creationId xmlns:a16="http://schemas.microsoft.com/office/drawing/2014/main" id="{D150FD03-38F5-4F3D-BA2E-AB6DCAA30FB2}"/>
                </a:ext>
              </a:extLst>
            </p:cNvPr>
            <p:cNvSpPr/>
            <p:nvPr/>
          </p:nvSpPr>
          <p:spPr>
            <a:xfrm>
              <a:off x="6828250" y="4157910"/>
              <a:ext cx="817093" cy="1136568"/>
            </a:xfrm>
            <a:custGeom>
              <a:avLst/>
              <a:gdLst>
                <a:gd name="connsiteX0" fmla="*/ 683519 w 817093"/>
                <a:gd name="connsiteY0" fmla="*/ 0 h 1136568"/>
                <a:gd name="connsiteX1" fmla="*/ 817093 w 817093"/>
                <a:gd name="connsiteY1" fmla="*/ 13466 h 1136568"/>
                <a:gd name="connsiteX2" fmla="*/ 816107 w 817093"/>
                <a:gd name="connsiteY2" fmla="*/ 32990 h 1136568"/>
                <a:gd name="connsiteX3" fmla="*/ 257760 w 817093"/>
                <a:gd name="connsiteY3" fmla="*/ 1074846 h 1136568"/>
                <a:gd name="connsiteX4" fmla="*/ 175222 w 817093"/>
                <a:gd name="connsiteY4" fmla="*/ 1136568 h 1136568"/>
                <a:gd name="connsiteX5" fmla="*/ 116734 w 817093"/>
                <a:gd name="connsiteY5" fmla="*/ 1065681 h 1136568"/>
                <a:gd name="connsiteX6" fmla="*/ 0 w 817093"/>
                <a:gd name="connsiteY6" fmla="*/ 683519 h 1136568"/>
                <a:gd name="connsiteX7" fmla="*/ 683519 w 817093"/>
                <a:gd name="connsiteY7" fmla="*/ 0 h 113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093" h="1136568">
                  <a:moveTo>
                    <a:pt x="683519" y="0"/>
                  </a:moveTo>
                  <a:lnTo>
                    <a:pt x="817093" y="13466"/>
                  </a:lnTo>
                  <a:lnTo>
                    <a:pt x="816107" y="32990"/>
                  </a:lnTo>
                  <a:cubicBezTo>
                    <a:pt x="773599" y="451561"/>
                    <a:pt x="565230" y="821099"/>
                    <a:pt x="257760" y="1074846"/>
                  </a:cubicBezTo>
                  <a:lnTo>
                    <a:pt x="175222" y="1136568"/>
                  </a:lnTo>
                  <a:lnTo>
                    <a:pt x="116734" y="1065681"/>
                  </a:lnTo>
                  <a:cubicBezTo>
                    <a:pt x="43035" y="956591"/>
                    <a:pt x="0" y="825081"/>
                    <a:pt x="0" y="683519"/>
                  </a:cubicBezTo>
                  <a:cubicBezTo>
                    <a:pt x="0" y="306022"/>
                    <a:pt x="306022" y="0"/>
                    <a:pt x="683519" y="0"/>
                  </a:cubicBezTo>
                  <a:close/>
                </a:path>
              </a:pathLst>
            </a:custGeom>
            <a:solidFill>
              <a:srgbClr val="9BBB59"/>
            </a:solidFill>
            <a:ln w="12700">
              <a:miter lim="400000"/>
            </a:ln>
          </p:spPr>
          <p:txBody>
            <a:bodyPr wrap="square" lIns="18288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03</a:t>
              </a:r>
              <a:endParaRPr kumimoji="0" sz="2800" b="1" i="0" u="none" strike="noStrike" kern="0" cap="none" spc="0" normalizeH="0" baseline="0" noProof="0" dirty="0">
                <a:ln>
                  <a:noFill/>
                </a:ln>
                <a:solidFill>
                  <a:srgbClr val="FFFFFF"/>
                </a:solidFill>
                <a:effectLst/>
                <a:uLnTx/>
                <a:uFillTx/>
                <a:latin typeface="Calibri"/>
              </a:endParaRPr>
            </a:p>
          </p:txBody>
        </p:sp>
        <p:sp>
          <p:nvSpPr>
            <p:cNvPr id="15" name="Freeform: Shape 14">
              <a:extLst>
                <a:ext uri="{FF2B5EF4-FFF2-40B4-BE49-F238E27FC236}">
                  <a16:creationId xmlns:a16="http://schemas.microsoft.com/office/drawing/2014/main" id="{DD25330A-5213-4B22-9C6A-4B1240E8340B}"/>
                </a:ext>
              </a:extLst>
            </p:cNvPr>
            <p:cNvSpPr/>
            <p:nvPr/>
          </p:nvSpPr>
          <p:spPr>
            <a:xfrm>
              <a:off x="5449580" y="4975304"/>
              <a:ext cx="1292839" cy="612856"/>
            </a:xfrm>
            <a:custGeom>
              <a:avLst/>
              <a:gdLst>
                <a:gd name="connsiteX0" fmla="*/ 646420 w 1292839"/>
                <a:gd name="connsiteY0" fmla="*/ 0 h 612856"/>
                <a:gd name="connsiteX1" fmla="*/ 1276224 w 1292839"/>
                <a:gd name="connsiteY1" fmla="*/ 417463 h 612856"/>
                <a:gd name="connsiteX2" fmla="*/ 1292839 w 1292839"/>
                <a:gd name="connsiteY2" fmla="*/ 470989 h 612856"/>
                <a:gd name="connsiteX3" fmla="*/ 1252238 w 1292839"/>
                <a:gd name="connsiteY3" fmla="*/ 490547 h 612856"/>
                <a:gd name="connsiteX4" fmla="*/ 646420 w 1292839"/>
                <a:gd name="connsiteY4" fmla="*/ 612856 h 612856"/>
                <a:gd name="connsiteX5" fmla="*/ 40602 w 1292839"/>
                <a:gd name="connsiteY5" fmla="*/ 490547 h 612856"/>
                <a:gd name="connsiteX6" fmla="*/ 0 w 1292839"/>
                <a:gd name="connsiteY6" fmla="*/ 470988 h 612856"/>
                <a:gd name="connsiteX7" fmla="*/ 16615 w 1292839"/>
                <a:gd name="connsiteY7" fmla="*/ 417463 h 612856"/>
                <a:gd name="connsiteX8" fmla="*/ 646420 w 1292839"/>
                <a:gd name="connsiteY8" fmla="*/ 0 h 61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839" h="612856">
                  <a:moveTo>
                    <a:pt x="646420" y="0"/>
                  </a:moveTo>
                  <a:cubicBezTo>
                    <a:pt x="929543" y="0"/>
                    <a:pt x="1172460" y="172138"/>
                    <a:pt x="1276224" y="417463"/>
                  </a:cubicBezTo>
                  <a:lnTo>
                    <a:pt x="1292839" y="470989"/>
                  </a:lnTo>
                  <a:lnTo>
                    <a:pt x="1252238" y="490547"/>
                  </a:lnTo>
                  <a:cubicBezTo>
                    <a:pt x="1066034" y="569305"/>
                    <a:pt x="861313" y="612856"/>
                    <a:pt x="646420" y="612856"/>
                  </a:cubicBezTo>
                  <a:cubicBezTo>
                    <a:pt x="431527" y="612856"/>
                    <a:pt x="226806" y="569305"/>
                    <a:pt x="40602" y="490547"/>
                  </a:cubicBezTo>
                  <a:lnTo>
                    <a:pt x="0" y="470988"/>
                  </a:lnTo>
                  <a:lnTo>
                    <a:pt x="16615" y="417463"/>
                  </a:lnTo>
                  <a:cubicBezTo>
                    <a:pt x="120379" y="172138"/>
                    <a:pt x="363297" y="0"/>
                    <a:pt x="646420" y="0"/>
                  </a:cubicBezTo>
                  <a:close/>
                </a:path>
              </a:pathLst>
            </a:custGeom>
            <a:solidFill>
              <a:srgbClr val="95A5A6"/>
            </a:solidFill>
            <a:ln w="12700">
              <a:miter lim="400000"/>
            </a:ln>
          </p:spPr>
          <p:txBody>
            <a:bodyPr wrap="square" lIns="38100" tIns="38100" rIns="38100" bIns="3810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800" b="1" i="0" u="none" strike="noStrike" kern="0" cap="none" spc="0" normalizeH="0" baseline="0" noProof="0" dirty="0">
                  <a:ln>
                    <a:noFill/>
                  </a:ln>
                  <a:solidFill>
                    <a:srgbClr val="FFFFFF"/>
                  </a:solidFill>
                  <a:effectLst/>
                  <a:uLnTx/>
                  <a:uFillTx/>
                  <a:latin typeface="Calibri"/>
                </a:rPr>
                <a:t>04</a:t>
              </a:r>
              <a:endParaRPr kumimoji="0" sz="2800" b="1" i="0" u="none" strike="noStrike" kern="0" cap="none" spc="0" normalizeH="0" baseline="0" noProof="0" dirty="0">
                <a:ln>
                  <a:noFill/>
                </a:ln>
                <a:solidFill>
                  <a:srgbClr val="FFFFFF"/>
                </a:solidFill>
                <a:effectLst/>
                <a:uLnTx/>
                <a:uFillTx/>
                <a:latin typeface="Calibri"/>
              </a:endParaRPr>
            </a:p>
          </p:txBody>
        </p:sp>
      </p:grpSp>
      <p:grpSp>
        <p:nvGrpSpPr>
          <p:cNvPr id="16" name="Group 15">
            <a:extLst>
              <a:ext uri="{FF2B5EF4-FFF2-40B4-BE49-F238E27FC236}">
                <a16:creationId xmlns:a16="http://schemas.microsoft.com/office/drawing/2014/main" id="{0A6F3908-BE86-4DC9-A18B-27B0A66E2114}"/>
              </a:ext>
            </a:extLst>
          </p:cNvPr>
          <p:cNvGrpSpPr/>
          <p:nvPr/>
        </p:nvGrpSpPr>
        <p:grpSpPr>
          <a:xfrm>
            <a:off x="488039" y="2168264"/>
            <a:ext cx="2063322" cy="1034903"/>
            <a:chOff x="319755" y="4120647"/>
            <a:chExt cx="2088994" cy="1481719"/>
          </a:xfrm>
        </p:grpSpPr>
        <p:sp>
          <p:nvSpPr>
            <p:cNvPr id="17" name="TextBox 16">
              <a:extLst>
                <a:ext uri="{FF2B5EF4-FFF2-40B4-BE49-F238E27FC236}">
                  <a16:creationId xmlns:a16="http://schemas.microsoft.com/office/drawing/2014/main" id="{BF4ADA1C-DD4B-48CA-9190-DC4CDDCF2205}"/>
                </a:ext>
              </a:extLst>
            </p:cNvPr>
            <p:cNvSpPr txBox="1"/>
            <p:nvPr/>
          </p:nvSpPr>
          <p:spPr>
            <a:xfrm>
              <a:off x="319755" y="4120647"/>
              <a:ext cx="2088993" cy="660987"/>
            </a:xfrm>
            <a:prstGeom prst="rect">
              <a:avLst/>
            </a:prstGeom>
            <a:noFill/>
          </p:spPr>
          <p:txBody>
            <a:bodyPr wrap="square" lIns="0" rtlCol="0" anchor="b">
              <a:spAutoFit/>
            </a:bodyPr>
            <a:lstStyle/>
            <a:p>
              <a:pPr algn="r" defTabSz="914354"/>
              <a:r>
                <a:rPr lang="en-US" sz="2400" b="1" noProof="1">
                  <a:solidFill>
                    <a:srgbClr val="2980B9"/>
                  </a:solidFill>
                  <a:latin typeface="Calibri"/>
                </a:rPr>
                <a:t>Ofertas</a:t>
              </a:r>
            </a:p>
          </p:txBody>
        </p:sp>
        <p:sp>
          <p:nvSpPr>
            <p:cNvPr id="18" name="Rectangle 17">
              <a:extLst>
                <a:ext uri="{FF2B5EF4-FFF2-40B4-BE49-F238E27FC236}">
                  <a16:creationId xmlns:a16="http://schemas.microsoft.com/office/drawing/2014/main" id="{AD3AD6A8-ABFC-46FC-B13B-E9084C92AF3A}"/>
                </a:ext>
              </a:extLst>
            </p:cNvPr>
            <p:cNvSpPr/>
            <p:nvPr/>
          </p:nvSpPr>
          <p:spPr>
            <a:xfrm>
              <a:off x="319756" y="4765116"/>
              <a:ext cx="2088993" cy="837250"/>
            </a:xfrm>
            <a:prstGeom prst="rect">
              <a:avLst/>
            </a:prstGeom>
          </p:spPr>
          <p:txBody>
            <a:bodyPr wrap="square" lIns="0">
              <a:spAutoFit/>
            </a:bodyPr>
            <a:lstStyle/>
            <a:p>
              <a:pPr algn="r" defTabSz="914354">
                <a:spcBef>
                  <a:spcPts val="1200"/>
                </a:spcBef>
              </a:pPr>
              <a:r>
                <a:rPr lang="en-US" sz="1600" noProof="1">
                  <a:solidFill>
                    <a:srgbClr val="95A5A6"/>
                  </a:solidFill>
                  <a:latin typeface="Calibri"/>
                </a:rPr>
                <a:t>Registro de ofertas de mercado inmobiliario</a:t>
              </a:r>
            </a:p>
          </p:txBody>
        </p:sp>
      </p:grpSp>
      <p:grpSp>
        <p:nvGrpSpPr>
          <p:cNvPr id="19" name="Group 18">
            <a:extLst>
              <a:ext uri="{FF2B5EF4-FFF2-40B4-BE49-F238E27FC236}">
                <a16:creationId xmlns:a16="http://schemas.microsoft.com/office/drawing/2014/main" id="{2646949B-165E-45EB-92BF-A6D2EFFDCDF9}"/>
              </a:ext>
            </a:extLst>
          </p:cNvPr>
          <p:cNvGrpSpPr/>
          <p:nvPr/>
        </p:nvGrpSpPr>
        <p:grpSpPr>
          <a:xfrm>
            <a:off x="6627356" y="2263724"/>
            <a:ext cx="2063322" cy="1030536"/>
            <a:chOff x="319755" y="4120646"/>
            <a:chExt cx="2088994" cy="1475467"/>
          </a:xfrm>
        </p:grpSpPr>
        <p:sp>
          <p:nvSpPr>
            <p:cNvPr id="20" name="TextBox 19">
              <a:extLst>
                <a:ext uri="{FF2B5EF4-FFF2-40B4-BE49-F238E27FC236}">
                  <a16:creationId xmlns:a16="http://schemas.microsoft.com/office/drawing/2014/main" id="{BC16863E-E8AF-43F2-80EA-C725801F7991}"/>
                </a:ext>
              </a:extLst>
            </p:cNvPr>
            <p:cNvSpPr txBox="1"/>
            <p:nvPr/>
          </p:nvSpPr>
          <p:spPr>
            <a:xfrm>
              <a:off x="319755" y="4120646"/>
              <a:ext cx="2088993" cy="660988"/>
            </a:xfrm>
            <a:prstGeom prst="rect">
              <a:avLst/>
            </a:prstGeom>
            <a:noFill/>
          </p:spPr>
          <p:txBody>
            <a:bodyPr wrap="square" lIns="0" rtlCol="0" anchor="b">
              <a:spAutoFit/>
            </a:bodyPr>
            <a:lstStyle/>
            <a:p>
              <a:pPr defTabSz="914354"/>
              <a:r>
                <a:rPr lang="en-US" sz="2400" b="1" noProof="1">
                  <a:solidFill>
                    <a:srgbClr val="16A085"/>
                  </a:solidFill>
                  <a:latin typeface="Calibri"/>
                </a:rPr>
                <a:t>Oficial</a:t>
              </a:r>
            </a:p>
          </p:txBody>
        </p:sp>
        <p:sp>
          <p:nvSpPr>
            <p:cNvPr id="21" name="Rectangle 20">
              <a:extLst>
                <a:ext uri="{FF2B5EF4-FFF2-40B4-BE49-F238E27FC236}">
                  <a16:creationId xmlns:a16="http://schemas.microsoft.com/office/drawing/2014/main" id="{F7C3D8DE-F012-4B7F-94F8-2CC525BC8AB7}"/>
                </a:ext>
              </a:extLst>
            </p:cNvPr>
            <p:cNvSpPr/>
            <p:nvPr/>
          </p:nvSpPr>
          <p:spPr>
            <a:xfrm>
              <a:off x="319756" y="4765116"/>
              <a:ext cx="2088993" cy="830997"/>
            </a:xfrm>
            <a:prstGeom prst="rect">
              <a:avLst/>
            </a:prstGeom>
          </p:spPr>
          <p:txBody>
            <a:bodyPr wrap="square" lIns="0">
              <a:spAutoFit/>
            </a:bodyPr>
            <a:lstStyle/>
            <a:p>
              <a:pPr defTabSz="914354">
                <a:spcBef>
                  <a:spcPts val="1200"/>
                </a:spcBef>
              </a:pPr>
              <a:r>
                <a:rPr lang="en-US" sz="1600" noProof="1">
                  <a:solidFill>
                    <a:srgbClr val="95A5A6"/>
                  </a:solidFill>
                  <a:latin typeface="Calibri"/>
                </a:rPr>
                <a:t>Publicidad datos oficiales. </a:t>
              </a:r>
            </a:p>
          </p:txBody>
        </p:sp>
      </p:grpSp>
      <p:grpSp>
        <p:nvGrpSpPr>
          <p:cNvPr id="22" name="Group 21">
            <a:extLst>
              <a:ext uri="{FF2B5EF4-FFF2-40B4-BE49-F238E27FC236}">
                <a16:creationId xmlns:a16="http://schemas.microsoft.com/office/drawing/2014/main" id="{A6FC8E02-0A52-4C96-92A2-29DB65D5C78A}"/>
              </a:ext>
            </a:extLst>
          </p:cNvPr>
          <p:cNvGrpSpPr/>
          <p:nvPr/>
        </p:nvGrpSpPr>
        <p:grpSpPr>
          <a:xfrm>
            <a:off x="507290" y="1136686"/>
            <a:ext cx="2063322" cy="788683"/>
            <a:chOff x="319755" y="4120645"/>
            <a:chExt cx="2088994" cy="1129196"/>
          </a:xfrm>
        </p:grpSpPr>
        <p:sp>
          <p:nvSpPr>
            <p:cNvPr id="23" name="TextBox 22">
              <a:extLst>
                <a:ext uri="{FF2B5EF4-FFF2-40B4-BE49-F238E27FC236}">
                  <a16:creationId xmlns:a16="http://schemas.microsoft.com/office/drawing/2014/main" id="{AA1DADD7-6289-4E96-973D-2D3B7C55E059}"/>
                </a:ext>
              </a:extLst>
            </p:cNvPr>
            <p:cNvSpPr txBox="1"/>
            <p:nvPr/>
          </p:nvSpPr>
          <p:spPr>
            <a:xfrm>
              <a:off x="319755" y="4120645"/>
              <a:ext cx="2088993" cy="660988"/>
            </a:xfrm>
            <a:prstGeom prst="rect">
              <a:avLst/>
            </a:prstGeom>
            <a:noFill/>
          </p:spPr>
          <p:txBody>
            <a:bodyPr wrap="square" lIns="0" rtlCol="0" anchor="b">
              <a:spAutoFit/>
            </a:bodyPr>
            <a:lstStyle/>
            <a:p>
              <a:pPr algn="r" defTabSz="914354"/>
              <a:r>
                <a:rPr lang="en-US" sz="2400" b="1" noProof="1">
                  <a:solidFill>
                    <a:srgbClr val="C0392B"/>
                  </a:solidFill>
                  <a:latin typeface="Calibri"/>
                </a:rPr>
                <a:t>Avalúos</a:t>
              </a:r>
            </a:p>
          </p:txBody>
        </p:sp>
        <p:sp>
          <p:nvSpPr>
            <p:cNvPr id="24" name="Rectangle 23">
              <a:extLst>
                <a:ext uri="{FF2B5EF4-FFF2-40B4-BE49-F238E27FC236}">
                  <a16:creationId xmlns:a16="http://schemas.microsoft.com/office/drawing/2014/main" id="{437063E4-7E4E-478D-A097-61D170436B7C}"/>
                </a:ext>
              </a:extLst>
            </p:cNvPr>
            <p:cNvSpPr/>
            <p:nvPr/>
          </p:nvSpPr>
          <p:spPr>
            <a:xfrm>
              <a:off x="319756" y="4765117"/>
              <a:ext cx="2088993" cy="484724"/>
            </a:xfrm>
            <a:prstGeom prst="rect">
              <a:avLst/>
            </a:prstGeom>
          </p:spPr>
          <p:txBody>
            <a:bodyPr wrap="square" lIns="0">
              <a:spAutoFit/>
            </a:bodyPr>
            <a:lstStyle/>
            <a:p>
              <a:pPr algn="r" defTabSz="914354">
                <a:spcBef>
                  <a:spcPts val="1200"/>
                </a:spcBef>
              </a:pPr>
              <a:r>
                <a:rPr lang="en-US" sz="1600" noProof="1">
                  <a:solidFill>
                    <a:srgbClr val="95A5A6"/>
                  </a:solidFill>
                  <a:latin typeface="Calibri"/>
                </a:rPr>
                <a:t>Calculo de avalúos</a:t>
              </a:r>
            </a:p>
          </p:txBody>
        </p:sp>
      </p:grpSp>
      <p:grpSp>
        <p:nvGrpSpPr>
          <p:cNvPr id="25" name="Group 24">
            <a:extLst>
              <a:ext uri="{FF2B5EF4-FFF2-40B4-BE49-F238E27FC236}">
                <a16:creationId xmlns:a16="http://schemas.microsoft.com/office/drawing/2014/main" id="{3BE8D4CC-C7CC-4860-9567-8710015DB8F9}"/>
              </a:ext>
            </a:extLst>
          </p:cNvPr>
          <p:cNvGrpSpPr/>
          <p:nvPr/>
        </p:nvGrpSpPr>
        <p:grpSpPr>
          <a:xfrm>
            <a:off x="565786" y="3491546"/>
            <a:ext cx="2063322" cy="1030535"/>
            <a:chOff x="319755" y="4120647"/>
            <a:chExt cx="2088994" cy="1475466"/>
          </a:xfrm>
        </p:grpSpPr>
        <p:sp>
          <p:nvSpPr>
            <p:cNvPr id="26" name="TextBox 25">
              <a:extLst>
                <a:ext uri="{FF2B5EF4-FFF2-40B4-BE49-F238E27FC236}">
                  <a16:creationId xmlns:a16="http://schemas.microsoft.com/office/drawing/2014/main" id="{3B8D41AD-EBF8-4FB6-B2B4-C82FF79BA6D3}"/>
                </a:ext>
              </a:extLst>
            </p:cNvPr>
            <p:cNvSpPr txBox="1"/>
            <p:nvPr/>
          </p:nvSpPr>
          <p:spPr>
            <a:xfrm>
              <a:off x="319755" y="4120647"/>
              <a:ext cx="2088993" cy="660988"/>
            </a:xfrm>
            <a:prstGeom prst="rect">
              <a:avLst/>
            </a:prstGeom>
            <a:noFill/>
          </p:spPr>
          <p:txBody>
            <a:bodyPr wrap="square" lIns="0" rtlCol="0" anchor="b">
              <a:spAutoFit/>
            </a:bodyPr>
            <a:lstStyle/>
            <a:p>
              <a:pPr algn="r" defTabSz="914354"/>
              <a:r>
                <a:rPr lang="en-US" sz="2400" b="1" noProof="1">
                  <a:solidFill>
                    <a:srgbClr val="95A5A6">
                      <a:lumMod val="75000"/>
                    </a:srgbClr>
                  </a:solidFill>
                  <a:latin typeface="Calibri"/>
                </a:rPr>
                <a:t>Seguimiento</a:t>
              </a:r>
            </a:p>
          </p:txBody>
        </p:sp>
        <p:sp>
          <p:nvSpPr>
            <p:cNvPr id="27" name="Rectangle 26">
              <a:extLst>
                <a:ext uri="{FF2B5EF4-FFF2-40B4-BE49-F238E27FC236}">
                  <a16:creationId xmlns:a16="http://schemas.microsoft.com/office/drawing/2014/main" id="{8ADC6BE5-FAA4-4A91-AD0C-1FADC6E34DA7}"/>
                </a:ext>
              </a:extLst>
            </p:cNvPr>
            <p:cNvSpPr/>
            <p:nvPr/>
          </p:nvSpPr>
          <p:spPr>
            <a:xfrm>
              <a:off x="319756" y="4765116"/>
              <a:ext cx="2088993" cy="830997"/>
            </a:xfrm>
            <a:prstGeom prst="rect">
              <a:avLst/>
            </a:prstGeom>
          </p:spPr>
          <p:txBody>
            <a:bodyPr wrap="square" lIns="0">
              <a:spAutoFit/>
            </a:bodyPr>
            <a:lstStyle/>
            <a:p>
              <a:pPr algn="r" defTabSz="914354">
                <a:spcBef>
                  <a:spcPts val="1200"/>
                </a:spcBef>
              </a:pPr>
              <a:r>
                <a:rPr lang="es-ES" sz="1600" noProof="1">
                  <a:solidFill>
                    <a:srgbClr val="95A5A6"/>
                  </a:solidFill>
                  <a:latin typeface="Calibri"/>
                </a:rPr>
                <a:t>Seguimiento y análisis dinámicas inmobiliarias</a:t>
              </a:r>
            </a:p>
          </p:txBody>
        </p:sp>
      </p:grpSp>
      <p:grpSp>
        <p:nvGrpSpPr>
          <p:cNvPr id="28" name="Group 27">
            <a:extLst>
              <a:ext uri="{FF2B5EF4-FFF2-40B4-BE49-F238E27FC236}">
                <a16:creationId xmlns:a16="http://schemas.microsoft.com/office/drawing/2014/main" id="{FC8CEB51-4706-47EE-A759-FD0E6B642BE5}"/>
              </a:ext>
            </a:extLst>
          </p:cNvPr>
          <p:cNvGrpSpPr/>
          <p:nvPr/>
        </p:nvGrpSpPr>
        <p:grpSpPr>
          <a:xfrm>
            <a:off x="6627356" y="1047347"/>
            <a:ext cx="2063322" cy="1030535"/>
            <a:chOff x="319755" y="4120647"/>
            <a:chExt cx="2088994" cy="1475466"/>
          </a:xfrm>
        </p:grpSpPr>
        <p:sp>
          <p:nvSpPr>
            <p:cNvPr id="29" name="TextBox 28">
              <a:extLst>
                <a:ext uri="{FF2B5EF4-FFF2-40B4-BE49-F238E27FC236}">
                  <a16:creationId xmlns:a16="http://schemas.microsoft.com/office/drawing/2014/main" id="{887EF2BA-AE79-42AD-A3E1-F00E1C3955B9}"/>
                </a:ext>
              </a:extLst>
            </p:cNvPr>
            <p:cNvSpPr txBox="1"/>
            <p:nvPr/>
          </p:nvSpPr>
          <p:spPr>
            <a:xfrm>
              <a:off x="319755" y="4120647"/>
              <a:ext cx="2088993" cy="660988"/>
            </a:xfrm>
            <a:prstGeom prst="rect">
              <a:avLst/>
            </a:prstGeom>
            <a:noFill/>
          </p:spPr>
          <p:txBody>
            <a:bodyPr wrap="square" lIns="0" rtlCol="0" anchor="b">
              <a:spAutoFit/>
            </a:bodyPr>
            <a:lstStyle/>
            <a:p>
              <a:pPr defTabSz="914354"/>
              <a:r>
                <a:rPr lang="en-US" sz="2400" b="1" noProof="1">
                  <a:solidFill>
                    <a:srgbClr val="F39C12"/>
                  </a:solidFill>
                  <a:latin typeface="Calibri"/>
                </a:rPr>
                <a:t>Integración</a:t>
              </a:r>
            </a:p>
          </p:txBody>
        </p:sp>
        <p:sp>
          <p:nvSpPr>
            <p:cNvPr id="30" name="Rectangle 29">
              <a:extLst>
                <a:ext uri="{FF2B5EF4-FFF2-40B4-BE49-F238E27FC236}">
                  <a16:creationId xmlns:a16="http://schemas.microsoft.com/office/drawing/2014/main" id="{3B69BB05-73BF-47BC-8B4F-68AD98DB2DBC}"/>
                </a:ext>
              </a:extLst>
            </p:cNvPr>
            <p:cNvSpPr/>
            <p:nvPr/>
          </p:nvSpPr>
          <p:spPr>
            <a:xfrm>
              <a:off x="319756" y="4765116"/>
              <a:ext cx="2088993" cy="830997"/>
            </a:xfrm>
            <a:prstGeom prst="rect">
              <a:avLst/>
            </a:prstGeom>
          </p:spPr>
          <p:txBody>
            <a:bodyPr wrap="square" lIns="0">
              <a:spAutoFit/>
            </a:bodyPr>
            <a:lstStyle/>
            <a:p>
              <a:pPr defTabSz="914354">
                <a:spcBef>
                  <a:spcPts val="1200"/>
                </a:spcBef>
              </a:pPr>
              <a:r>
                <a:rPr lang="en-US" sz="1600" noProof="1">
                  <a:solidFill>
                    <a:srgbClr val="95A5A6"/>
                  </a:solidFill>
                  <a:latin typeface="Calibri"/>
                </a:rPr>
                <a:t>Integración con información estadística</a:t>
              </a:r>
            </a:p>
          </p:txBody>
        </p:sp>
      </p:grpSp>
      <p:grpSp>
        <p:nvGrpSpPr>
          <p:cNvPr id="31" name="Group 30">
            <a:extLst>
              <a:ext uri="{FF2B5EF4-FFF2-40B4-BE49-F238E27FC236}">
                <a16:creationId xmlns:a16="http://schemas.microsoft.com/office/drawing/2014/main" id="{1DA3FEFD-87E4-4FB8-BF5E-B388A21571B2}"/>
              </a:ext>
            </a:extLst>
          </p:cNvPr>
          <p:cNvGrpSpPr/>
          <p:nvPr/>
        </p:nvGrpSpPr>
        <p:grpSpPr>
          <a:xfrm>
            <a:off x="6619461" y="3417856"/>
            <a:ext cx="2063322" cy="1281126"/>
            <a:chOff x="319755" y="4120645"/>
            <a:chExt cx="2088994" cy="1834250"/>
          </a:xfrm>
        </p:grpSpPr>
        <p:sp>
          <p:nvSpPr>
            <p:cNvPr id="32" name="TextBox 31">
              <a:extLst>
                <a:ext uri="{FF2B5EF4-FFF2-40B4-BE49-F238E27FC236}">
                  <a16:creationId xmlns:a16="http://schemas.microsoft.com/office/drawing/2014/main" id="{2CFCEF40-F07E-4900-9A38-0E88AB79E372}"/>
                </a:ext>
              </a:extLst>
            </p:cNvPr>
            <p:cNvSpPr txBox="1"/>
            <p:nvPr/>
          </p:nvSpPr>
          <p:spPr>
            <a:xfrm>
              <a:off x="319755" y="4120645"/>
              <a:ext cx="2088993" cy="660988"/>
            </a:xfrm>
            <a:prstGeom prst="rect">
              <a:avLst/>
            </a:prstGeom>
            <a:noFill/>
          </p:spPr>
          <p:txBody>
            <a:bodyPr wrap="square" lIns="0" rtlCol="0" anchor="b">
              <a:spAutoFit/>
            </a:bodyPr>
            <a:lstStyle/>
            <a:p>
              <a:pPr defTabSz="914354"/>
              <a:r>
                <a:rPr lang="en-US" sz="2400" b="1" noProof="1">
                  <a:solidFill>
                    <a:srgbClr val="9BBB59"/>
                  </a:solidFill>
                  <a:latin typeface="Calibri"/>
                </a:rPr>
                <a:t>Investigación</a:t>
              </a:r>
            </a:p>
          </p:txBody>
        </p:sp>
        <p:sp>
          <p:nvSpPr>
            <p:cNvPr id="33" name="Rectangle 32">
              <a:extLst>
                <a:ext uri="{FF2B5EF4-FFF2-40B4-BE49-F238E27FC236}">
                  <a16:creationId xmlns:a16="http://schemas.microsoft.com/office/drawing/2014/main" id="{7115E5B3-EA07-45B8-B353-66A53ADB0409}"/>
                </a:ext>
              </a:extLst>
            </p:cNvPr>
            <p:cNvSpPr/>
            <p:nvPr/>
          </p:nvSpPr>
          <p:spPr>
            <a:xfrm>
              <a:off x="319756" y="4765117"/>
              <a:ext cx="2088993" cy="1189778"/>
            </a:xfrm>
            <a:prstGeom prst="rect">
              <a:avLst/>
            </a:prstGeom>
          </p:spPr>
          <p:txBody>
            <a:bodyPr wrap="square" lIns="0">
              <a:spAutoFit/>
            </a:bodyPr>
            <a:lstStyle/>
            <a:p>
              <a:pPr defTabSz="914354">
                <a:spcBef>
                  <a:spcPts val="1200"/>
                </a:spcBef>
              </a:pPr>
              <a:r>
                <a:rPr lang="en-US" sz="1600" noProof="1">
                  <a:solidFill>
                    <a:srgbClr val="95A5A6"/>
                  </a:solidFill>
                  <a:latin typeface="Calibri"/>
                </a:rPr>
                <a:t>Fuente para investigaciones científicas.</a:t>
              </a:r>
            </a:p>
          </p:txBody>
        </p:sp>
      </p:grpSp>
      <p:grpSp>
        <p:nvGrpSpPr>
          <p:cNvPr id="34" name="Graphic 25" descr="Bullseye">
            <a:extLst>
              <a:ext uri="{FF2B5EF4-FFF2-40B4-BE49-F238E27FC236}">
                <a16:creationId xmlns:a16="http://schemas.microsoft.com/office/drawing/2014/main" id="{04EF1AF8-4104-4205-A382-9721C4088504}"/>
              </a:ext>
            </a:extLst>
          </p:cNvPr>
          <p:cNvGrpSpPr/>
          <p:nvPr/>
        </p:nvGrpSpPr>
        <p:grpSpPr>
          <a:xfrm>
            <a:off x="3170570" y="1891825"/>
            <a:ext cx="461665" cy="446019"/>
            <a:chOff x="4117909" y="2790414"/>
            <a:chExt cx="638586" cy="638586"/>
          </a:xfrm>
        </p:grpSpPr>
        <p:sp>
          <p:nvSpPr>
            <p:cNvPr id="35" name="Freeform: Shape 34">
              <a:extLst>
                <a:ext uri="{FF2B5EF4-FFF2-40B4-BE49-F238E27FC236}">
                  <a16:creationId xmlns:a16="http://schemas.microsoft.com/office/drawing/2014/main" id="{72666EC0-C8DD-4903-98EF-21E1A8343F0D}"/>
                </a:ext>
              </a:extLst>
            </p:cNvPr>
            <p:cNvSpPr/>
            <p:nvPr/>
          </p:nvSpPr>
          <p:spPr>
            <a:xfrm>
              <a:off x="4360040" y="2846955"/>
              <a:ext cx="339249" cy="339249"/>
            </a:xfrm>
            <a:custGeom>
              <a:avLst/>
              <a:gdLst>
                <a:gd name="connsiteX0" fmla="*/ 280047 w 339248"/>
                <a:gd name="connsiteY0" fmla="*/ 59867 h 339248"/>
                <a:gd name="connsiteX1" fmla="*/ 273395 w 339248"/>
                <a:gd name="connsiteY1" fmla="*/ 0 h 339248"/>
                <a:gd name="connsiteX2" fmla="*/ 200223 w 339248"/>
                <a:gd name="connsiteY2" fmla="*/ 73171 h 339248"/>
                <a:gd name="connsiteX3" fmla="*/ 204214 w 339248"/>
                <a:gd name="connsiteY3" fmla="*/ 107761 h 339248"/>
                <a:gd name="connsiteX4" fmla="*/ 97783 w 339248"/>
                <a:gd name="connsiteY4" fmla="*/ 214192 h 339248"/>
                <a:gd name="connsiteX5" fmla="*/ 66519 w 339248"/>
                <a:gd name="connsiteY5" fmla="*/ 206210 h 339248"/>
                <a:gd name="connsiteX6" fmla="*/ 0 w 339248"/>
                <a:gd name="connsiteY6" fmla="*/ 272729 h 339248"/>
                <a:gd name="connsiteX7" fmla="*/ 66519 w 339248"/>
                <a:gd name="connsiteY7" fmla="*/ 339249 h 339248"/>
                <a:gd name="connsiteX8" fmla="*/ 133039 w 339248"/>
                <a:gd name="connsiteY8" fmla="*/ 272729 h 339248"/>
                <a:gd name="connsiteX9" fmla="*/ 125722 w 339248"/>
                <a:gd name="connsiteY9" fmla="*/ 242131 h 339248"/>
                <a:gd name="connsiteX10" fmla="*/ 232153 w 339248"/>
                <a:gd name="connsiteY10" fmla="*/ 135700 h 339248"/>
                <a:gd name="connsiteX11" fmla="*/ 266743 w 339248"/>
                <a:gd name="connsiteY11" fmla="*/ 139691 h 339248"/>
                <a:gd name="connsiteX12" fmla="*/ 339914 w 339248"/>
                <a:gd name="connsiteY12" fmla="*/ 66519 h 339248"/>
                <a:gd name="connsiteX13" fmla="*/ 280047 w 339248"/>
                <a:gd name="connsiteY13" fmla="*/ 59867 h 33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248" h="339248">
                  <a:moveTo>
                    <a:pt x="280047" y="59867"/>
                  </a:moveTo>
                  <a:lnTo>
                    <a:pt x="273395" y="0"/>
                  </a:lnTo>
                  <a:lnTo>
                    <a:pt x="200223" y="73171"/>
                  </a:lnTo>
                  <a:lnTo>
                    <a:pt x="204214" y="107761"/>
                  </a:lnTo>
                  <a:lnTo>
                    <a:pt x="97783" y="214192"/>
                  </a:lnTo>
                  <a:cubicBezTo>
                    <a:pt x="88471" y="209536"/>
                    <a:pt x="77828" y="206210"/>
                    <a:pt x="66519" y="206210"/>
                  </a:cubicBezTo>
                  <a:cubicBezTo>
                    <a:pt x="29934" y="206210"/>
                    <a:pt x="0" y="236144"/>
                    <a:pt x="0" y="272729"/>
                  </a:cubicBezTo>
                  <a:cubicBezTo>
                    <a:pt x="0" y="309315"/>
                    <a:pt x="29934" y="339249"/>
                    <a:pt x="66519" y="339249"/>
                  </a:cubicBezTo>
                  <a:cubicBezTo>
                    <a:pt x="103105" y="339249"/>
                    <a:pt x="133039" y="309315"/>
                    <a:pt x="133039" y="272729"/>
                  </a:cubicBezTo>
                  <a:cubicBezTo>
                    <a:pt x="133039" y="261421"/>
                    <a:pt x="130378" y="251443"/>
                    <a:pt x="125722" y="242131"/>
                  </a:cubicBezTo>
                  <a:lnTo>
                    <a:pt x="232153" y="135700"/>
                  </a:lnTo>
                  <a:lnTo>
                    <a:pt x="266743" y="139691"/>
                  </a:lnTo>
                  <a:lnTo>
                    <a:pt x="339914" y="66519"/>
                  </a:lnTo>
                  <a:lnTo>
                    <a:pt x="280047" y="59867"/>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36" name="Freeform: Shape 35">
              <a:extLst>
                <a:ext uri="{FF2B5EF4-FFF2-40B4-BE49-F238E27FC236}">
                  <a16:creationId xmlns:a16="http://schemas.microsoft.com/office/drawing/2014/main" id="{C86D7619-A1F0-4EB7-8243-F03BD54A57E9}"/>
                </a:ext>
              </a:extLst>
            </p:cNvPr>
            <p:cNvSpPr/>
            <p:nvPr/>
          </p:nvSpPr>
          <p:spPr>
            <a:xfrm>
              <a:off x="4174450" y="2866911"/>
              <a:ext cx="505547" cy="505547"/>
            </a:xfrm>
            <a:custGeom>
              <a:avLst/>
              <a:gdLst>
                <a:gd name="connsiteX0" fmla="*/ 470957 w 505547"/>
                <a:gd name="connsiteY0" fmla="*/ 138360 h 505547"/>
                <a:gd name="connsiteX1" fmla="*/ 462310 w 505547"/>
                <a:gd name="connsiteY1" fmla="*/ 147673 h 505547"/>
                <a:gd name="connsiteX2" fmla="*/ 449671 w 505547"/>
                <a:gd name="connsiteY2" fmla="*/ 146343 h 505547"/>
                <a:gd name="connsiteX3" fmla="*/ 435702 w 505547"/>
                <a:gd name="connsiteY3" fmla="*/ 144347 h 505547"/>
                <a:gd name="connsiteX4" fmla="*/ 465636 w 505547"/>
                <a:gd name="connsiteY4" fmla="*/ 252774 h 505547"/>
                <a:gd name="connsiteX5" fmla="*/ 252774 w 505547"/>
                <a:gd name="connsiteY5" fmla="*/ 465636 h 505547"/>
                <a:gd name="connsiteX6" fmla="*/ 39912 w 505547"/>
                <a:gd name="connsiteY6" fmla="*/ 252774 h 505547"/>
                <a:gd name="connsiteX7" fmla="*/ 252774 w 505547"/>
                <a:gd name="connsiteY7" fmla="*/ 39912 h 505547"/>
                <a:gd name="connsiteX8" fmla="*/ 361200 w 505547"/>
                <a:gd name="connsiteY8" fmla="*/ 69845 h 505547"/>
                <a:gd name="connsiteX9" fmla="*/ 359870 w 505547"/>
                <a:gd name="connsiteY9" fmla="*/ 56541 h 505547"/>
                <a:gd name="connsiteX10" fmla="*/ 357874 w 505547"/>
                <a:gd name="connsiteY10" fmla="*/ 43238 h 505547"/>
                <a:gd name="connsiteX11" fmla="*/ 367187 w 505547"/>
                <a:gd name="connsiteY11" fmla="*/ 33925 h 505547"/>
                <a:gd name="connsiteX12" fmla="*/ 371843 w 505547"/>
                <a:gd name="connsiteY12" fmla="*/ 29269 h 505547"/>
                <a:gd name="connsiteX13" fmla="*/ 252774 w 505547"/>
                <a:gd name="connsiteY13" fmla="*/ 0 h 505547"/>
                <a:gd name="connsiteX14" fmla="*/ 0 w 505547"/>
                <a:gd name="connsiteY14" fmla="*/ 252774 h 505547"/>
                <a:gd name="connsiteX15" fmla="*/ 252774 w 505547"/>
                <a:gd name="connsiteY15" fmla="*/ 505547 h 505547"/>
                <a:gd name="connsiteX16" fmla="*/ 505547 w 505547"/>
                <a:gd name="connsiteY16" fmla="*/ 252774 h 505547"/>
                <a:gd name="connsiteX17" fmla="*/ 475614 w 505547"/>
                <a:gd name="connsiteY17" fmla="*/ 134369 h 505547"/>
                <a:gd name="connsiteX18" fmla="*/ 470957 w 505547"/>
                <a:gd name="connsiteY18" fmla="*/ 138360 h 50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5547" h="505547">
                  <a:moveTo>
                    <a:pt x="470957" y="138360"/>
                  </a:moveTo>
                  <a:lnTo>
                    <a:pt x="462310" y="147673"/>
                  </a:lnTo>
                  <a:lnTo>
                    <a:pt x="449671" y="146343"/>
                  </a:lnTo>
                  <a:lnTo>
                    <a:pt x="435702" y="144347"/>
                  </a:lnTo>
                  <a:cubicBezTo>
                    <a:pt x="454327" y="176276"/>
                    <a:pt x="465636" y="212862"/>
                    <a:pt x="465636" y="252774"/>
                  </a:cubicBezTo>
                  <a:cubicBezTo>
                    <a:pt x="465636" y="369848"/>
                    <a:pt x="369848" y="465636"/>
                    <a:pt x="252774" y="465636"/>
                  </a:cubicBezTo>
                  <a:cubicBezTo>
                    <a:pt x="135700" y="465636"/>
                    <a:pt x="39912" y="369848"/>
                    <a:pt x="39912" y="252774"/>
                  </a:cubicBezTo>
                  <a:cubicBezTo>
                    <a:pt x="39912" y="135700"/>
                    <a:pt x="135700" y="39912"/>
                    <a:pt x="252774" y="39912"/>
                  </a:cubicBezTo>
                  <a:cubicBezTo>
                    <a:pt x="292020" y="39912"/>
                    <a:pt x="329271" y="50555"/>
                    <a:pt x="361200" y="69845"/>
                  </a:cubicBezTo>
                  <a:lnTo>
                    <a:pt x="359870" y="56541"/>
                  </a:lnTo>
                  <a:lnTo>
                    <a:pt x="357874" y="43238"/>
                  </a:lnTo>
                  <a:lnTo>
                    <a:pt x="367187" y="33925"/>
                  </a:lnTo>
                  <a:lnTo>
                    <a:pt x="371843" y="29269"/>
                  </a:lnTo>
                  <a:cubicBezTo>
                    <a:pt x="335923" y="10643"/>
                    <a:pt x="296011" y="0"/>
                    <a:pt x="252774" y="0"/>
                  </a:cubicBezTo>
                  <a:cubicBezTo>
                    <a:pt x="113083" y="0"/>
                    <a:pt x="0" y="113083"/>
                    <a:pt x="0" y="252774"/>
                  </a:cubicBezTo>
                  <a:cubicBezTo>
                    <a:pt x="0" y="392464"/>
                    <a:pt x="113083" y="505547"/>
                    <a:pt x="252774" y="505547"/>
                  </a:cubicBezTo>
                  <a:cubicBezTo>
                    <a:pt x="392464" y="505547"/>
                    <a:pt x="505547" y="392464"/>
                    <a:pt x="505547" y="252774"/>
                  </a:cubicBezTo>
                  <a:cubicBezTo>
                    <a:pt x="505547" y="209536"/>
                    <a:pt x="494904" y="169624"/>
                    <a:pt x="475614" y="134369"/>
                  </a:cubicBezTo>
                  <a:lnTo>
                    <a:pt x="470957" y="138360"/>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37" name="Freeform: Shape 36">
              <a:extLst>
                <a:ext uri="{FF2B5EF4-FFF2-40B4-BE49-F238E27FC236}">
                  <a16:creationId xmlns:a16="http://schemas.microsoft.com/office/drawing/2014/main" id="{717A9701-282B-40F0-B3D3-81C2A56181EE}"/>
                </a:ext>
              </a:extLst>
            </p:cNvPr>
            <p:cNvSpPr/>
            <p:nvPr/>
          </p:nvSpPr>
          <p:spPr>
            <a:xfrm>
              <a:off x="4267578" y="2960038"/>
              <a:ext cx="319293" cy="319293"/>
            </a:xfrm>
            <a:custGeom>
              <a:avLst/>
              <a:gdLst>
                <a:gd name="connsiteX0" fmla="*/ 270734 w 319293"/>
                <a:gd name="connsiteY0" fmla="*/ 114413 h 319293"/>
                <a:gd name="connsiteX1" fmla="*/ 279381 w 319293"/>
                <a:gd name="connsiteY1" fmla="*/ 159647 h 319293"/>
                <a:gd name="connsiteX2" fmla="*/ 159647 w 319293"/>
                <a:gd name="connsiteY2" fmla="*/ 279381 h 319293"/>
                <a:gd name="connsiteX3" fmla="*/ 39912 w 319293"/>
                <a:gd name="connsiteY3" fmla="*/ 159647 h 319293"/>
                <a:gd name="connsiteX4" fmla="*/ 159647 w 319293"/>
                <a:gd name="connsiteY4" fmla="*/ 39912 h 319293"/>
                <a:gd name="connsiteX5" fmla="*/ 204880 w 319293"/>
                <a:gd name="connsiteY5" fmla="*/ 48559 h 319293"/>
                <a:gd name="connsiteX6" fmla="*/ 234813 w 319293"/>
                <a:gd name="connsiteY6" fmla="*/ 18625 h 319293"/>
                <a:gd name="connsiteX7" fmla="*/ 159647 w 319293"/>
                <a:gd name="connsiteY7" fmla="*/ 0 h 319293"/>
                <a:gd name="connsiteX8" fmla="*/ 0 w 319293"/>
                <a:gd name="connsiteY8" fmla="*/ 159647 h 319293"/>
                <a:gd name="connsiteX9" fmla="*/ 159647 w 319293"/>
                <a:gd name="connsiteY9" fmla="*/ 319293 h 319293"/>
                <a:gd name="connsiteX10" fmla="*/ 319293 w 319293"/>
                <a:gd name="connsiteY10" fmla="*/ 159647 h 319293"/>
                <a:gd name="connsiteX11" fmla="*/ 300668 w 319293"/>
                <a:gd name="connsiteY11" fmla="*/ 84480 h 319293"/>
                <a:gd name="connsiteX12" fmla="*/ 270734 w 319293"/>
                <a:gd name="connsiteY12" fmla="*/ 114413 h 31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293" h="319293">
                  <a:moveTo>
                    <a:pt x="270734" y="114413"/>
                  </a:moveTo>
                  <a:cubicBezTo>
                    <a:pt x="276721" y="128382"/>
                    <a:pt x="279381" y="143682"/>
                    <a:pt x="279381" y="159647"/>
                  </a:cubicBezTo>
                  <a:cubicBezTo>
                    <a:pt x="279381" y="225501"/>
                    <a:pt x="225501" y="279381"/>
                    <a:pt x="159647" y="279381"/>
                  </a:cubicBezTo>
                  <a:cubicBezTo>
                    <a:pt x="93792" y="279381"/>
                    <a:pt x="39912" y="225501"/>
                    <a:pt x="39912" y="159647"/>
                  </a:cubicBezTo>
                  <a:cubicBezTo>
                    <a:pt x="39912" y="93792"/>
                    <a:pt x="93792" y="39912"/>
                    <a:pt x="159647" y="39912"/>
                  </a:cubicBezTo>
                  <a:cubicBezTo>
                    <a:pt x="175611" y="39912"/>
                    <a:pt x="190911" y="43238"/>
                    <a:pt x="204880" y="48559"/>
                  </a:cubicBezTo>
                  <a:lnTo>
                    <a:pt x="234813" y="18625"/>
                  </a:lnTo>
                  <a:cubicBezTo>
                    <a:pt x="212197" y="6652"/>
                    <a:pt x="186919" y="0"/>
                    <a:pt x="159647" y="0"/>
                  </a:cubicBezTo>
                  <a:cubicBezTo>
                    <a:pt x="71841" y="0"/>
                    <a:pt x="0" y="71841"/>
                    <a:pt x="0" y="159647"/>
                  </a:cubicBezTo>
                  <a:cubicBezTo>
                    <a:pt x="0" y="247452"/>
                    <a:pt x="71841" y="319293"/>
                    <a:pt x="159647" y="319293"/>
                  </a:cubicBezTo>
                  <a:cubicBezTo>
                    <a:pt x="247452" y="319293"/>
                    <a:pt x="319293" y="247452"/>
                    <a:pt x="319293" y="159647"/>
                  </a:cubicBezTo>
                  <a:cubicBezTo>
                    <a:pt x="319293" y="132374"/>
                    <a:pt x="312641" y="107096"/>
                    <a:pt x="300668" y="84480"/>
                  </a:cubicBezTo>
                  <a:lnTo>
                    <a:pt x="270734" y="114413"/>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grpSp>
      <p:grpSp>
        <p:nvGrpSpPr>
          <p:cNvPr id="38" name="Graphic 27" descr="Lightbulb">
            <a:extLst>
              <a:ext uri="{FF2B5EF4-FFF2-40B4-BE49-F238E27FC236}">
                <a16:creationId xmlns:a16="http://schemas.microsoft.com/office/drawing/2014/main" id="{EC5EBF1A-7535-499C-9117-54237F6B66C7}"/>
              </a:ext>
            </a:extLst>
          </p:cNvPr>
          <p:cNvGrpSpPr/>
          <p:nvPr/>
        </p:nvGrpSpPr>
        <p:grpSpPr>
          <a:xfrm>
            <a:off x="4369796" y="1187222"/>
            <a:ext cx="461665" cy="446019"/>
            <a:chOff x="5776707" y="1781601"/>
            <a:chExt cx="638586" cy="638586"/>
          </a:xfrm>
        </p:grpSpPr>
        <p:sp>
          <p:nvSpPr>
            <p:cNvPr id="39" name="Freeform: Shape 38">
              <a:extLst>
                <a:ext uri="{FF2B5EF4-FFF2-40B4-BE49-F238E27FC236}">
                  <a16:creationId xmlns:a16="http://schemas.microsoft.com/office/drawing/2014/main" id="{863E98C3-5419-4063-905B-5DA1C6D0F41C}"/>
                </a:ext>
              </a:extLst>
            </p:cNvPr>
            <p:cNvSpPr/>
            <p:nvPr/>
          </p:nvSpPr>
          <p:spPr>
            <a:xfrm>
              <a:off x="6009525" y="2207325"/>
              <a:ext cx="172950" cy="39912"/>
            </a:xfrm>
            <a:custGeom>
              <a:avLst/>
              <a:gdLst>
                <a:gd name="connsiteX0" fmla="*/ 19956 w 172950"/>
                <a:gd name="connsiteY0" fmla="*/ 0 h 39911"/>
                <a:gd name="connsiteX1" fmla="*/ 152995 w 172950"/>
                <a:gd name="connsiteY1" fmla="*/ 0 h 39911"/>
                <a:gd name="connsiteX2" fmla="*/ 172950 w 172950"/>
                <a:gd name="connsiteY2" fmla="*/ 19956 h 39911"/>
                <a:gd name="connsiteX3" fmla="*/ 152995 w 172950"/>
                <a:gd name="connsiteY3" fmla="*/ 39912 h 39911"/>
                <a:gd name="connsiteX4" fmla="*/ 19956 w 172950"/>
                <a:gd name="connsiteY4" fmla="*/ 39912 h 39911"/>
                <a:gd name="connsiteX5" fmla="*/ 0 w 172950"/>
                <a:gd name="connsiteY5" fmla="*/ 19956 h 39911"/>
                <a:gd name="connsiteX6" fmla="*/ 19956 w 172950"/>
                <a:gd name="connsiteY6" fmla="*/ 0 h 3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950" h="39911">
                  <a:moveTo>
                    <a:pt x="19956" y="0"/>
                  </a:moveTo>
                  <a:lnTo>
                    <a:pt x="152995" y="0"/>
                  </a:lnTo>
                  <a:cubicBezTo>
                    <a:pt x="164303" y="0"/>
                    <a:pt x="172950" y="8648"/>
                    <a:pt x="172950" y="19956"/>
                  </a:cubicBezTo>
                  <a:cubicBezTo>
                    <a:pt x="172950" y="31264"/>
                    <a:pt x="164303" y="39912"/>
                    <a:pt x="152995" y="39912"/>
                  </a:cubicBezTo>
                  <a:lnTo>
                    <a:pt x="19956" y="39912"/>
                  </a:lnTo>
                  <a:cubicBezTo>
                    <a:pt x="8648" y="39912"/>
                    <a:pt x="0" y="31264"/>
                    <a:pt x="0" y="19956"/>
                  </a:cubicBezTo>
                  <a:cubicBezTo>
                    <a:pt x="0" y="8648"/>
                    <a:pt x="8648" y="0"/>
                    <a:pt x="19956" y="0"/>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0" name="Freeform: Shape 39">
              <a:extLst>
                <a:ext uri="{FF2B5EF4-FFF2-40B4-BE49-F238E27FC236}">
                  <a16:creationId xmlns:a16="http://schemas.microsoft.com/office/drawing/2014/main" id="{A74DC4CB-89F0-46E0-A385-E7A30C4FD8FF}"/>
                </a:ext>
              </a:extLst>
            </p:cNvPr>
            <p:cNvSpPr/>
            <p:nvPr/>
          </p:nvSpPr>
          <p:spPr>
            <a:xfrm>
              <a:off x="6009525" y="2273844"/>
              <a:ext cx="172950" cy="39912"/>
            </a:xfrm>
            <a:custGeom>
              <a:avLst/>
              <a:gdLst>
                <a:gd name="connsiteX0" fmla="*/ 19956 w 172950"/>
                <a:gd name="connsiteY0" fmla="*/ 0 h 39911"/>
                <a:gd name="connsiteX1" fmla="*/ 152995 w 172950"/>
                <a:gd name="connsiteY1" fmla="*/ 0 h 39911"/>
                <a:gd name="connsiteX2" fmla="*/ 172950 w 172950"/>
                <a:gd name="connsiteY2" fmla="*/ 19956 h 39911"/>
                <a:gd name="connsiteX3" fmla="*/ 152995 w 172950"/>
                <a:gd name="connsiteY3" fmla="*/ 39912 h 39911"/>
                <a:gd name="connsiteX4" fmla="*/ 19956 w 172950"/>
                <a:gd name="connsiteY4" fmla="*/ 39912 h 39911"/>
                <a:gd name="connsiteX5" fmla="*/ 0 w 172950"/>
                <a:gd name="connsiteY5" fmla="*/ 19956 h 39911"/>
                <a:gd name="connsiteX6" fmla="*/ 19956 w 172950"/>
                <a:gd name="connsiteY6" fmla="*/ 0 h 3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950" h="39911">
                  <a:moveTo>
                    <a:pt x="19956" y="0"/>
                  </a:moveTo>
                  <a:lnTo>
                    <a:pt x="152995" y="0"/>
                  </a:lnTo>
                  <a:cubicBezTo>
                    <a:pt x="164303" y="0"/>
                    <a:pt x="172950" y="8648"/>
                    <a:pt x="172950" y="19956"/>
                  </a:cubicBezTo>
                  <a:cubicBezTo>
                    <a:pt x="172950" y="31264"/>
                    <a:pt x="164303" y="39912"/>
                    <a:pt x="152995" y="39912"/>
                  </a:cubicBezTo>
                  <a:lnTo>
                    <a:pt x="19956" y="39912"/>
                  </a:lnTo>
                  <a:cubicBezTo>
                    <a:pt x="8648" y="39912"/>
                    <a:pt x="0" y="31264"/>
                    <a:pt x="0" y="19956"/>
                  </a:cubicBezTo>
                  <a:cubicBezTo>
                    <a:pt x="0" y="8648"/>
                    <a:pt x="8648" y="0"/>
                    <a:pt x="19956" y="0"/>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1" name="Freeform: Shape 40">
              <a:extLst>
                <a:ext uri="{FF2B5EF4-FFF2-40B4-BE49-F238E27FC236}">
                  <a16:creationId xmlns:a16="http://schemas.microsoft.com/office/drawing/2014/main" id="{EEEEEFD7-BC68-460B-AC2E-6B7924D14E2E}"/>
                </a:ext>
              </a:extLst>
            </p:cNvPr>
            <p:cNvSpPr/>
            <p:nvPr/>
          </p:nvSpPr>
          <p:spPr>
            <a:xfrm>
              <a:off x="6052762" y="2340364"/>
              <a:ext cx="86475" cy="39912"/>
            </a:xfrm>
            <a:custGeom>
              <a:avLst/>
              <a:gdLst>
                <a:gd name="connsiteX0" fmla="*/ 0 w 86475"/>
                <a:gd name="connsiteY0" fmla="*/ 0 h 39911"/>
                <a:gd name="connsiteX1" fmla="*/ 43238 w 86475"/>
                <a:gd name="connsiteY1" fmla="*/ 39912 h 39911"/>
                <a:gd name="connsiteX2" fmla="*/ 86475 w 86475"/>
                <a:gd name="connsiteY2" fmla="*/ 0 h 39911"/>
                <a:gd name="connsiteX3" fmla="*/ 0 w 86475"/>
                <a:gd name="connsiteY3" fmla="*/ 0 h 39911"/>
              </a:gdLst>
              <a:ahLst/>
              <a:cxnLst>
                <a:cxn ang="0">
                  <a:pos x="connsiteX0" y="connsiteY0"/>
                </a:cxn>
                <a:cxn ang="0">
                  <a:pos x="connsiteX1" y="connsiteY1"/>
                </a:cxn>
                <a:cxn ang="0">
                  <a:pos x="connsiteX2" y="connsiteY2"/>
                </a:cxn>
                <a:cxn ang="0">
                  <a:pos x="connsiteX3" y="connsiteY3"/>
                </a:cxn>
              </a:cxnLst>
              <a:rect l="l" t="t" r="r" b="b"/>
              <a:pathLst>
                <a:path w="86475" h="39911">
                  <a:moveTo>
                    <a:pt x="0" y="0"/>
                  </a:moveTo>
                  <a:cubicBezTo>
                    <a:pt x="1996" y="22617"/>
                    <a:pt x="20621" y="39912"/>
                    <a:pt x="43238" y="39912"/>
                  </a:cubicBezTo>
                  <a:cubicBezTo>
                    <a:pt x="65854" y="39912"/>
                    <a:pt x="84480" y="22617"/>
                    <a:pt x="86475" y="0"/>
                  </a:cubicBezTo>
                  <a:lnTo>
                    <a:pt x="0" y="0"/>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2" name="Freeform: Shape 41">
              <a:extLst>
                <a:ext uri="{FF2B5EF4-FFF2-40B4-BE49-F238E27FC236}">
                  <a16:creationId xmlns:a16="http://schemas.microsoft.com/office/drawing/2014/main" id="{12602975-B71F-4884-B6AF-B738AF246B7D}"/>
                </a:ext>
              </a:extLst>
            </p:cNvPr>
            <p:cNvSpPr/>
            <p:nvPr/>
          </p:nvSpPr>
          <p:spPr>
            <a:xfrm>
              <a:off x="5923050" y="1821513"/>
              <a:ext cx="345901" cy="359205"/>
            </a:xfrm>
            <a:custGeom>
              <a:avLst/>
              <a:gdLst>
                <a:gd name="connsiteX0" fmla="*/ 172950 w 345900"/>
                <a:gd name="connsiteY0" fmla="*/ 0 h 359204"/>
                <a:gd name="connsiteX1" fmla="*/ 172950 w 345900"/>
                <a:gd name="connsiteY1" fmla="*/ 0 h 359204"/>
                <a:gd name="connsiteX2" fmla="*/ 172950 w 345900"/>
                <a:gd name="connsiteY2" fmla="*/ 0 h 359204"/>
                <a:gd name="connsiteX3" fmla="*/ 0 w 345900"/>
                <a:gd name="connsiteY3" fmla="*/ 170955 h 359204"/>
                <a:gd name="connsiteX4" fmla="*/ 0 w 345900"/>
                <a:gd name="connsiteY4" fmla="*/ 176942 h 359204"/>
                <a:gd name="connsiteX5" fmla="*/ 11973 w 345900"/>
                <a:gd name="connsiteY5" fmla="*/ 236809 h 359204"/>
                <a:gd name="connsiteX6" fmla="*/ 41907 w 345900"/>
                <a:gd name="connsiteY6" fmla="*/ 286033 h 359204"/>
                <a:gd name="connsiteX7" fmla="*/ 82484 w 345900"/>
                <a:gd name="connsiteY7" fmla="*/ 351888 h 359204"/>
                <a:gd name="connsiteX8" fmla="*/ 94458 w 345900"/>
                <a:gd name="connsiteY8" fmla="*/ 359205 h 359204"/>
                <a:gd name="connsiteX9" fmla="*/ 251443 w 345900"/>
                <a:gd name="connsiteY9" fmla="*/ 359205 h 359204"/>
                <a:gd name="connsiteX10" fmla="*/ 263417 w 345900"/>
                <a:gd name="connsiteY10" fmla="*/ 351888 h 359204"/>
                <a:gd name="connsiteX11" fmla="*/ 303994 w 345900"/>
                <a:gd name="connsiteY11" fmla="*/ 286033 h 359204"/>
                <a:gd name="connsiteX12" fmla="*/ 333927 w 345900"/>
                <a:gd name="connsiteY12" fmla="*/ 236809 h 359204"/>
                <a:gd name="connsiteX13" fmla="*/ 345901 w 345900"/>
                <a:gd name="connsiteY13" fmla="*/ 176942 h 359204"/>
                <a:gd name="connsiteX14" fmla="*/ 345901 w 345900"/>
                <a:gd name="connsiteY14" fmla="*/ 170955 h 359204"/>
                <a:gd name="connsiteX15" fmla="*/ 172950 w 345900"/>
                <a:gd name="connsiteY15" fmla="*/ 0 h 359204"/>
                <a:gd name="connsiteX16" fmla="*/ 305989 w 345900"/>
                <a:gd name="connsiteY16" fmla="*/ 176276 h 359204"/>
                <a:gd name="connsiteX17" fmla="*/ 296676 w 345900"/>
                <a:gd name="connsiteY17" fmla="*/ 222840 h 359204"/>
                <a:gd name="connsiteX18" fmla="*/ 274060 w 345900"/>
                <a:gd name="connsiteY18" fmla="*/ 259426 h 359204"/>
                <a:gd name="connsiteX19" fmla="*/ 235479 w 345900"/>
                <a:gd name="connsiteY19" fmla="*/ 319293 h 359204"/>
                <a:gd name="connsiteX20" fmla="*/ 172950 w 345900"/>
                <a:gd name="connsiteY20" fmla="*/ 319293 h 359204"/>
                <a:gd name="connsiteX21" fmla="*/ 111087 w 345900"/>
                <a:gd name="connsiteY21" fmla="*/ 319293 h 359204"/>
                <a:gd name="connsiteX22" fmla="*/ 72506 w 345900"/>
                <a:gd name="connsiteY22" fmla="*/ 259426 h 359204"/>
                <a:gd name="connsiteX23" fmla="*/ 49890 w 345900"/>
                <a:gd name="connsiteY23" fmla="*/ 222840 h 359204"/>
                <a:gd name="connsiteX24" fmla="*/ 40577 w 345900"/>
                <a:gd name="connsiteY24" fmla="*/ 176276 h 359204"/>
                <a:gd name="connsiteX25" fmla="*/ 40577 w 345900"/>
                <a:gd name="connsiteY25" fmla="*/ 170955 h 359204"/>
                <a:gd name="connsiteX26" fmla="*/ 173616 w 345900"/>
                <a:gd name="connsiteY26" fmla="*/ 39246 h 359204"/>
                <a:gd name="connsiteX27" fmla="*/ 173616 w 345900"/>
                <a:gd name="connsiteY27" fmla="*/ 39246 h 359204"/>
                <a:gd name="connsiteX28" fmla="*/ 173616 w 345900"/>
                <a:gd name="connsiteY28" fmla="*/ 39246 h 359204"/>
                <a:gd name="connsiteX29" fmla="*/ 173616 w 345900"/>
                <a:gd name="connsiteY29" fmla="*/ 39246 h 359204"/>
                <a:gd name="connsiteX30" fmla="*/ 173616 w 345900"/>
                <a:gd name="connsiteY30" fmla="*/ 39246 h 359204"/>
                <a:gd name="connsiteX31" fmla="*/ 173616 w 345900"/>
                <a:gd name="connsiteY31" fmla="*/ 39246 h 359204"/>
                <a:gd name="connsiteX32" fmla="*/ 173616 w 345900"/>
                <a:gd name="connsiteY32" fmla="*/ 39246 h 359204"/>
                <a:gd name="connsiteX33" fmla="*/ 306654 w 345900"/>
                <a:gd name="connsiteY33" fmla="*/ 170955 h 359204"/>
                <a:gd name="connsiteX34" fmla="*/ 306654 w 345900"/>
                <a:gd name="connsiteY34" fmla="*/ 176276 h 35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5900" h="359204">
                  <a:moveTo>
                    <a:pt x="172950" y="0"/>
                  </a:moveTo>
                  <a:cubicBezTo>
                    <a:pt x="172950" y="0"/>
                    <a:pt x="172950" y="0"/>
                    <a:pt x="172950" y="0"/>
                  </a:cubicBezTo>
                  <a:cubicBezTo>
                    <a:pt x="172950" y="0"/>
                    <a:pt x="172950" y="0"/>
                    <a:pt x="172950" y="0"/>
                  </a:cubicBezTo>
                  <a:cubicBezTo>
                    <a:pt x="78493" y="665"/>
                    <a:pt x="1996" y="76497"/>
                    <a:pt x="0" y="170955"/>
                  </a:cubicBezTo>
                  <a:lnTo>
                    <a:pt x="0" y="176942"/>
                  </a:lnTo>
                  <a:cubicBezTo>
                    <a:pt x="665" y="197563"/>
                    <a:pt x="4656" y="217518"/>
                    <a:pt x="11973" y="236809"/>
                  </a:cubicBezTo>
                  <a:cubicBezTo>
                    <a:pt x="19291" y="254769"/>
                    <a:pt x="29269" y="271399"/>
                    <a:pt x="41907" y="286033"/>
                  </a:cubicBezTo>
                  <a:cubicBezTo>
                    <a:pt x="57872" y="303328"/>
                    <a:pt x="75167" y="337253"/>
                    <a:pt x="82484" y="351888"/>
                  </a:cubicBezTo>
                  <a:cubicBezTo>
                    <a:pt x="84480" y="356544"/>
                    <a:pt x="89136" y="359205"/>
                    <a:pt x="94458" y="359205"/>
                  </a:cubicBezTo>
                  <a:lnTo>
                    <a:pt x="251443" y="359205"/>
                  </a:lnTo>
                  <a:cubicBezTo>
                    <a:pt x="256765" y="359205"/>
                    <a:pt x="261421" y="356544"/>
                    <a:pt x="263417" y="351888"/>
                  </a:cubicBezTo>
                  <a:cubicBezTo>
                    <a:pt x="270734" y="337253"/>
                    <a:pt x="288029" y="303328"/>
                    <a:pt x="303994" y="286033"/>
                  </a:cubicBezTo>
                  <a:cubicBezTo>
                    <a:pt x="316632" y="271399"/>
                    <a:pt x="327275" y="254769"/>
                    <a:pt x="333927" y="236809"/>
                  </a:cubicBezTo>
                  <a:cubicBezTo>
                    <a:pt x="341244" y="217518"/>
                    <a:pt x="345236" y="197563"/>
                    <a:pt x="345901" y="176942"/>
                  </a:cubicBezTo>
                  <a:lnTo>
                    <a:pt x="345901" y="170955"/>
                  </a:lnTo>
                  <a:cubicBezTo>
                    <a:pt x="343905" y="76497"/>
                    <a:pt x="267408" y="665"/>
                    <a:pt x="172950" y="0"/>
                  </a:cubicBezTo>
                  <a:close/>
                  <a:moveTo>
                    <a:pt x="305989" y="176276"/>
                  </a:moveTo>
                  <a:cubicBezTo>
                    <a:pt x="305324" y="192241"/>
                    <a:pt x="301998" y="208206"/>
                    <a:pt x="296676" y="222840"/>
                  </a:cubicBezTo>
                  <a:cubicBezTo>
                    <a:pt x="291355" y="236144"/>
                    <a:pt x="284038" y="248782"/>
                    <a:pt x="274060" y="259426"/>
                  </a:cubicBezTo>
                  <a:cubicBezTo>
                    <a:pt x="258760" y="278051"/>
                    <a:pt x="245457" y="298007"/>
                    <a:pt x="235479" y="319293"/>
                  </a:cubicBezTo>
                  <a:lnTo>
                    <a:pt x="172950" y="319293"/>
                  </a:lnTo>
                  <a:lnTo>
                    <a:pt x="111087" y="319293"/>
                  </a:lnTo>
                  <a:cubicBezTo>
                    <a:pt x="100444" y="298007"/>
                    <a:pt x="87140" y="278051"/>
                    <a:pt x="72506" y="259426"/>
                  </a:cubicBezTo>
                  <a:cubicBezTo>
                    <a:pt x="63193" y="248782"/>
                    <a:pt x="55211" y="236144"/>
                    <a:pt x="49890" y="222840"/>
                  </a:cubicBezTo>
                  <a:cubicBezTo>
                    <a:pt x="43903" y="208206"/>
                    <a:pt x="41242" y="192241"/>
                    <a:pt x="40577" y="176276"/>
                  </a:cubicBezTo>
                  <a:lnTo>
                    <a:pt x="40577" y="170955"/>
                  </a:lnTo>
                  <a:cubicBezTo>
                    <a:pt x="41907" y="98449"/>
                    <a:pt x="101109" y="39912"/>
                    <a:pt x="173616" y="39246"/>
                  </a:cubicBezTo>
                  <a:lnTo>
                    <a:pt x="173616" y="39246"/>
                  </a:lnTo>
                  <a:lnTo>
                    <a:pt x="173616" y="39246"/>
                  </a:lnTo>
                  <a:cubicBezTo>
                    <a:pt x="173616" y="39246"/>
                    <a:pt x="173616" y="39246"/>
                    <a:pt x="173616" y="39246"/>
                  </a:cubicBezTo>
                  <a:cubicBezTo>
                    <a:pt x="173616" y="39246"/>
                    <a:pt x="173616" y="39246"/>
                    <a:pt x="173616" y="39246"/>
                  </a:cubicBezTo>
                  <a:lnTo>
                    <a:pt x="173616" y="39246"/>
                  </a:lnTo>
                  <a:lnTo>
                    <a:pt x="173616" y="39246"/>
                  </a:lnTo>
                  <a:cubicBezTo>
                    <a:pt x="246122" y="39912"/>
                    <a:pt x="305324" y="97783"/>
                    <a:pt x="306654" y="170955"/>
                  </a:cubicBezTo>
                  <a:lnTo>
                    <a:pt x="306654" y="176276"/>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grpSp>
      <p:grpSp>
        <p:nvGrpSpPr>
          <p:cNvPr id="43" name="Graphic 26" descr="Head with gears">
            <a:extLst>
              <a:ext uri="{FF2B5EF4-FFF2-40B4-BE49-F238E27FC236}">
                <a16:creationId xmlns:a16="http://schemas.microsoft.com/office/drawing/2014/main" id="{D0710D15-0055-473B-AB29-E898F53708E3}"/>
              </a:ext>
            </a:extLst>
          </p:cNvPr>
          <p:cNvGrpSpPr/>
          <p:nvPr/>
        </p:nvGrpSpPr>
        <p:grpSpPr>
          <a:xfrm>
            <a:off x="5571829" y="1866023"/>
            <a:ext cx="461665" cy="446019"/>
            <a:chOff x="7439389" y="2753472"/>
            <a:chExt cx="638586" cy="638586"/>
          </a:xfrm>
        </p:grpSpPr>
        <p:sp>
          <p:nvSpPr>
            <p:cNvPr id="44" name="Freeform: Shape 43">
              <a:extLst>
                <a:ext uri="{FF2B5EF4-FFF2-40B4-BE49-F238E27FC236}">
                  <a16:creationId xmlns:a16="http://schemas.microsoft.com/office/drawing/2014/main" id="{6517A77C-5F40-4FF5-BD7F-CA7E4479699D}"/>
                </a:ext>
              </a:extLst>
            </p:cNvPr>
            <p:cNvSpPr/>
            <p:nvPr/>
          </p:nvSpPr>
          <p:spPr>
            <a:xfrm>
              <a:off x="7724757" y="2884515"/>
              <a:ext cx="53216" cy="53216"/>
            </a:xfrm>
            <a:custGeom>
              <a:avLst/>
              <a:gdLst>
                <a:gd name="connsiteX0" fmla="*/ 27938 w 53215"/>
                <a:gd name="connsiteY0" fmla="*/ 0 h 53215"/>
                <a:gd name="connsiteX1" fmla="*/ 0 w 53215"/>
                <a:gd name="connsiteY1" fmla="*/ 27938 h 53215"/>
                <a:gd name="connsiteX2" fmla="*/ 27938 w 53215"/>
                <a:gd name="connsiteY2" fmla="*/ 55876 h 53215"/>
                <a:gd name="connsiteX3" fmla="*/ 55876 w 53215"/>
                <a:gd name="connsiteY3" fmla="*/ 27938 h 53215"/>
                <a:gd name="connsiteX4" fmla="*/ 27938 w 53215"/>
                <a:gd name="connsiteY4" fmla="*/ 0 h 5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5" h="53215">
                  <a:moveTo>
                    <a:pt x="27938" y="0"/>
                  </a:moveTo>
                  <a:cubicBezTo>
                    <a:pt x="12639" y="0"/>
                    <a:pt x="0" y="12639"/>
                    <a:pt x="0" y="27938"/>
                  </a:cubicBezTo>
                  <a:cubicBezTo>
                    <a:pt x="0" y="43238"/>
                    <a:pt x="12639" y="55876"/>
                    <a:pt x="27938" y="55876"/>
                  </a:cubicBezTo>
                  <a:cubicBezTo>
                    <a:pt x="43238" y="55876"/>
                    <a:pt x="55876" y="43238"/>
                    <a:pt x="55876" y="27938"/>
                  </a:cubicBezTo>
                  <a:cubicBezTo>
                    <a:pt x="55876" y="12639"/>
                    <a:pt x="43238" y="0"/>
                    <a:pt x="27938" y="0"/>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5" name="Freeform: Shape 44">
              <a:extLst>
                <a:ext uri="{FF2B5EF4-FFF2-40B4-BE49-F238E27FC236}">
                  <a16:creationId xmlns:a16="http://schemas.microsoft.com/office/drawing/2014/main" id="{011E19B4-5280-4BEE-BB71-2D934C721E91}"/>
                </a:ext>
              </a:extLst>
            </p:cNvPr>
            <p:cNvSpPr/>
            <p:nvPr/>
          </p:nvSpPr>
          <p:spPr>
            <a:xfrm>
              <a:off x="7640943" y="3019550"/>
              <a:ext cx="53216" cy="53216"/>
            </a:xfrm>
            <a:custGeom>
              <a:avLst/>
              <a:gdLst>
                <a:gd name="connsiteX0" fmla="*/ 55876 w 53215"/>
                <a:gd name="connsiteY0" fmla="*/ 27938 h 53215"/>
                <a:gd name="connsiteX1" fmla="*/ 27938 w 53215"/>
                <a:gd name="connsiteY1" fmla="*/ 55876 h 53215"/>
                <a:gd name="connsiteX2" fmla="*/ 0 w 53215"/>
                <a:gd name="connsiteY2" fmla="*/ 27938 h 53215"/>
                <a:gd name="connsiteX3" fmla="*/ 27938 w 53215"/>
                <a:gd name="connsiteY3" fmla="*/ 0 h 53215"/>
                <a:gd name="connsiteX4" fmla="*/ 55876 w 53215"/>
                <a:gd name="connsiteY4" fmla="*/ 27938 h 5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15" h="53215">
                  <a:moveTo>
                    <a:pt x="55876" y="27938"/>
                  </a:moveTo>
                  <a:cubicBezTo>
                    <a:pt x="55876" y="43368"/>
                    <a:pt x="43368" y="55876"/>
                    <a:pt x="27938" y="55876"/>
                  </a:cubicBezTo>
                  <a:cubicBezTo>
                    <a:pt x="12508" y="55876"/>
                    <a:pt x="0" y="43368"/>
                    <a:pt x="0" y="27938"/>
                  </a:cubicBezTo>
                  <a:cubicBezTo>
                    <a:pt x="0" y="12508"/>
                    <a:pt x="12508" y="0"/>
                    <a:pt x="27938" y="0"/>
                  </a:cubicBezTo>
                  <a:cubicBezTo>
                    <a:pt x="43368" y="0"/>
                    <a:pt x="55876" y="12508"/>
                    <a:pt x="55876" y="27938"/>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6" name="Freeform: Shape 45">
              <a:extLst>
                <a:ext uri="{FF2B5EF4-FFF2-40B4-BE49-F238E27FC236}">
                  <a16:creationId xmlns:a16="http://schemas.microsoft.com/office/drawing/2014/main" id="{35161AAE-05F7-4006-8C88-D621C2E48131}"/>
                </a:ext>
              </a:extLst>
            </p:cNvPr>
            <p:cNvSpPr/>
            <p:nvPr/>
          </p:nvSpPr>
          <p:spPr>
            <a:xfrm>
              <a:off x="7532383" y="2790723"/>
              <a:ext cx="452332" cy="532155"/>
            </a:xfrm>
            <a:custGeom>
              <a:avLst/>
              <a:gdLst>
                <a:gd name="connsiteX0" fmla="*/ 299471 w 452331"/>
                <a:gd name="connsiteY0" fmla="*/ 131043 h 532155"/>
                <a:gd name="connsiteX1" fmla="*/ 282841 w 452331"/>
                <a:gd name="connsiteY1" fmla="*/ 139026 h 532155"/>
                <a:gd name="connsiteX2" fmla="*/ 276189 w 452331"/>
                <a:gd name="connsiteY2" fmla="*/ 153660 h 532155"/>
                <a:gd name="connsiteX3" fmla="*/ 282176 w 452331"/>
                <a:gd name="connsiteY3" fmla="*/ 170955 h 532155"/>
                <a:gd name="connsiteX4" fmla="*/ 268872 w 452331"/>
                <a:gd name="connsiteY4" fmla="*/ 184259 h 532155"/>
                <a:gd name="connsiteX5" fmla="*/ 251577 w 452331"/>
                <a:gd name="connsiteY5" fmla="*/ 178272 h 532155"/>
                <a:gd name="connsiteX6" fmla="*/ 236943 w 452331"/>
                <a:gd name="connsiteY6" fmla="*/ 184259 h 532155"/>
                <a:gd name="connsiteX7" fmla="*/ 228960 w 452331"/>
                <a:gd name="connsiteY7" fmla="*/ 200223 h 532155"/>
                <a:gd name="connsiteX8" fmla="*/ 210335 w 452331"/>
                <a:gd name="connsiteY8" fmla="*/ 200223 h 532155"/>
                <a:gd name="connsiteX9" fmla="*/ 202352 w 452331"/>
                <a:gd name="connsiteY9" fmla="*/ 183593 h 532155"/>
                <a:gd name="connsiteX10" fmla="*/ 187718 w 452331"/>
                <a:gd name="connsiteY10" fmla="*/ 177607 h 532155"/>
                <a:gd name="connsiteX11" fmla="*/ 170423 w 452331"/>
                <a:gd name="connsiteY11" fmla="*/ 183593 h 532155"/>
                <a:gd name="connsiteX12" fmla="*/ 157119 w 452331"/>
                <a:gd name="connsiteY12" fmla="*/ 170290 h 532155"/>
                <a:gd name="connsiteX13" fmla="*/ 163106 w 452331"/>
                <a:gd name="connsiteY13" fmla="*/ 152995 h 532155"/>
                <a:gd name="connsiteX14" fmla="*/ 157119 w 452331"/>
                <a:gd name="connsiteY14" fmla="*/ 138360 h 532155"/>
                <a:gd name="connsiteX15" fmla="*/ 140489 w 452331"/>
                <a:gd name="connsiteY15" fmla="*/ 130378 h 532155"/>
                <a:gd name="connsiteX16" fmla="*/ 140489 w 452331"/>
                <a:gd name="connsiteY16" fmla="*/ 111753 h 532155"/>
                <a:gd name="connsiteX17" fmla="*/ 157119 w 452331"/>
                <a:gd name="connsiteY17" fmla="*/ 103770 h 532155"/>
                <a:gd name="connsiteX18" fmla="*/ 163106 w 452331"/>
                <a:gd name="connsiteY18" fmla="*/ 89136 h 532155"/>
                <a:gd name="connsiteX19" fmla="*/ 157784 w 452331"/>
                <a:gd name="connsiteY19" fmla="*/ 71841 h 532155"/>
                <a:gd name="connsiteX20" fmla="*/ 171088 w 452331"/>
                <a:gd name="connsiteY20" fmla="*/ 58537 h 532155"/>
                <a:gd name="connsiteX21" fmla="*/ 188383 w 452331"/>
                <a:gd name="connsiteY21" fmla="*/ 64524 h 532155"/>
                <a:gd name="connsiteX22" fmla="*/ 203018 w 452331"/>
                <a:gd name="connsiteY22" fmla="*/ 58537 h 532155"/>
                <a:gd name="connsiteX23" fmla="*/ 211000 w 452331"/>
                <a:gd name="connsiteY23" fmla="*/ 41907 h 532155"/>
                <a:gd name="connsiteX24" fmla="*/ 229625 w 452331"/>
                <a:gd name="connsiteY24" fmla="*/ 41907 h 532155"/>
                <a:gd name="connsiteX25" fmla="*/ 237608 w 452331"/>
                <a:gd name="connsiteY25" fmla="*/ 57872 h 532155"/>
                <a:gd name="connsiteX26" fmla="*/ 252242 w 452331"/>
                <a:gd name="connsiteY26" fmla="*/ 63859 h 532155"/>
                <a:gd name="connsiteX27" fmla="*/ 269537 w 452331"/>
                <a:gd name="connsiteY27" fmla="*/ 57872 h 532155"/>
                <a:gd name="connsiteX28" fmla="*/ 282841 w 452331"/>
                <a:gd name="connsiteY28" fmla="*/ 71176 h 532155"/>
                <a:gd name="connsiteX29" fmla="*/ 276854 w 452331"/>
                <a:gd name="connsiteY29" fmla="*/ 88471 h 532155"/>
                <a:gd name="connsiteX30" fmla="*/ 282841 w 452331"/>
                <a:gd name="connsiteY30" fmla="*/ 103105 h 532155"/>
                <a:gd name="connsiteX31" fmla="*/ 299471 w 452331"/>
                <a:gd name="connsiteY31" fmla="*/ 111087 h 532155"/>
                <a:gd name="connsiteX32" fmla="*/ 299471 w 452331"/>
                <a:gd name="connsiteY32" fmla="*/ 131043 h 532155"/>
                <a:gd name="connsiteX33" fmla="*/ 215656 w 452331"/>
                <a:gd name="connsiteY33" fmla="*/ 266078 h 532155"/>
                <a:gd name="connsiteX34" fmla="*/ 199027 w 452331"/>
                <a:gd name="connsiteY34" fmla="*/ 274060 h 532155"/>
                <a:gd name="connsiteX35" fmla="*/ 193040 w 452331"/>
                <a:gd name="connsiteY35" fmla="*/ 288694 h 532155"/>
                <a:gd name="connsiteX36" fmla="*/ 198361 w 452331"/>
                <a:gd name="connsiteY36" fmla="*/ 305989 h 532155"/>
                <a:gd name="connsiteX37" fmla="*/ 185057 w 452331"/>
                <a:gd name="connsiteY37" fmla="*/ 319293 h 532155"/>
                <a:gd name="connsiteX38" fmla="*/ 167762 w 452331"/>
                <a:gd name="connsiteY38" fmla="*/ 313306 h 532155"/>
                <a:gd name="connsiteX39" fmla="*/ 153128 w 452331"/>
                <a:gd name="connsiteY39" fmla="*/ 319293 h 532155"/>
                <a:gd name="connsiteX40" fmla="*/ 145811 w 452331"/>
                <a:gd name="connsiteY40" fmla="*/ 335258 h 532155"/>
                <a:gd name="connsiteX41" fmla="*/ 127186 w 452331"/>
                <a:gd name="connsiteY41" fmla="*/ 335258 h 532155"/>
                <a:gd name="connsiteX42" fmla="*/ 119203 w 452331"/>
                <a:gd name="connsiteY42" fmla="*/ 318628 h 532155"/>
                <a:gd name="connsiteX43" fmla="*/ 104569 w 452331"/>
                <a:gd name="connsiteY43" fmla="*/ 312641 h 532155"/>
                <a:gd name="connsiteX44" fmla="*/ 87274 w 452331"/>
                <a:gd name="connsiteY44" fmla="*/ 317963 h 532155"/>
                <a:gd name="connsiteX45" fmla="*/ 73970 w 452331"/>
                <a:gd name="connsiteY45" fmla="*/ 304659 h 532155"/>
                <a:gd name="connsiteX46" fmla="*/ 79957 w 452331"/>
                <a:gd name="connsiteY46" fmla="*/ 287364 h 532155"/>
                <a:gd name="connsiteX47" fmla="*/ 73970 w 452331"/>
                <a:gd name="connsiteY47" fmla="*/ 272729 h 532155"/>
                <a:gd name="connsiteX48" fmla="*/ 57340 w 452331"/>
                <a:gd name="connsiteY48" fmla="*/ 264747 h 532155"/>
                <a:gd name="connsiteX49" fmla="*/ 57340 w 452331"/>
                <a:gd name="connsiteY49" fmla="*/ 246122 h 532155"/>
                <a:gd name="connsiteX50" fmla="*/ 73970 w 452331"/>
                <a:gd name="connsiteY50" fmla="*/ 238139 h 532155"/>
                <a:gd name="connsiteX51" fmla="*/ 79957 w 452331"/>
                <a:gd name="connsiteY51" fmla="*/ 223505 h 532155"/>
                <a:gd name="connsiteX52" fmla="*/ 73970 w 452331"/>
                <a:gd name="connsiteY52" fmla="*/ 206210 h 532155"/>
                <a:gd name="connsiteX53" fmla="*/ 87274 w 452331"/>
                <a:gd name="connsiteY53" fmla="*/ 192906 h 532155"/>
                <a:gd name="connsiteX54" fmla="*/ 104569 w 452331"/>
                <a:gd name="connsiteY54" fmla="*/ 198893 h 532155"/>
                <a:gd name="connsiteX55" fmla="*/ 119203 w 452331"/>
                <a:gd name="connsiteY55" fmla="*/ 192906 h 532155"/>
                <a:gd name="connsiteX56" fmla="*/ 127186 w 452331"/>
                <a:gd name="connsiteY56" fmla="*/ 176276 h 532155"/>
                <a:gd name="connsiteX57" fmla="*/ 146476 w 452331"/>
                <a:gd name="connsiteY57" fmla="*/ 176276 h 532155"/>
                <a:gd name="connsiteX58" fmla="*/ 154459 w 452331"/>
                <a:gd name="connsiteY58" fmla="*/ 192906 h 532155"/>
                <a:gd name="connsiteX59" fmla="*/ 169093 w 452331"/>
                <a:gd name="connsiteY59" fmla="*/ 198893 h 532155"/>
                <a:gd name="connsiteX60" fmla="*/ 186388 w 452331"/>
                <a:gd name="connsiteY60" fmla="*/ 192906 h 532155"/>
                <a:gd name="connsiteX61" fmla="*/ 199692 w 452331"/>
                <a:gd name="connsiteY61" fmla="*/ 206210 h 532155"/>
                <a:gd name="connsiteX62" fmla="*/ 193705 w 452331"/>
                <a:gd name="connsiteY62" fmla="*/ 223505 h 532155"/>
                <a:gd name="connsiteX63" fmla="*/ 199692 w 452331"/>
                <a:gd name="connsiteY63" fmla="*/ 238139 h 532155"/>
                <a:gd name="connsiteX64" fmla="*/ 216322 w 452331"/>
                <a:gd name="connsiteY64" fmla="*/ 246122 h 532155"/>
                <a:gd name="connsiteX65" fmla="*/ 215656 w 452331"/>
                <a:gd name="connsiteY65" fmla="*/ 266078 h 532155"/>
                <a:gd name="connsiteX66" fmla="*/ 215656 w 452331"/>
                <a:gd name="connsiteY66" fmla="*/ 266078 h 532155"/>
                <a:gd name="connsiteX67" fmla="*/ 445813 w 452331"/>
                <a:gd name="connsiteY67" fmla="*/ 290690 h 532155"/>
                <a:gd name="connsiteX68" fmla="*/ 399915 w 452331"/>
                <a:gd name="connsiteY68" fmla="*/ 210866 h 532155"/>
                <a:gd name="connsiteX69" fmla="*/ 399915 w 452331"/>
                <a:gd name="connsiteY69" fmla="*/ 207540 h 532155"/>
                <a:gd name="connsiteX70" fmla="*/ 302132 w 452331"/>
                <a:gd name="connsiteY70" fmla="*/ 27938 h 532155"/>
                <a:gd name="connsiteX71" fmla="*/ 97917 w 452331"/>
                <a:gd name="connsiteY71" fmla="*/ 27938 h 532155"/>
                <a:gd name="connsiteX72" fmla="*/ 134 w 452331"/>
                <a:gd name="connsiteY72" fmla="*/ 207540 h 532155"/>
                <a:gd name="connsiteX73" fmla="*/ 78626 w 452331"/>
                <a:gd name="connsiteY73" fmla="*/ 368517 h 532155"/>
                <a:gd name="connsiteX74" fmla="*/ 78626 w 452331"/>
                <a:gd name="connsiteY74" fmla="*/ 536811 h 532155"/>
                <a:gd name="connsiteX75" fmla="*/ 288828 w 452331"/>
                <a:gd name="connsiteY75" fmla="*/ 536811 h 532155"/>
                <a:gd name="connsiteX76" fmla="*/ 288828 w 452331"/>
                <a:gd name="connsiteY76" fmla="*/ 456988 h 532155"/>
                <a:gd name="connsiteX77" fmla="*/ 321422 w 452331"/>
                <a:gd name="connsiteY77" fmla="*/ 456988 h 532155"/>
                <a:gd name="connsiteX78" fmla="*/ 377298 w 452331"/>
                <a:gd name="connsiteY78" fmla="*/ 433706 h 532155"/>
                <a:gd name="connsiteX79" fmla="*/ 399915 w 452331"/>
                <a:gd name="connsiteY79" fmla="*/ 377165 h 532155"/>
                <a:gd name="connsiteX80" fmla="*/ 399915 w 452331"/>
                <a:gd name="connsiteY80" fmla="*/ 337253 h 532155"/>
                <a:gd name="connsiteX81" fmla="*/ 429184 w 452331"/>
                <a:gd name="connsiteY81" fmla="*/ 337253 h 532155"/>
                <a:gd name="connsiteX82" fmla="*/ 445813 w 452331"/>
                <a:gd name="connsiteY82" fmla="*/ 290690 h 53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2331" h="532155">
                  <a:moveTo>
                    <a:pt x="299471" y="131043"/>
                  </a:moveTo>
                  <a:lnTo>
                    <a:pt x="282841" y="139026"/>
                  </a:lnTo>
                  <a:cubicBezTo>
                    <a:pt x="281511" y="144347"/>
                    <a:pt x="278850" y="149003"/>
                    <a:pt x="276189" y="153660"/>
                  </a:cubicBezTo>
                  <a:lnTo>
                    <a:pt x="282176" y="170955"/>
                  </a:lnTo>
                  <a:lnTo>
                    <a:pt x="268872" y="184259"/>
                  </a:lnTo>
                  <a:lnTo>
                    <a:pt x="251577" y="178272"/>
                  </a:lnTo>
                  <a:cubicBezTo>
                    <a:pt x="246920" y="180933"/>
                    <a:pt x="242264" y="182928"/>
                    <a:pt x="236943" y="184259"/>
                  </a:cubicBezTo>
                  <a:lnTo>
                    <a:pt x="228960" y="200223"/>
                  </a:lnTo>
                  <a:lnTo>
                    <a:pt x="210335" y="200223"/>
                  </a:lnTo>
                  <a:lnTo>
                    <a:pt x="202352" y="183593"/>
                  </a:lnTo>
                  <a:cubicBezTo>
                    <a:pt x="197031" y="182263"/>
                    <a:pt x="192375" y="180268"/>
                    <a:pt x="187718" y="177607"/>
                  </a:cubicBezTo>
                  <a:lnTo>
                    <a:pt x="170423" y="183593"/>
                  </a:lnTo>
                  <a:lnTo>
                    <a:pt x="157119" y="170290"/>
                  </a:lnTo>
                  <a:lnTo>
                    <a:pt x="163106" y="152995"/>
                  </a:lnTo>
                  <a:cubicBezTo>
                    <a:pt x="160445" y="148338"/>
                    <a:pt x="158450" y="143682"/>
                    <a:pt x="157119" y="138360"/>
                  </a:cubicBezTo>
                  <a:lnTo>
                    <a:pt x="140489" y="130378"/>
                  </a:lnTo>
                  <a:lnTo>
                    <a:pt x="140489" y="111753"/>
                  </a:lnTo>
                  <a:lnTo>
                    <a:pt x="157119" y="103770"/>
                  </a:lnTo>
                  <a:cubicBezTo>
                    <a:pt x="158450" y="98449"/>
                    <a:pt x="160445" y="93792"/>
                    <a:pt x="163106" y="89136"/>
                  </a:cubicBezTo>
                  <a:lnTo>
                    <a:pt x="157784" y="71841"/>
                  </a:lnTo>
                  <a:lnTo>
                    <a:pt x="171088" y="58537"/>
                  </a:lnTo>
                  <a:lnTo>
                    <a:pt x="188383" y="64524"/>
                  </a:lnTo>
                  <a:cubicBezTo>
                    <a:pt x="193040" y="61863"/>
                    <a:pt x="197696" y="59867"/>
                    <a:pt x="203018" y="58537"/>
                  </a:cubicBezTo>
                  <a:lnTo>
                    <a:pt x="211000" y="41907"/>
                  </a:lnTo>
                  <a:lnTo>
                    <a:pt x="229625" y="41907"/>
                  </a:lnTo>
                  <a:lnTo>
                    <a:pt x="237608" y="57872"/>
                  </a:lnTo>
                  <a:cubicBezTo>
                    <a:pt x="242929" y="59202"/>
                    <a:pt x="247586" y="61198"/>
                    <a:pt x="252242" y="63859"/>
                  </a:cubicBezTo>
                  <a:lnTo>
                    <a:pt x="269537" y="57872"/>
                  </a:lnTo>
                  <a:lnTo>
                    <a:pt x="282841" y="71176"/>
                  </a:lnTo>
                  <a:lnTo>
                    <a:pt x="276854" y="88471"/>
                  </a:lnTo>
                  <a:cubicBezTo>
                    <a:pt x="279515" y="93127"/>
                    <a:pt x="281511" y="97783"/>
                    <a:pt x="282841" y="103105"/>
                  </a:cubicBezTo>
                  <a:lnTo>
                    <a:pt x="299471" y="111087"/>
                  </a:lnTo>
                  <a:lnTo>
                    <a:pt x="299471" y="131043"/>
                  </a:lnTo>
                  <a:close/>
                  <a:moveTo>
                    <a:pt x="215656" y="266078"/>
                  </a:moveTo>
                  <a:lnTo>
                    <a:pt x="199027" y="274060"/>
                  </a:lnTo>
                  <a:cubicBezTo>
                    <a:pt x="197696" y="279381"/>
                    <a:pt x="195701" y="284038"/>
                    <a:pt x="193040" y="288694"/>
                  </a:cubicBezTo>
                  <a:lnTo>
                    <a:pt x="198361" y="305989"/>
                  </a:lnTo>
                  <a:lnTo>
                    <a:pt x="185057" y="319293"/>
                  </a:lnTo>
                  <a:lnTo>
                    <a:pt x="167762" y="313306"/>
                  </a:lnTo>
                  <a:cubicBezTo>
                    <a:pt x="163106" y="315967"/>
                    <a:pt x="158450" y="317963"/>
                    <a:pt x="153128" y="319293"/>
                  </a:cubicBezTo>
                  <a:lnTo>
                    <a:pt x="145811" y="335258"/>
                  </a:lnTo>
                  <a:lnTo>
                    <a:pt x="127186" y="335258"/>
                  </a:lnTo>
                  <a:lnTo>
                    <a:pt x="119203" y="318628"/>
                  </a:lnTo>
                  <a:cubicBezTo>
                    <a:pt x="113882" y="317297"/>
                    <a:pt x="109225" y="315302"/>
                    <a:pt x="104569" y="312641"/>
                  </a:cubicBezTo>
                  <a:lnTo>
                    <a:pt x="87274" y="317963"/>
                  </a:lnTo>
                  <a:lnTo>
                    <a:pt x="73970" y="304659"/>
                  </a:lnTo>
                  <a:lnTo>
                    <a:pt x="79957" y="287364"/>
                  </a:lnTo>
                  <a:cubicBezTo>
                    <a:pt x="77296" y="282707"/>
                    <a:pt x="75300" y="278051"/>
                    <a:pt x="73970" y="272729"/>
                  </a:cubicBezTo>
                  <a:lnTo>
                    <a:pt x="57340" y="264747"/>
                  </a:lnTo>
                  <a:lnTo>
                    <a:pt x="57340" y="246122"/>
                  </a:lnTo>
                  <a:lnTo>
                    <a:pt x="73970" y="238139"/>
                  </a:lnTo>
                  <a:cubicBezTo>
                    <a:pt x="75300" y="232818"/>
                    <a:pt x="77296" y="228161"/>
                    <a:pt x="79957" y="223505"/>
                  </a:cubicBezTo>
                  <a:lnTo>
                    <a:pt x="73970" y="206210"/>
                  </a:lnTo>
                  <a:lnTo>
                    <a:pt x="87274" y="192906"/>
                  </a:lnTo>
                  <a:lnTo>
                    <a:pt x="104569" y="198893"/>
                  </a:lnTo>
                  <a:cubicBezTo>
                    <a:pt x="109225" y="196232"/>
                    <a:pt x="113882" y="194237"/>
                    <a:pt x="119203" y="192906"/>
                  </a:cubicBezTo>
                  <a:lnTo>
                    <a:pt x="127186" y="176276"/>
                  </a:lnTo>
                  <a:lnTo>
                    <a:pt x="146476" y="176276"/>
                  </a:lnTo>
                  <a:lnTo>
                    <a:pt x="154459" y="192906"/>
                  </a:lnTo>
                  <a:cubicBezTo>
                    <a:pt x="159780" y="194237"/>
                    <a:pt x="164436" y="196232"/>
                    <a:pt x="169093" y="198893"/>
                  </a:cubicBezTo>
                  <a:lnTo>
                    <a:pt x="186388" y="192906"/>
                  </a:lnTo>
                  <a:lnTo>
                    <a:pt x="199692" y="206210"/>
                  </a:lnTo>
                  <a:lnTo>
                    <a:pt x="193705" y="223505"/>
                  </a:lnTo>
                  <a:cubicBezTo>
                    <a:pt x="196366" y="228161"/>
                    <a:pt x="198361" y="232818"/>
                    <a:pt x="199692" y="238139"/>
                  </a:cubicBezTo>
                  <a:lnTo>
                    <a:pt x="216322" y="246122"/>
                  </a:lnTo>
                  <a:lnTo>
                    <a:pt x="215656" y="266078"/>
                  </a:lnTo>
                  <a:lnTo>
                    <a:pt x="215656" y="266078"/>
                  </a:lnTo>
                  <a:close/>
                  <a:moveTo>
                    <a:pt x="445813" y="290690"/>
                  </a:moveTo>
                  <a:lnTo>
                    <a:pt x="399915" y="210866"/>
                  </a:lnTo>
                  <a:lnTo>
                    <a:pt x="399915" y="207540"/>
                  </a:lnTo>
                  <a:cubicBezTo>
                    <a:pt x="402576" y="134369"/>
                    <a:pt x="365325" y="65854"/>
                    <a:pt x="302132" y="27938"/>
                  </a:cubicBezTo>
                  <a:cubicBezTo>
                    <a:pt x="238938" y="-9313"/>
                    <a:pt x="161110" y="-9313"/>
                    <a:pt x="97917" y="27938"/>
                  </a:cubicBezTo>
                  <a:cubicBezTo>
                    <a:pt x="34724" y="65189"/>
                    <a:pt x="-2527" y="134369"/>
                    <a:pt x="134" y="207540"/>
                  </a:cubicBezTo>
                  <a:cubicBezTo>
                    <a:pt x="134" y="270734"/>
                    <a:pt x="28737" y="329936"/>
                    <a:pt x="78626" y="368517"/>
                  </a:cubicBezTo>
                  <a:lnTo>
                    <a:pt x="78626" y="536811"/>
                  </a:lnTo>
                  <a:lnTo>
                    <a:pt x="288828" y="536811"/>
                  </a:lnTo>
                  <a:lnTo>
                    <a:pt x="288828" y="456988"/>
                  </a:lnTo>
                  <a:lnTo>
                    <a:pt x="321422" y="456988"/>
                  </a:lnTo>
                  <a:cubicBezTo>
                    <a:pt x="342708" y="456988"/>
                    <a:pt x="362664" y="448341"/>
                    <a:pt x="377298" y="433706"/>
                  </a:cubicBezTo>
                  <a:cubicBezTo>
                    <a:pt x="391933" y="418407"/>
                    <a:pt x="399915" y="398451"/>
                    <a:pt x="399915" y="377165"/>
                  </a:cubicBezTo>
                  <a:lnTo>
                    <a:pt x="399915" y="337253"/>
                  </a:lnTo>
                  <a:lnTo>
                    <a:pt x="429184" y="337253"/>
                  </a:lnTo>
                  <a:cubicBezTo>
                    <a:pt x="446479" y="335258"/>
                    <a:pt x="461778" y="315302"/>
                    <a:pt x="445813" y="290690"/>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grpSp>
      <p:grpSp>
        <p:nvGrpSpPr>
          <p:cNvPr id="47" name="Graphic 29" descr="Open folder">
            <a:extLst>
              <a:ext uri="{FF2B5EF4-FFF2-40B4-BE49-F238E27FC236}">
                <a16:creationId xmlns:a16="http://schemas.microsoft.com/office/drawing/2014/main" id="{6D331AC6-D942-4C02-8B80-1E13E1F952FC}"/>
              </a:ext>
            </a:extLst>
          </p:cNvPr>
          <p:cNvGrpSpPr/>
          <p:nvPr/>
        </p:nvGrpSpPr>
        <p:grpSpPr>
          <a:xfrm>
            <a:off x="5587883" y="3214036"/>
            <a:ext cx="461665" cy="446019"/>
            <a:chOff x="7461596" y="4683486"/>
            <a:chExt cx="638586" cy="638586"/>
          </a:xfrm>
        </p:grpSpPr>
        <p:sp>
          <p:nvSpPr>
            <p:cNvPr id="48" name="Freeform: Shape 47">
              <a:extLst>
                <a:ext uri="{FF2B5EF4-FFF2-40B4-BE49-F238E27FC236}">
                  <a16:creationId xmlns:a16="http://schemas.microsoft.com/office/drawing/2014/main" id="{4094037F-555A-4283-9629-A944879BB792}"/>
                </a:ext>
              </a:extLst>
            </p:cNvPr>
            <p:cNvSpPr/>
            <p:nvPr/>
          </p:nvSpPr>
          <p:spPr>
            <a:xfrm>
              <a:off x="7521463" y="4816525"/>
              <a:ext cx="465636" cy="352553"/>
            </a:xfrm>
            <a:custGeom>
              <a:avLst/>
              <a:gdLst>
                <a:gd name="connsiteX0" fmla="*/ 132374 w 465635"/>
                <a:gd name="connsiteY0" fmla="*/ 113083 h 352552"/>
                <a:gd name="connsiteX1" fmla="*/ 465636 w 465635"/>
                <a:gd name="connsiteY1" fmla="*/ 113083 h 352552"/>
                <a:gd name="connsiteX2" fmla="*/ 465636 w 465635"/>
                <a:gd name="connsiteY2" fmla="*/ 79823 h 352552"/>
                <a:gd name="connsiteX3" fmla="*/ 439028 w 465635"/>
                <a:gd name="connsiteY3" fmla="*/ 53216 h 352552"/>
                <a:gd name="connsiteX4" fmla="*/ 239470 w 465635"/>
                <a:gd name="connsiteY4" fmla="*/ 53216 h 352552"/>
                <a:gd name="connsiteX5" fmla="*/ 166298 w 465635"/>
                <a:gd name="connsiteY5" fmla="*/ 4656 h 352552"/>
                <a:gd name="connsiteX6" fmla="*/ 151664 w 465635"/>
                <a:gd name="connsiteY6" fmla="*/ 0 h 352552"/>
                <a:gd name="connsiteX7" fmla="*/ 26608 w 465635"/>
                <a:gd name="connsiteY7" fmla="*/ 0 h 352552"/>
                <a:gd name="connsiteX8" fmla="*/ 0 w 465635"/>
                <a:gd name="connsiteY8" fmla="*/ 26608 h 352552"/>
                <a:gd name="connsiteX9" fmla="*/ 0 w 465635"/>
                <a:gd name="connsiteY9" fmla="*/ 352553 h 352552"/>
                <a:gd name="connsiteX10" fmla="*/ 85810 w 465635"/>
                <a:gd name="connsiteY10" fmla="*/ 144347 h 352552"/>
                <a:gd name="connsiteX11" fmla="*/ 132374 w 465635"/>
                <a:gd name="connsiteY11" fmla="*/ 113083 h 35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635" h="352552">
                  <a:moveTo>
                    <a:pt x="132374" y="113083"/>
                  </a:moveTo>
                  <a:lnTo>
                    <a:pt x="465636" y="113083"/>
                  </a:lnTo>
                  <a:lnTo>
                    <a:pt x="465636" y="79823"/>
                  </a:lnTo>
                  <a:cubicBezTo>
                    <a:pt x="465636" y="65189"/>
                    <a:pt x="453662" y="53216"/>
                    <a:pt x="439028" y="53216"/>
                  </a:cubicBezTo>
                  <a:lnTo>
                    <a:pt x="239470" y="53216"/>
                  </a:lnTo>
                  <a:lnTo>
                    <a:pt x="166298" y="4656"/>
                  </a:lnTo>
                  <a:cubicBezTo>
                    <a:pt x="161642" y="1996"/>
                    <a:pt x="156986" y="0"/>
                    <a:pt x="151664" y="0"/>
                  </a:cubicBezTo>
                  <a:lnTo>
                    <a:pt x="26608" y="0"/>
                  </a:lnTo>
                  <a:cubicBezTo>
                    <a:pt x="11973" y="0"/>
                    <a:pt x="0" y="11973"/>
                    <a:pt x="0" y="26608"/>
                  </a:cubicBezTo>
                  <a:lnTo>
                    <a:pt x="0" y="352553"/>
                  </a:lnTo>
                  <a:cubicBezTo>
                    <a:pt x="0" y="353883"/>
                    <a:pt x="85810" y="144347"/>
                    <a:pt x="85810" y="144347"/>
                  </a:cubicBezTo>
                  <a:cubicBezTo>
                    <a:pt x="93792" y="125722"/>
                    <a:pt x="111753" y="113083"/>
                    <a:pt x="132374" y="113083"/>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49" name="Freeform: Shape 48">
              <a:extLst>
                <a:ext uri="{FF2B5EF4-FFF2-40B4-BE49-F238E27FC236}">
                  <a16:creationId xmlns:a16="http://schemas.microsoft.com/office/drawing/2014/main" id="{D529DCF6-2B53-451C-8046-662365D64081}"/>
                </a:ext>
              </a:extLst>
            </p:cNvPr>
            <p:cNvSpPr/>
            <p:nvPr/>
          </p:nvSpPr>
          <p:spPr>
            <a:xfrm>
              <a:off x="7541419" y="4956215"/>
              <a:ext cx="498895" cy="232818"/>
            </a:xfrm>
            <a:custGeom>
              <a:avLst/>
              <a:gdLst>
                <a:gd name="connsiteX0" fmla="*/ 498895 w 498895"/>
                <a:gd name="connsiteY0" fmla="*/ 26608 h 232817"/>
                <a:gd name="connsiteX1" fmla="*/ 474948 w 498895"/>
                <a:gd name="connsiteY1" fmla="*/ 0 h 232817"/>
                <a:gd name="connsiteX2" fmla="*/ 112418 w 498895"/>
                <a:gd name="connsiteY2" fmla="*/ 0 h 232817"/>
                <a:gd name="connsiteX3" fmla="*/ 89801 w 498895"/>
                <a:gd name="connsiteY3" fmla="*/ 14634 h 232817"/>
                <a:gd name="connsiteX4" fmla="*/ 0 w 498895"/>
                <a:gd name="connsiteY4" fmla="*/ 232818 h 232817"/>
                <a:gd name="connsiteX5" fmla="*/ 405768 w 498895"/>
                <a:gd name="connsiteY5" fmla="*/ 232818 h 232817"/>
                <a:gd name="connsiteX6" fmla="*/ 496235 w 498895"/>
                <a:gd name="connsiteY6" fmla="*/ 38581 h 232817"/>
                <a:gd name="connsiteX7" fmla="*/ 498895 w 498895"/>
                <a:gd name="connsiteY7" fmla="*/ 26608 h 232817"/>
                <a:gd name="connsiteX8" fmla="*/ 498895 w 498895"/>
                <a:gd name="connsiteY8" fmla="*/ 26608 h 2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895" h="232817">
                  <a:moveTo>
                    <a:pt x="498895" y="26608"/>
                  </a:moveTo>
                  <a:cubicBezTo>
                    <a:pt x="498895" y="12639"/>
                    <a:pt x="488917" y="1330"/>
                    <a:pt x="474948" y="0"/>
                  </a:cubicBezTo>
                  <a:lnTo>
                    <a:pt x="112418" y="0"/>
                  </a:lnTo>
                  <a:cubicBezTo>
                    <a:pt x="102440" y="0"/>
                    <a:pt x="93792" y="5987"/>
                    <a:pt x="89801" y="14634"/>
                  </a:cubicBezTo>
                  <a:lnTo>
                    <a:pt x="0" y="232818"/>
                  </a:lnTo>
                  <a:lnTo>
                    <a:pt x="405768" y="232818"/>
                  </a:lnTo>
                  <a:lnTo>
                    <a:pt x="496235" y="38581"/>
                  </a:lnTo>
                  <a:cubicBezTo>
                    <a:pt x="498230" y="34590"/>
                    <a:pt x="498895" y="30599"/>
                    <a:pt x="498895" y="26608"/>
                  </a:cubicBezTo>
                  <a:lnTo>
                    <a:pt x="498895" y="26608"/>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grpSp>
      <p:sp>
        <p:nvSpPr>
          <p:cNvPr id="50" name="Graphic 28" descr="Single gear">
            <a:extLst>
              <a:ext uri="{FF2B5EF4-FFF2-40B4-BE49-F238E27FC236}">
                <a16:creationId xmlns:a16="http://schemas.microsoft.com/office/drawing/2014/main" id="{43F12F82-7427-40BB-84FA-5C1D68711038}"/>
              </a:ext>
            </a:extLst>
          </p:cNvPr>
          <p:cNvSpPr/>
          <p:nvPr/>
        </p:nvSpPr>
        <p:spPr>
          <a:xfrm>
            <a:off x="4437122" y="3930713"/>
            <a:ext cx="327013" cy="315930"/>
          </a:xfrm>
          <a:custGeom>
            <a:avLst/>
            <a:gdLst>
              <a:gd name="connsiteX0" fmla="*/ 226166 w 452331"/>
              <a:gd name="connsiteY0" fmla="*/ 305989 h 452331"/>
              <a:gd name="connsiteX1" fmla="*/ 146343 w 452331"/>
              <a:gd name="connsiteY1" fmla="*/ 226166 h 452331"/>
              <a:gd name="connsiteX2" fmla="*/ 226166 w 452331"/>
              <a:gd name="connsiteY2" fmla="*/ 146343 h 452331"/>
              <a:gd name="connsiteX3" fmla="*/ 305989 w 452331"/>
              <a:gd name="connsiteY3" fmla="*/ 226166 h 452331"/>
              <a:gd name="connsiteX4" fmla="*/ 226166 w 452331"/>
              <a:gd name="connsiteY4" fmla="*/ 305989 h 452331"/>
              <a:gd name="connsiteX5" fmla="*/ 405768 w 452331"/>
              <a:gd name="connsiteY5" fmla="*/ 176276 h 452331"/>
              <a:gd name="connsiteX6" fmla="*/ 388473 w 452331"/>
              <a:gd name="connsiteY6" fmla="*/ 135034 h 452331"/>
              <a:gd name="connsiteX7" fmla="*/ 405103 w 452331"/>
              <a:gd name="connsiteY7" fmla="*/ 85145 h 452331"/>
              <a:gd name="connsiteX8" fmla="*/ 367187 w 452331"/>
              <a:gd name="connsiteY8" fmla="*/ 47229 h 452331"/>
              <a:gd name="connsiteX9" fmla="*/ 317297 w 452331"/>
              <a:gd name="connsiteY9" fmla="*/ 63859 h 452331"/>
              <a:gd name="connsiteX10" fmla="*/ 275390 w 452331"/>
              <a:gd name="connsiteY10" fmla="*/ 46564 h 452331"/>
              <a:gd name="connsiteX11" fmla="*/ 252774 w 452331"/>
              <a:gd name="connsiteY11" fmla="*/ 0 h 452331"/>
              <a:gd name="connsiteX12" fmla="*/ 199558 w 452331"/>
              <a:gd name="connsiteY12" fmla="*/ 0 h 452331"/>
              <a:gd name="connsiteX13" fmla="*/ 176276 w 452331"/>
              <a:gd name="connsiteY13" fmla="*/ 46564 h 452331"/>
              <a:gd name="connsiteX14" fmla="*/ 135034 w 452331"/>
              <a:gd name="connsiteY14" fmla="*/ 63859 h 452331"/>
              <a:gd name="connsiteX15" fmla="*/ 85145 w 452331"/>
              <a:gd name="connsiteY15" fmla="*/ 47229 h 452331"/>
              <a:gd name="connsiteX16" fmla="*/ 47229 w 452331"/>
              <a:gd name="connsiteY16" fmla="*/ 85145 h 452331"/>
              <a:gd name="connsiteX17" fmla="*/ 63859 w 452331"/>
              <a:gd name="connsiteY17" fmla="*/ 135034 h 452331"/>
              <a:gd name="connsiteX18" fmla="*/ 46564 w 452331"/>
              <a:gd name="connsiteY18" fmla="*/ 176942 h 452331"/>
              <a:gd name="connsiteX19" fmla="*/ 0 w 452331"/>
              <a:gd name="connsiteY19" fmla="*/ 199558 h 452331"/>
              <a:gd name="connsiteX20" fmla="*/ 0 w 452331"/>
              <a:gd name="connsiteY20" fmla="*/ 252774 h 452331"/>
              <a:gd name="connsiteX21" fmla="*/ 46564 w 452331"/>
              <a:gd name="connsiteY21" fmla="*/ 276055 h 452331"/>
              <a:gd name="connsiteX22" fmla="*/ 63859 w 452331"/>
              <a:gd name="connsiteY22" fmla="*/ 317297 h 452331"/>
              <a:gd name="connsiteX23" fmla="*/ 47229 w 452331"/>
              <a:gd name="connsiteY23" fmla="*/ 367187 h 452331"/>
              <a:gd name="connsiteX24" fmla="*/ 85145 w 452331"/>
              <a:gd name="connsiteY24" fmla="*/ 405103 h 452331"/>
              <a:gd name="connsiteX25" fmla="*/ 135034 w 452331"/>
              <a:gd name="connsiteY25" fmla="*/ 388473 h 452331"/>
              <a:gd name="connsiteX26" fmla="*/ 176942 w 452331"/>
              <a:gd name="connsiteY26" fmla="*/ 405768 h 452331"/>
              <a:gd name="connsiteX27" fmla="*/ 200223 w 452331"/>
              <a:gd name="connsiteY27" fmla="*/ 452332 h 452331"/>
              <a:gd name="connsiteX28" fmla="*/ 253439 w 452331"/>
              <a:gd name="connsiteY28" fmla="*/ 452332 h 452331"/>
              <a:gd name="connsiteX29" fmla="*/ 276721 w 452331"/>
              <a:gd name="connsiteY29" fmla="*/ 405768 h 452331"/>
              <a:gd name="connsiteX30" fmla="*/ 317963 w 452331"/>
              <a:gd name="connsiteY30" fmla="*/ 388473 h 452331"/>
              <a:gd name="connsiteX31" fmla="*/ 367852 w 452331"/>
              <a:gd name="connsiteY31" fmla="*/ 405103 h 452331"/>
              <a:gd name="connsiteX32" fmla="*/ 405768 w 452331"/>
              <a:gd name="connsiteY32" fmla="*/ 367187 h 452331"/>
              <a:gd name="connsiteX33" fmla="*/ 389138 w 452331"/>
              <a:gd name="connsiteY33" fmla="*/ 317297 h 452331"/>
              <a:gd name="connsiteX34" fmla="*/ 406433 w 452331"/>
              <a:gd name="connsiteY34" fmla="*/ 275390 h 452331"/>
              <a:gd name="connsiteX35" fmla="*/ 452997 w 452331"/>
              <a:gd name="connsiteY35" fmla="*/ 252108 h 452331"/>
              <a:gd name="connsiteX36" fmla="*/ 452997 w 452331"/>
              <a:gd name="connsiteY36" fmla="*/ 198893 h 452331"/>
              <a:gd name="connsiteX37" fmla="*/ 405768 w 452331"/>
              <a:gd name="connsiteY37" fmla="*/ 176276 h 45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2331" h="452331">
                <a:moveTo>
                  <a:pt x="226166" y="305989"/>
                </a:moveTo>
                <a:cubicBezTo>
                  <a:pt x="182263" y="305989"/>
                  <a:pt x="146343" y="270069"/>
                  <a:pt x="146343" y="226166"/>
                </a:cubicBezTo>
                <a:cubicBezTo>
                  <a:pt x="146343" y="182263"/>
                  <a:pt x="182263" y="146343"/>
                  <a:pt x="226166" y="146343"/>
                </a:cubicBezTo>
                <a:cubicBezTo>
                  <a:pt x="270069" y="146343"/>
                  <a:pt x="305989" y="182263"/>
                  <a:pt x="305989" y="226166"/>
                </a:cubicBezTo>
                <a:cubicBezTo>
                  <a:pt x="305989" y="270069"/>
                  <a:pt x="270069" y="305989"/>
                  <a:pt x="226166" y="305989"/>
                </a:cubicBezTo>
                <a:close/>
                <a:moveTo>
                  <a:pt x="405768" y="176276"/>
                </a:moveTo>
                <a:cubicBezTo>
                  <a:pt x="401777" y="161642"/>
                  <a:pt x="395790" y="147673"/>
                  <a:pt x="388473" y="135034"/>
                </a:cubicBezTo>
                <a:lnTo>
                  <a:pt x="405103" y="85145"/>
                </a:lnTo>
                <a:lnTo>
                  <a:pt x="367187" y="47229"/>
                </a:lnTo>
                <a:lnTo>
                  <a:pt x="317297" y="63859"/>
                </a:lnTo>
                <a:cubicBezTo>
                  <a:pt x="303994" y="56541"/>
                  <a:pt x="290024" y="50555"/>
                  <a:pt x="275390" y="46564"/>
                </a:cubicBezTo>
                <a:lnTo>
                  <a:pt x="252774" y="0"/>
                </a:lnTo>
                <a:lnTo>
                  <a:pt x="199558" y="0"/>
                </a:lnTo>
                <a:lnTo>
                  <a:pt x="176276" y="46564"/>
                </a:lnTo>
                <a:cubicBezTo>
                  <a:pt x="161642" y="50555"/>
                  <a:pt x="147673" y="56541"/>
                  <a:pt x="135034" y="63859"/>
                </a:cubicBezTo>
                <a:lnTo>
                  <a:pt x="85145" y="47229"/>
                </a:lnTo>
                <a:lnTo>
                  <a:pt x="47229" y="85145"/>
                </a:lnTo>
                <a:lnTo>
                  <a:pt x="63859" y="135034"/>
                </a:lnTo>
                <a:cubicBezTo>
                  <a:pt x="56541" y="148338"/>
                  <a:pt x="50555" y="162307"/>
                  <a:pt x="46564" y="176942"/>
                </a:cubicBezTo>
                <a:lnTo>
                  <a:pt x="0" y="199558"/>
                </a:lnTo>
                <a:lnTo>
                  <a:pt x="0" y="252774"/>
                </a:lnTo>
                <a:lnTo>
                  <a:pt x="46564" y="276055"/>
                </a:lnTo>
                <a:cubicBezTo>
                  <a:pt x="50555" y="290690"/>
                  <a:pt x="56541" y="304659"/>
                  <a:pt x="63859" y="317297"/>
                </a:cubicBezTo>
                <a:lnTo>
                  <a:pt x="47229" y="367187"/>
                </a:lnTo>
                <a:lnTo>
                  <a:pt x="85145" y="405103"/>
                </a:lnTo>
                <a:lnTo>
                  <a:pt x="135034" y="388473"/>
                </a:lnTo>
                <a:cubicBezTo>
                  <a:pt x="148338" y="395790"/>
                  <a:pt x="162307" y="401777"/>
                  <a:pt x="176942" y="405768"/>
                </a:cubicBezTo>
                <a:lnTo>
                  <a:pt x="200223" y="452332"/>
                </a:lnTo>
                <a:lnTo>
                  <a:pt x="253439" y="452332"/>
                </a:lnTo>
                <a:lnTo>
                  <a:pt x="276721" y="405768"/>
                </a:lnTo>
                <a:cubicBezTo>
                  <a:pt x="291355" y="401777"/>
                  <a:pt x="305324" y="395790"/>
                  <a:pt x="317963" y="388473"/>
                </a:cubicBezTo>
                <a:lnTo>
                  <a:pt x="367852" y="405103"/>
                </a:lnTo>
                <a:lnTo>
                  <a:pt x="405768" y="367187"/>
                </a:lnTo>
                <a:lnTo>
                  <a:pt x="389138" y="317297"/>
                </a:lnTo>
                <a:cubicBezTo>
                  <a:pt x="396455" y="303994"/>
                  <a:pt x="402442" y="290024"/>
                  <a:pt x="406433" y="275390"/>
                </a:cubicBezTo>
                <a:lnTo>
                  <a:pt x="452997" y="252108"/>
                </a:lnTo>
                <a:lnTo>
                  <a:pt x="452997" y="198893"/>
                </a:lnTo>
                <a:lnTo>
                  <a:pt x="405768" y="176276"/>
                </a:ln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51" name="Graphic 31" descr="Coins">
            <a:extLst>
              <a:ext uri="{FF2B5EF4-FFF2-40B4-BE49-F238E27FC236}">
                <a16:creationId xmlns:a16="http://schemas.microsoft.com/office/drawing/2014/main" id="{0CDAA6CF-A2B1-44EC-874A-F2E76467BD5D}"/>
              </a:ext>
            </a:extLst>
          </p:cNvPr>
          <p:cNvSpPr/>
          <p:nvPr/>
        </p:nvSpPr>
        <p:spPr>
          <a:xfrm>
            <a:off x="3223035" y="3220967"/>
            <a:ext cx="403957" cy="334514"/>
          </a:xfrm>
          <a:custGeom>
            <a:avLst/>
            <a:gdLst>
              <a:gd name="connsiteX0" fmla="*/ 519516 w 558762"/>
              <a:gd name="connsiteY0" fmla="*/ 399116 h 478939"/>
              <a:gd name="connsiteX1" fmla="*/ 492909 w 558762"/>
              <a:gd name="connsiteY1" fmla="*/ 421733 h 478939"/>
              <a:gd name="connsiteX2" fmla="*/ 492909 w 558762"/>
              <a:gd name="connsiteY2" fmla="*/ 397786 h 478939"/>
              <a:gd name="connsiteX3" fmla="*/ 519516 w 558762"/>
              <a:gd name="connsiteY3" fmla="*/ 387143 h 478939"/>
              <a:gd name="connsiteX4" fmla="*/ 519516 w 558762"/>
              <a:gd name="connsiteY4" fmla="*/ 399116 h 478939"/>
              <a:gd name="connsiteX5" fmla="*/ 466301 w 558762"/>
              <a:gd name="connsiteY5" fmla="*/ 355213 h 478939"/>
              <a:gd name="connsiteX6" fmla="*/ 466301 w 558762"/>
              <a:gd name="connsiteY6" fmla="*/ 331266 h 478939"/>
              <a:gd name="connsiteX7" fmla="*/ 492909 w 558762"/>
              <a:gd name="connsiteY7" fmla="*/ 320623 h 478939"/>
              <a:gd name="connsiteX8" fmla="*/ 492909 w 558762"/>
              <a:gd name="connsiteY8" fmla="*/ 332597 h 478939"/>
              <a:gd name="connsiteX9" fmla="*/ 466301 w 558762"/>
              <a:gd name="connsiteY9" fmla="*/ 355213 h 478939"/>
              <a:gd name="connsiteX10" fmla="*/ 466301 w 558762"/>
              <a:gd name="connsiteY10" fmla="*/ 429715 h 478939"/>
              <a:gd name="connsiteX11" fmla="*/ 439693 w 558762"/>
              <a:gd name="connsiteY11" fmla="*/ 434372 h 478939"/>
              <a:gd name="connsiteX12" fmla="*/ 439693 w 558762"/>
              <a:gd name="connsiteY12" fmla="*/ 408429 h 478939"/>
              <a:gd name="connsiteX13" fmla="*/ 466301 w 558762"/>
              <a:gd name="connsiteY13" fmla="*/ 404438 h 478939"/>
              <a:gd name="connsiteX14" fmla="*/ 466301 w 558762"/>
              <a:gd name="connsiteY14" fmla="*/ 429715 h 478939"/>
              <a:gd name="connsiteX15" fmla="*/ 413085 w 558762"/>
              <a:gd name="connsiteY15" fmla="*/ 341910 h 478939"/>
              <a:gd name="connsiteX16" fmla="*/ 439693 w 558762"/>
              <a:gd name="connsiteY16" fmla="*/ 337918 h 478939"/>
              <a:gd name="connsiteX17" fmla="*/ 439693 w 558762"/>
              <a:gd name="connsiteY17" fmla="*/ 363196 h 478939"/>
              <a:gd name="connsiteX18" fmla="*/ 413085 w 558762"/>
              <a:gd name="connsiteY18" fmla="*/ 367852 h 478939"/>
              <a:gd name="connsiteX19" fmla="*/ 413085 w 558762"/>
              <a:gd name="connsiteY19" fmla="*/ 341910 h 478939"/>
              <a:gd name="connsiteX20" fmla="*/ 413085 w 558762"/>
              <a:gd name="connsiteY20" fmla="*/ 437698 h 478939"/>
              <a:gd name="connsiteX21" fmla="*/ 386478 w 558762"/>
              <a:gd name="connsiteY21" fmla="*/ 439028 h 478939"/>
              <a:gd name="connsiteX22" fmla="*/ 386478 w 558762"/>
              <a:gd name="connsiteY22" fmla="*/ 412420 h 478939"/>
              <a:gd name="connsiteX23" fmla="*/ 413085 w 558762"/>
              <a:gd name="connsiteY23" fmla="*/ 411090 h 478939"/>
              <a:gd name="connsiteX24" fmla="*/ 413085 w 558762"/>
              <a:gd name="connsiteY24" fmla="*/ 437698 h 478939"/>
              <a:gd name="connsiteX25" fmla="*/ 359870 w 558762"/>
              <a:gd name="connsiteY25" fmla="*/ 372509 h 478939"/>
              <a:gd name="connsiteX26" fmla="*/ 359870 w 558762"/>
              <a:gd name="connsiteY26" fmla="*/ 345901 h 478939"/>
              <a:gd name="connsiteX27" fmla="*/ 386478 w 558762"/>
              <a:gd name="connsiteY27" fmla="*/ 344570 h 478939"/>
              <a:gd name="connsiteX28" fmla="*/ 386478 w 558762"/>
              <a:gd name="connsiteY28" fmla="*/ 371178 h 478939"/>
              <a:gd name="connsiteX29" fmla="*/ 359870 w 558762"/>
              <a:gd name="connsiteY29" fmla="*/ 372509 h 478939"/>
              <a:gd name="connsiteX30" fmla="*/ 359870 w 558762"/>
              <a:gd name="connsiteY30" fmla="*/ 439028 h 478939"/>
              <a:gd name="connsiteX31" fmla="*/ 333262 w 558762"/>
              <a:gd name="connsiteY31" fmla="*/ 437698 h 478939"/>
              <a:gd name="connsiteX32" fmla="*/ 333262 w 558762"/>
              <a:gd name="connsiteY32" fmla="*/ 412420 h 478939"/>
              <a:gd name="connsiteX33" fmla="*/ 346566 w 558762"/>
              <a:gd name="connsiteY33" fmla="*/ 412420 h 478939"/>
              <a:gd name="connsiteX34" fmla="*/ 359870 w 558762"/>
              <a:gd name="connsiteY34" fmla="*/ 412420 h 478939"/>
              <a:gd name="connsiteX35" fmla="*/ 359870 w 558762"/>
              <a:gd name="connsiteY35" fmla="*/ 439028 h 478939"/>
              <a:gd name="connsiteX36" fmla="*/ 306654 w 558762"/>
              <a:gd name="connsiteY36" fmla="*/ 344570 h 478939"/>
              <a:gd name="connsiteX37" fmla="*/ 333262 w 558762"/>
              <a:gd name="connsiteY37" fmla="*/ 345901 h 478939"/>
              <a:gd name="connsiteX38" fmla="*/ 333262 w 558762"/>
              <a:gd name="connsiteY38" fmla="*/ 372509 h 478939"/>
              <a:gd name="connsiteX39" fmla="*/ 306654 w 558762"/>
              <a:gd name="connsiteY39" fmla="*/ 371178 h 478939"/>
              <a:gd name="connsiteX40" fmla="*/ 306654 w 558762"/>
              <a:gd name="connsiteY40" fmla="*/ 344570 h 478939"/>
              <a:gd name="connsiteX41" fmla="*/ 306654 w 558762"/>
              <a:gd name="connsiteY41" fmla="*/ 434372 h 478939"/>
              <a:gd name="connsiteX42" fmla="*/ 280047 w 558762"/>
              <a:gd name="connsiteY42" fmla="*/ 429715 h 478939"/>
              <a:gd name="connsiteX43" fmla="*/ 280047 w 558762"/>
              <a:gd name="connsiteY43" fmla="*/ 408429 h 478939"/>
              <a:gd name="connsiteX44" fmla="*/ 306654 w 558762"/>
              <a:gd name="connsiteY44" fmla="*/ 411090 h 478939"/>
              <a:gd name="connsiteX45" fmla="*/ 306654 w 558762"/>
              <a:gd name="connsiteY45" fmla="*/ 434372 h 478939"/>
              <a:gd name="connsiteX46" fmla="*/ 253439 w 558762"/>
              <a:gd name="connsiteY46" fmla="*/ 363196 h 478939"/>
              <a:gd name="connsiteX47" fmla="*/ 253439 w 558762"/>
              <a:gd name="connsiteY47" fmla="*/ 337253 h 478939"/>
              <a:gd name="connsiteX48" fmla="*/ 280047 w 558762"/>
              <a:gd name="connsiteY48" fmla="*/ 341244 h 478939"/>
              <a:gd name="connsiteX49" fmla="*/ 280047 w 558762"/>
              <a:gd name="connsiteY49" fmla="*/ 367852 h 478939"/>
              <a:gd name="connsiteX50" fmla="*/ 253439 w 558762"/>
              <a:gd name="connsiteY50" fmla="*/ 363196 h 478939"/>
              <a:gd name="connsiteX51" fmla="*/ 253439 w 558762"/>
              <a:gd name="connsiteY51" fmla="*/ 421733 h 478939"/>
              <a:gd name="connsiteX52" fmla="*/ 226831 w 558762"/>
              <a:gd name="connsiteY52" fmla="*/ 399116 h 478939"/>
              <a:gd name="connsiteX53" fmla="*/ 226831 w 558762"/>
              <a:gd name="connsiteY53" fmla="*/ 397786 h 478939"/>
              <a:gd name="connsiteX54" fmla="*/ 227496 w 558762"/>
              <a:gd name="connsiteY54" fmla="*/ 397786 h 478939"/>
              <a:gd name="connsiteX55" fmla="*/ 232818 w 558762"/>
              <a:gd name="connsiteY55" fmla="*/ 399116 h 478939"/>
              <a:gd name="connsiteX56" fmla="*/ 253439 w 558762"/>
              <a:gd name="connsiteY56" fmla="*/ 403773 h 478939"/>
              <a:gd name="connsiteX57" fmla="*/ 253439 w 558762"/>
              <a:gd name="connsiteY57" fmla="*/ 421733 h 478939"/>
              <a:gd name="connsiteX58" fmla="*/ 147008 w 558762"/>
              <a:gd name="connsiteY58" fmla="*/ 331266 h 478939"/>
              <a:gd name="connsiteX59" fmla="*/ 160312 w 558762"/>
              <a:gd name="connsiteY59" fmla="*/ 331932 h 478939"/>
              <a:gd name="connsiteX60" fmla="*/ 160312 w 558762"/>
              <a:gd name="connsiteY60" fmla="*/ 332597 h 478939"/>
              <a:gd name="connsiteX61" fmla="*/ 166964 w 558762"/>
              <a:gd name="connsiteY61" fmla="*/ 358539 h 478939"/>
              <a:gd name="connsiteX62" fmla="*/ 147008 w 558762"/>
              <a:gd name="connsiteY62" fmla="*/ 357209 h 478939"/>
              <a:gd name="connsiteX63" fmla="*/ 147008 w 558762"/>
              <a:gd name="connsiteY63" fmla="*/ 331266 h 478939"/>
              <a:gd name="connsiteX64" fmla="*/ 120400 w 558762"/>
              <a:gd name="connsiteY64" fmla="*/ 251443 h 478939"/>
              <a:gd name="connsiteX65" fmla="*/ 147008 w 558762"/>
              <a:gd name="connsiteY65" fmla="*/ 255434 h 478939"/>
              <a:gd name="connsiteX66" fmla="*/ 147008 w 558762"/>
              <a:gd name="connsiteY66" fmla="*/ 282042 h 478939"/>
              <a:gd name="connsiteX67" fmla="*/ 120400 w 558762"/>
              <a:gd name="connsiteY67" fmla="*/ 277386 h 478939"/>
              <a:gd name="connsiteX68" fmla="*/ 120400 w 558762"/>
              <a:gd name="connsiteY68" fmla="*/ 251443 h 478939"/>
              <a:gd name="connsiteX69" fmla="*/ 120400 w 558762"/>
              <a:gd name="connsiteY69" fmla="*/ 354548 h 478939"/>
              <a:gd name="connsiteX70" fmla="*/ 93792 w 558762"/>
              <a:gd name="connsiteY70" fmla="*/ 349892 h 478939"/>
              <a:gd name="connsiteX71" fmla="*/ 93792 w 558762"/>
              <a:gd name="connsiteY71" fmla="*/ 323949 h 478939"/>
              <a:gd name="connsiteX72" fmla="*/ 120400 w 558762"/>
              <a:gd name="connsiteY72" fmla="*/ 327941 h 478939"/>
              <a:gd name="connsiteX73" fmla="*/ 120400 w 558762"/>
              <a:gd name="connsiteY73" fmla="*/ 354548 h 478939"/>
              <a:gd name="connsiteX74" fmla="*/ 67185 w 558762"/>
              <a:gd name="connsiteY74" fmla="*/ 246122 h 478939"/>
              <a:gd name="connsiteX75" fmla="*/ 67185 w 558762"/>
              <a:gd name="connsiteY75" fmla="*/ 234148 h 478939"/>
              <a:gd name="connsiteX76" fmla="*/ 93792 w 558762"/>
              <a:gd name="connsiteY76" fmla="*/ 244126 h 478939"/>
              <a:gd name="connsiteX77" fmla="*/ 93792 w 558762"/>
              <a:gd name="connsiteY77" fmla="*/ 268738 h 478939"/>
              <a:gd name="connsiteX78" fmla="*/ 67185 w 558762"/>
              <a:gd name="connsiteY78" fmla="*/ 246122 h 478939"/>
              <a:gd name="connsiteX79" fmla="*/ 67185 w 558762"/>
              <a:gd name="connsiteY79" fmla="*/ 341910 h 478939"/>
              <a:gd name="connsiteX80" fmla="*/ 40577 w 558762"/>
              <a:gd name="connsiteY80" fmla="*/ 319293 h 478939"/>
              <a:gd name="connsiteX81" fmla="*/ 40577 w 558762"/>
              <a:gd name="connsiteY81" fmla="*/ 307320 h 478939"/>
              <a:gd name="connsiteX82" fmla="*/ 67185 w 558762"/>
              <a:gd name="connsiteY82" fmla="*/ 317297 h 478939"/>
              <a:gd name="connsiteX83" fmla="*/ 67185 w 558762"/>
              <a:gd name="connsiteY83" fmla="*/ 341910 h 478939"/>
              <a:gd name="connsiteX84" fmla="*/ 40577 w 558762"/>
              <a:gd name="connsiteY84" fmla="*/ 134369 h 478939"/>
              <a:gd name="connsiteX85" fmla="*/ 67185 w 558762"/>
              <a:gd name="connsiteY85" fmla="*/ 144347 h 478939"/>
              <a:gd name="connsiteX86" fmla="*/ 67185 w 558762"/>
              <a:gd name="connsiteY86" fmla="*/ 168959 h 478939"/>
              <a:gd name="connsiteX87" fmla="*/ 40577 w 558762"/>
              <a:gd name="connsiteY87" fmla="*/ 146343 h 478939"/>
              <a:gd name="connsiteX88" fmla="*/ 40577 w 558762"/>
              <a:gd name="connsiteY88" fmla="*/ 134369 h 478939"/>
              <a:gd name="connsiteX89" fmla="*/ 120400 w 558762"/>
              <a:gd name="connsiteY89" fmla="*/ 155655 h 478939"/>
              <a:gd name="connsiteX90" fmla="*/ 120400 w 558762"/>
              <a:gd name="connsiteY90" fmla="*/ 182263 h 478939"/>
              <a:gd name="connsiteX91" fmla="*/ 93792 w 558762"/>
              <a:gd name="connsiteY91" fmla="*/ 177607 h 478939"/>
              <a:gd name="connsiteX92" fmla="*/ 93792 w 558762"/>
              <a:gd name="connsiteY92" fmla="*/ 151664 h 478939"/>
              <a:gd name="connsiteX93" fmla="*/ 120400 w 558762"/>
              <a:gd name="connsiteY93" fmla="*/ 155655 h 478939"/>
              <a:gd name="connsiteX94" fmla="*/ 186919 w 558762"/>
              <a:gd name="connsiteY94" fmla="*/ 39912 h 478939"/>
              <a:gd name="connsiteX95" fmla="*/ 333262 w 558762"/>
              <a:gd name="connsiteY95" fmla="*/ 79823 h 478939"/>
              <a:gd name="connsiteX96" fmla="*/ 186919 w 558762"/>
              <a:gd name="connsiteY96" fmla="*/ 119735 h 478939"/>
              <a:gd name="connsiteX97" fmla="*/ 40577 w 558762"/>
              <a:gd name="connsiteY97" fmla="*/ 79823 h 478939"/>
              <a:gd name="connsiteX98" fmla="*/ 186919 w 558762"/>
              <a:gd name="connsiteY98" fmla="*/ 39912 h 478939"/>
              <a:gd name="connsiteX99" fmla="*/ 226831 w 558762"/>
              <a:gd name="connsiteY99" fmla="*/ 355213 h 478939"/>
              <a:gd name="connsiteX100" fmla="*/ 200223 w 558762"/>
              <a:gd name="connsiteY100" fmla="*/ 332597 h 478939"/>
              <a:gd name="connsiteX101" fmla="*/ 200223 w 558762"/>
              <a:gd name="connsiteY101" fmla="*/ 320623 h 478939"/>
              <a:gd name="connsiteX102" fmla="*/ 226831 w 558762"/>
              <a:gd name="connsiteY102" fmla="*/ 330601 h 478939"/>
              <a:gd name="connsiteX103" fmla="*/ 226831 w 558762"/>
              <a:gd name="connsiteY103" fmla="*/ 355213 h 478939"/>
              <a:gd name="connsiteX104" fmla="*/ 306654 w 558762"/>
              <a:gd name="connsiteY104" fmla="*/ 168959 h 478939"/>
              <a:gd name="connsiteX105" fmla="*/ 306654 w 558762"/>
              <a:gd name="connsiteY105" fmla="*/ 145012 h 478939"/>
              <a:gd name="connsiteX106" fmla="*/ 333262 w 558762"/>
              <a:gd name="connsiteY106" fmla="*/ 134369 h 478939"/>
              <a:gd name="connsiteX107" fmla="*/ 333262 w 558762"/>
              <a:gd name="connsiteY107" fmla="*/ 146343 h 478939"/>
              <a:gd name="connsiteX108" fmla="*/ 306654 w 558762"/>
              <a:gd name="connsiteY108" fmla="*/ 168959 h 478939"/>
              <a:gd name="connsiteX109" fmla="*/ 253439 w 558762"/>
              <a:gd name="connsiteY109" fmla="*/ 181598 h 478939"/>
              <a:gd name="connsiteX110" fmla="*/ 253439 w 558762"/>
              <a:gd name="connsiteY110" fmla="*/ 155655 h 478939"/>
              <a:gd name="connsiteX111" fmla="*/ 280047 w 558762"/>
              <a:gd name="connsiteY111" fmla="*/ 151664 h 478939"/>
              <a:gd name="connsiteX112" fmla="*/ 280047 w 558762"/>
              <a:gd name="connsiteY112" fmla="*/ 176942 h 478939"/>
              <a:gd name="connsiteX113" fmla="*/ 253439 w 558762"/>
              <a:gd name="connsiteY113" fmla="*/ 181598 h 478939"/>
              <a:gd name="connsiteX114" fmla="*/ 200223 w 558762"/>
              <a:gd name="connsiteY114" fmla="*/ 186254 h 478939"/>
              <a:gd name="connsiteX115" fmla="*/ 200223 w 558762"/>
              <a:gd name="connsiteY115" fmla="*/ 159647 h 478939"/>
              <a:gd name="connsiteX116" fmla="*/ 226831 w 558762"/>
              <a:gd name="connsiteY116" fmla="*/ 158316 h 478939"/>
              <a:gd name="connsiteX117" fmla="*/ 226831 w 558762"/>
              <a:gd name="connsiteY117" fmla="*/ 184924 h 478939"/>
              <a:gd name="connsiteX118" fmla="*/ 200223 w 558762"/>
              <a:gd name="connsiteY118" fmla="*/ 186254 h 478939"/>
              <a:gd name="connsiteX119" fmla="*/ 147008 w 558762"/>
              <a:gd name="connsiteY119" fmla="*/ 184924 h 478939"/>
              <a:gd name="connsiteX120" fmla="*/ 147008 w 558762"/>
              <a:gd name="connsiteY120" fmla="*/ 158316 h 478939"/>
              <a:gd name="connsiteX121" fmla="*/ 173616 w 558762"/>
              <a:gd name="connsiteY121" fmla="*/ 159647 h 478939"/>
              <a:gd name="connsiteX122" fmla="*/ 173616 w 558762"/>
              <a:gd name="connsiteY122" fmla="*/ 186254 h 478939"/>
              <a:gd name="connsiteX123" fmla="*/ 147008 w 558762"/>
              <a:gd name="connsiteY123" fmla="*/ 184924 h 478939"/>
              <a:gd name="connsiteX124" fmla="*/ 492909 w 558762"/>
              <a:gd name="connsiteY124" fmla="*/ 266078 h 478939"/>
              <a:gd name="connsiteX125" fmla="*/ 346566 w 558762"/>
              <a:gd name="connsiteY125" fmla="*/ 305989 h 478939"/>
              <a:gd name="connsiteX126" fmla="*/ 200223 w 558762"/>
              <a:gd name="connsiteY126" fmla="*/ 266078 h 478939"/>
              <a:gd name="connsiteX127" fmla="*/ 346566 w 558762"/>
              <a:gd name="connsiteY127" fmla="*/ 226166 h 478939"/>
              <a:gd name="connsiteX128" fmla="*/ 492909 w 558762"/>
              <a:gd name="connsiteY128" fmla="*/ 266078 h 478939"/>
              <a:gd name="connsiteX129" fmla="*/ 532820 w 558762"/>
              <a:gd name="connsiteY129" fmla="*/ 286033 h 478939"/>
              <a:gd name="connsiteX130" fmla="*/ 532820 w 558762"/>
              <a:gd name="connsiteY130" fmla="*/ 266078 h 478939"/>
              <a:gd name="connsiteX131" fmla="*/ 460314 w 558762"/>
              <a:gd name="connsiteY131" fmla="*/ 199558 h 478939"/>
              <a:gd name="connsiteX132" fmla="*/ 398451 w 558762"/>
              <a:gd name="connsiteY132" fmla="*/ 188915 h 478939"/>
              <a:gd name="connsiteX133" fmla="*/ 399116 w 558762"/>
              <a:gd name="connsiteY133" fmla="*/ 179602 h 478939"/>
              <a:gd name="connsiteX134" fmla="*/ 372509 w 558762"/>
              <a:gd name="connsiteY134" fmla="*/ 133039 h 478939"/>
              <a:gd name="connsiteX135" fmla="*/ 372509 w 558762"/>
              <a:gd name="connsiteY135" fmla="*/ 79823 h 478939"/>
              <a:gd name="connsiteX136" fmla="*/ 300002 w 558762"/>
              <a:gd name="connsiteY136" fmla="*/ 13304 h 478939"/>
              <a:gd name="connsiteX137" fmla="*/ 186254 w 558762"/>
              <a:gd name="connsiteY137" fmla="*/ 0 h 478939"/>
              <a:gd name="connsiteX138" fmla="*/ 0 w 558762"/>
              <a:gd name="connsiteY138" fmla="*/ 79823 h 478939"/>
              <a:gd name="connsiteX139" fmla="*/ 0 w 558762"/>
              <a:gd name="connsiteY139" fmla="*/ 146343 h 478939"/>
              <a:gd name="connsiteX140" fmla="*/ 26608 w 558762"/>
              <a:gd name="connsiteY140" fmla="*/ 192906 h 478939"/>
              <a:gd name="connsiteX141" fmla="*/ 26608 w 558762"/>
              <a:gd name="connsiteY141" fmla="*/ 205545 h 478939"/>
              <a:gd name="connsiteX142" fmla="*/ 0 w 558762"/>
              <a:gd name="connsiteY142" fmla="*/ 252774 h 478939"/>
              <a:gd name="connsiteX143" fmla="*/ 0 w 558762"/>
              <a:gd name="connsiteY143" fmla="*/ 319293 h 478939"/>
              <a:gd name="connsiteX144" fmla="*/ 72506 w 558762"/>
              <a:gd name="connsiteY144" fmla="*/ 385812 h 478939"/>
              <a:gd name="connsiteX145" fmla="*/ 186254 w 558762"/>
              <a:gd name="connsiteY145" fmla="*/ 399116 h 478939"/>
              <a:gd name="connsiteX146" fmla="*/ 258760 w 558762"/>
              <a:gd name="connsiteY146" fmla="*/ 465636 h 478939"/>
              <a:gd name="connsiteX147" fmla="*/ 372509 w 558762"/>
              <a:gd name="connsiteY147" fmla="*/ 478940 h 478939"/>
              <a:gd name="connsiteX148" fmla="*/ 558763 w 558762"/>
              <a:gd name="connsiteY148" fmla="*/ 399116 h 478939"/>
              <a:gd name="connsiteX149" fmla="*/ 558763 w 558762"/>
              <a:gd name="connsiteY149" fmla="*/ 332597 h 478939"/>
              <a:gd name="connsiteX150" fmla="*/ 532820 w 558762"/>
              <a:gd name="connsiteY150" fmla="*/ 286033 h 47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558762" h="478939">
                <a:moveTo>
                  <a:pt x="519516" y="399116"/>
                </a:moveTo>
                <a:cubicBezTo>
                  <a:pt x="519516" y="407764"/>
                  <a:pt x="509538" y="415746"/>
                  <a:pt x="492909" y="421733"/>
                </a:cubicBezTo>
                <a:lnTo>
                  <a:pt x="492909" y="397786"/>
                </a:lnTo>
                <a:cubicBezTo>
                  <a:pt x="502221" y="395125"/>
                  <a:pt x="511534" y="391134"/>
                  <a:pt x="519516" y="387143"/>
                </a:cubicBezTo>
                <a:lnTo>
                  <a:pt x="519516" y="399116"/>
                </a:lnTo>
                <a:close/>
                <a:moveTo>
                  <a:pt x="466301" y="355213"/>
                </a:moveTo>
                <a:lnTo>
                  <a:pt x="466301" y="331266"/>
                </a:lnTo>
                <a:cubicBezTo>
                  <a:pt x="475614" y="328606"/>
                  <a:pt x="484926" y="324615"/>
                  <a:pt x="492909" y="320623"/>
                </a:cubicBezTo>
                <a:lnTo>
                  <a:pt x="492909" y="332597"/>
                </a:lnTo>
                <a:cubicBezTo>
                  <a:pt x="492909" y="341244"/>
                  <a:pt x="482931" y="349227"/>
                  <a:pt x="466301" y="355213"/>
                </a:cubicBezTo>
                <a:close/>
                <a:moveTo>
                  <a:pt x="466301" y="429715"/>
                </a:moveTo>
                <a:cubicBezTo>
                  <a:pt x="458319" y="431711"/>
                  <a:pt x="449006" y="433041"/>
                  <a:pt x="439693" y="434372"/>
                </a:cubicBezTo>
                <a:lnTo>
                  <a:pt x="439693" y="408429"/>
                </a:lnTo>
                <a:cubicBezTo>
                  <a:pt x="448341" y="407099"/>
                  <a:pt x="457653" y="405768"/>
                  <a:pt x="466301" y="404438"/>
                </a:cubicBezTo>
                <a:lnTo>
                  <a:pt x="466301" y="429715"/>
                </a:lnTo>
                <a:close/>
                <a:moveTo>
                  <a:pt x="413085" y="341910"/>
                </a:moveTo>
                <a:cubicBezTo>
                  <a:pt x="421733" y="340579"/>
                  <a:pt x="431046" y="339249"/>
                  <a:pt x="439693" y="337918"/>
                </a:cubicBezTo>
                <a:lnTo>
                  <a:pt x="439693" y="363196"/>
                </a:lnTo>
                <a:cubicBezTo>
                  <a:pt x="431711" y="365191"/>
                  <a:pt x="422398" y="366522"/>
                  <a:pt x="413085" y="367852"/>
                </a:cubicBezTo>
                <a:lnTo>
                  <a:pt x="413085" y="341910"/>
                </a:lnTo>
                <a:close/>
                <a:moveTo>
                  <a:pt x="413085" y="437698"/>
                </a:moveTo>
                <a:cubicBezTo>
                  <a:pt x="404438" y="438363"/>
                  <a:pt x="395790" y="439028"/>
                  <a:pt x="386478" y="439028"/>
                </a:cubicBezTo>
                <a:lnTo>
                  <a:pt x="386478" y="412420"/>
                </a:lnTo>
                <a:cubicBezTo>
                  <a:pt x="394460" y="412420"/>
                  <a:pt x="403773" y="411755"/>
                  <a:pt x="413085" y="411090"/>
                </a:cubicBezTo>
                <a:lnTo>
                  <a:pt x="413085" y="437698"/>
                </a:lnTo>
                <a:close/>
                <a:moveTo>
                  <a:pt x="359870" y="372509"/>
                </a:moveTo>
                <a:lnTo>
                  <a:pt x="359870" y="345901"/>
                </a:lnTo>
                <a:cubicBezTo>
                  <a:pt x="367852" y="345901"/>
                  <a:pt x="377165" y="345236"/>
                  <a:pt x="386478" y="344570"/>
                </a:cubicBezTo>
                <a:lnTo>
                  <a:pt x="386478" y="371178"/>
                </a:lnTo>
                <a:cubicBezTo>
                  <a:pt x="377830" y="371843"/>
                  <a:pt x="369183" y="371843"/>
                  <a:pt x="359870" y="372509"/>
                </a:cubicBezTo>
                <a:close/>
                <a:moveTo>
                  <a:pt x="359870" y="439028"/>
                </a:moveTo>
                <a:cubicBezTo>
                  <a:pt x="350557" y="439028"/>
                  <a:pt x="341910" y="438363"/>
                  <a:pt x="333262" y="437698"/>
                </a:cubicBezTo>
                <a:lnTo>
                  <a:pt x="333262" y="412420"/>
                </a:lnTo>
                <a:cubicBezTo>
                  <a:pt x="337918" y="412420"/>
                  <a:pt x="341910" y="412420"/>
                  <a:pt x="346566" y="412420"/>
                </a:cubicBezTo>
                <a:cubicBezTo>
                  <a:pt x="350557" y="412420"/>
                  <a:pt x="355213" y="412420"/>
                  <a:pt x="359870" y="412420"/>
                </a:cubicBezTo>
                <a:lnTo>
                  <a:pt x="359870" y="439028"/>
                </a:lnTo>
                <a:close/>
                <a:moveTo>
                  <a:pt x="306654" y="344570"/>
                </a:moveTo>
                <a:cubicBezTo>
                  <a:pt x="315302" y="345236"/>
                  <a:pt x="323949" y="345901"/>
                  <a:pt x="333262" y="345901"/>
                </a:cubicBezTo>
                <a:lnTo>
                  <a:pt x="333262" y="372509"/>
                </a:lnTo>
                <a:cubicBezTo>
                  <a:pt x="323949" y="372509"/>
                  <a:pt x="315302" y="371843"/>
                  <a:pt x="306654" y="371178"/>
                </a:cubicBezTo>
                <a:lnTo>
                  <a:pt x="306654" y="344570"/>
                </a:lnTo>
                <a:close/>
                <a:moveTo>
                  <a:pt x="306654" y="434372"/>
                </a:moveTo>
                <a:cubicBezTo>
                  <a:pt x="297342" y="433041"/>
                  <a:pt x="288029" y="431711"/>
                  <a:pt x="280047" y="429715"/>
                </a:cubicBezTo>
                <a:lnTo>
                  <a:pt x="280047" y="408429"/>
                </a:lnTo>
                <a:cubicBezTo>
                  <a:pt x="288694" y="409759"/>
                  <a:pt x="297342" y="410425"/>
                  <a:pt x="306654" y="411090"/>
                </a:cubicBezTo>
                <a:lnTo>
                  <a:pt x="306654" y="434372"/>
                </a:lnTo>
                <a:close/>
                <a:moveTo>
                  <a:pt x="253439" y="363196"/>
                </a:moveTo>
                <a:lnTo>
                  <a:pt x="253439" y="337253"/>
                </a:lnTo>
                <a:cubicBezTo>
                  <a:pt x="262086" y="338584"/>
                  <a:pt x="270734" y="340579"/>
                  <a:pt x="280047" y="341244"/>
                </a:cubicBezTo>
                <a:lnTo>
                  <a:pt x="280047" y="367852"/>
                </a:lnTo>
                <a:cubicBezTo>
                  <a:pt x="270734" y="366522"/>
                  <a:pt x="261421" y="365191"/>
                  <a:pt x="253439" y="363196"/>
                </a:cubicBezTo>
                <a:close/>
                <a:moveTo>
                  <a:pt x="253439" y="421733"/>
                </a:moveTo>
                <a:cubicBezTo>
                  <a:pt x="236809" y="415081"/>
                  <a:pt x="226831" y="407099"/>
                  <a:pt x="226831" y="399116"/>
                </a:cubicBezTo>
                <a:lnTo>
                  <a:pt x="226831" y="397786"/>
                </a:lnTo>
                <a:cubicBezTo>
                  <a:pt x="226831" y="397786"/>
                  <a:pt x="226831" y="397786"/>
                  <a:pt x="227496" y="397786"/>
                </a:cubicBezTo>
                <a:cubicBezTo>
                  <a:pt x="229492" y="398451"/>
                  <a:pt x="230822" y="399116"/>
                  <a:pt x="232818" y="399116"/>
                </a:cubicBezTo>
                <a:cubicBezTo>
                  <a:pt x="239470" y="401112"/>
                  <a:pt x="246122" y="402442"/>
                  <a:pt x="253439" y="403773"/>
                </a:cubicBezTo>
                <a:lnTo>
                  <a:pt x="253439" y="421733"/>
                </a:lnTo>
                <a:close/>
                <a:moveTo>
                  <a:pt x="147008" y="331266"/>
                </a:moveTo>
                <a:cubicBezTo>
                  <a:pt x="151664" y="331266"/>
                  <a:pt x="155655" y="331932"/>
                  <a:pt x="160312" y="331932"/>
                </a:cubicBezTo>
                <a:lnTo>
                  <a:pt x="160312" y="332597"/>
                </a:lnTo>
                <a:cubicBezTo>
                  <a:pt x="160312" y="341910"/>
                  <a:pt x="162307" y="351222"/>
                  <a:pt x="166964" y="358539"/>
                </a:cubicBezTo>
                <a:cubicBezTo>
                  <a:pt x="160312" y="358539"/>
                  <a:pt x="153660" y="357874"/>
                  <a:pt x="147008" y="357209"/>
                </a:cubicBezTo>
                <a:lnTo>
                  <a:pt x="147008" y="331266"/>
                </a:lnTo>
                <a:close/>
                <a:moveTo>
                  <a:pt x="120400" y="251443"/>
                </a:moveTo>
                <a:cubicBezTo>
                  <a:pt x="129048" y="252774"/>
                  <a:pt x="137695" y="254769"/>
                  <a:pt x="147008" y="255434"/>
                </a:cubicBezTo>
                <a:lnTo>
                  <a:pt x="147008" y="282042"/>
                </a:lnTo>
                <a:cubicBezTo>
                  <a:pt x="137695" y="280712"/>
                  <a:pt x="128382" y="279381"/>
                  <a:pt x="120400" y="277386"/>
                </a:cubicBezTo>
                <a:lnTo>
                  <a:pt x="120400" y="251443"/>
                </a:lnTo>
                <a:close/>
                <a:moveTo>
                  <a:pt x="120400" y="354548"/>
                </a:moveTo>
                <a:cubicBezTo>
                  <a:pt x="111087" y="353218"/>
                  <a:pt x="101775" y="351888"/>
                  <a:pt x="93792" y="349892"/>
                </a:cubicBezTo>
                <a:lnTo>
                  <a:pt x="93792" y="323949"/>
                </a:lnTo>
                <a:cubicBezTo>
                  <a:pt x="102440" y="325280"/>
                  <a:pt x="111087" y="327275"/>
                  <a:pt x="120400" y="327941"/>
                </a:cubicBezTo>
                <a:lnTo>
                  <a:pt x="120400" y="354548"/>
                </a:lnTo>
                <a:close/>
                <a:moveTo>
                  <a:pt x="67185" y="246122"/>
                </a:moveTo>
                <a:lnTo>
                  <a:pt x="67185" y="234148"/>
                </a:lnTo>
                <a:cubicBezTo>
                  <a:pt x="75167" y="238139"/>
                  <a:pt x="83814" y="241465"/>
                  <a:pt x="93792" y="244126"/>
                </a:cubicBezTo>
                <a:lnTo>
                  <a:pt x="93792" y="268738"/>
                </a:lnTo>
                <a:cubicBezTo>
                  <a:pt x="77162" y="262752"/>
                  <a:pt x="67185" y="254769"/>
                  <a:pt x="67185" y="246122"/>
                </a:cubicBezTo>
                <a:close/>
                <a:moveTo>
                  <a:pt x="67185" y="341910"/>
                </a:moveTo>
                <a:cubicBezTo>
                  <a:pt x="50555" y="335258"/>
                  <a:pt x="40577" y="327275"/>
                  <a:pt x="40577" y="319293"/>
                </a:cubicBezTo>
                <a:lnTo>
                  <a:pt x="40577" y="307320"/>
                </a:lnTo>
                <a:cubicBezTo>
                  <a:pt x="48559" y="311311"/>
                  <a:pt x="57207" y="314637"/>
                  <a:pt x="67185" y="317297"/>
                </a:cubicBezTo>
                <a:lnTo>
                  <a:pt x="67185" y="341910"/>
                </a:lnTo>
                <a:close/>
                <a:moveTo>
                  <a:pt x="40577" y="134369"/>
                </a:moveTo>
                <a:cubicBezTo>
                  <a:pt x="48559" y="138360"/>
                  <a:pt x="57207" y="141686"/>
                  <a:pt x="67185" y="144347"/>
                </a:cubicBezTo>
                <a:lnTo>
                  <a:pt x="67185" y="168959"/>
                </a:lnTo>
                <a:cubicBezTo>
                  <a:pt x="50555" y="162307"/>
                  <a:pt x="40577" y="154325"/>
                  <a:pt x="40577" y="146343"/>
                </a:cubicBezTo>
                <a:lnTo>
                  <a:pt x="40577" y="134369"/>
                </a:lnTo>
                <a:close/>
                <a:moveTo>
                  <a:pt x="120400" y="155655"/>
                </a:moveTo>
                <a:lnTo>
                  <a:pt x="120400" y="182263"/>
                </a:lnTo>
                <a:cubicBezTo>
                  <a:pt x="111087" y="180933"/>
                  <a:pt x="101775" y="179602"/>
                  <a:pt x="93792" y="177607"/>
                </a:cubicBezTo>
                <a:lnTo>
                  <a:pt x="93792" y="151664"/>
                </a:lnTo>
                <a:cubicBezTo>
                  <a:pt x="102440" y="152995"/>
                  <a:pt x="111087" y="154325"/>
                  <a:pt x="120400" y="155655"/>
                </a:cubicBezTo>
                <a:close/>
                <a:moveTo>
                  <a:pt x="186919" y="39912"/>
                </a:moveTo>
                <a:cubicBezTo>
                  <a:pt x="268073" y="39912"/>
                  <a:pt x="333262" y="57872"/>
                  <a:pt x="333262" y="79823"/>
                </a:cubicBezTo>
                <a:cubicBezTo>
                  <a:pt x="333262" y="101775"/>
                  <a:pt x="268073" y="119735"/>
                  <a:pt x="186919" y="119735"/>
                </a:cubicBezTo>
                <a:cubicBezTo>
                  <a:pt x="105766" y="119735"/>
                  <a:pt x="40577" y="101775"/>
                  <a:pt x="40577" y="79823"/>
                </a:cubicBezTo>
                <a:cubicBezTo>
                  <a:pt x="40577" y="57872"/>
                  <a:pt x="105766" y="39912"/>
                  <a:pt x="186919" y="39912"/>
                </a:cubicBezTo>
                <a:close/>
                <a:moveTo>
                  <a:pt x="226831" y="355213"/>
                </a:moveTo>
                <a:cubicBezTo>
                  <a:pt x="210201" y="348562"/>
                  <a:pt x="200223" y="340579"/>
                  <a:pt x="200223" y="332597"/>
                </a:cubicBezTo>
                <a:lnTo>
                  <a:pt x="200223" y="320623"/>
                </a:lnTo>
                <a:cubicBezTo>
                  <a:pt x="208206" y="324615"/>
                  <a:pt x="216853" y="327941"/>
                  <a:pt x="226831" y="330601"/>
                </a:cubicBezTo>
                <a:lnTo>
                  <a:pt x="226831" y="355213"/>
                </a:lnTo>
                <a:close/>
                <a:moveTo>
                  <a:pt x="306654" y="168959"/>
                </a:moveTo>
                <a:lnTo>
                  <a:pt x="306654" y="145012"/>
                </a:lnTo>
                <a:cubicBezTo>
                  <a:pt x="315967" y="142351"/>
                  <a:pt x="325280" y="138360"/>
                  <a:pt x="333262" y="134369"/>
                </a:cubicBezTo>
                <a:lnTo>
                  <a:pt x="333262" y="146343"/>
                </a:lnTo>
                <a:cubicBezTo>
                  <a:pt x="333262" y="154990"/>
                  <a:pt x="323284" y="162972"/>
                  <a:pt x="306654" y="168959"/>
                </a:cubicBezTo>
                <a:close/>
                <a:moveTo>
                  <a:pt x="253439" y="181598"/>
                </a:moveTo>
                <a:lnTo>
                  <a:pt x="253439" y="155655"/>
                </a:lnTo>
                <a:cubicBezTo>
                  <a:pt x="262086" y="154325"/>
                  <a:pt x="271399" y="152995"/>
                  <a:pt x="280047" y="151664"/>
                </a:cubicBezTo>
                <a:lnTo>
                  <a:pt x="280047" y="176942"/>
                </a:lnTo>
                <a:cubicBezTo>
                  <a:pt x="272064" y="178937"/>
                  <a:pt x="262752" y="180268"/>
                  <a:pt x="253439" y="181598"/>
                </a:cubicBezTo>
                <a:close/>
                <a:moveTo>
                  <a:pt x="200223" y="186254"/>
                </a:moveTo>
                <a:lnTo>
                  <a:pt x="200223" y="159647"/>
                </a:lnTo>
                <a:cubicBezTo>
                  <a:pt x="208206" y="159647"/>
                  <a:pt x="217518" y="158981"/>
                  <a:pt x="226831" y="158316"/>
                </a:cubicBezTo>
                <a:lnTo>
                  <a:pt x="226831" y="184924"/>
                </a:lnTo>
                <a:cubicBezTo>
                  <a:pt x="218184" y="185589"/>
                  <a:pt x="209536" y="185589"/>
                  <a:pt x="200223" y="186254"/>
                </a:cubicBezTo>
                <a:close/>
                <a:moveTo>
                  <a:pt x="147008" y="184924"/>
                </a:moveTo>
                <a:lnTo>
                  <a:pt x="147008" y="158316"/>
                </a:lnTo>
                <a:cubicBezTo>
                  <a:pt x="155655" y="158981"/>
                  <a:pt x="164303" y="159647"/>
                  <a:pt x="173616" y="159647"/>
                </a:cubicBezTo>
                <a:lnTo>
                  <a:pt x="173616" y="186254"/>
                </a:lnTo>
                <a:cubicBezTo>
                  <a:pt x="164303" y="185589"/>
                  <a:pt x="155655" y="185589"/>
                  <a:pt x="147008" y="184924"/>
                </a:cubicBezTo>
                <a:close/>
                <a:moveTo>
                  <a:pt x="492909" y="266078"/>
                </a:moveTo>
                <a:cubicBezTo>
                  <a:pt x="492909" y="288029"/>
                  <a:pt x="427720" y="305989"/>
                  <a:pt x="346566" y="305989"/>
                </a:cubicBezTo>
                <a:cubicBezTo>
                  <a:pt x="265412" y="305989"/>
                  <a:pt x="200223" y="288029"/>
                  <a:pt x="200223" y="266078"/>
                </a:cubicBezTo>
                <a:cubicBezTo>
                  <a:pt x="200223" y="244126"/>
                  <a:pt x="265412" y="226166"/>
                  <a:pt x="346566" y="226166"/>
                </a:cubicBezTo>
                <a:cubicBezTo>
                  <a:pt x="427720" y="226166"/>
                  <a:pt x="492909" y="244126"/>
                  <a:pt x="492909" y="266078"/>
                </a:cubicBezTo>
                <a:close/>
                <a:moveTo>
                  <a:pt x="532820" y="286033"/>
                </a:moveTo>
                <a:lnTo>
                  <a:pt x="532820" y="266078"/>
                </a:lnTo>
                <a:cubicBezTo>
                  <a:pt x="532820" y="234813"/>
                  <a:pt x="508208" y="212197"/>
                  <a:pt x="460314" y="199558"/>
                </a:cubicBezTo>
                <a:cubicBezTo>
                  <a:pt x="442354" y="194902"/>
                  <a:pt x="421733" y="190911"/>
                  <a:pt x="398451" y="188915"/>
                </a:cubicBezTo>
                <a:cubicBezTo>
                  <a:pt x="399116" y="186254"/>
                  <a:pt x="399116" y="182928"/>
                  <a:pt x="399116" y="179602"/>
                </a:cubicBezTo>
                <a:cubicBezTo>
                  <a:pt x="399116" y="160977"/>
                  <a:pt x="390469" y="145012"/>
                  <a:pt x="372509" y="133039"/>
                </a:cubicBezTo>
                <a:lnTo>
                  <a:pt x="372509" y="79823"/>
                </a:lnTo>
                <a:cubicBezTo>
                  <a:pt x="372509" y="48559"/>
                  <a:pt x="347896" y="25943"/>
                  <a:pt x="300002" y="13304"/>
                </a:cubicBezTo>
                <a:cubicBezTo>
                  <a:pt x="268738" y="4656"/>
                  <a:pt x="228827" y="0"/>
                  <a:pt x="186254" y="0"/>
                </a:cubicBezTo>
                <a:cubicBezTo>
                  <a:pt x="130378" y="0"/>
                  <a:pt x="0" y="7982"/>
                  <a:pt x="0" y="79823"/>
                </a:cubicBezTo>
                <a:lnTo>
                  <a:pt x="0" y="146343"/>
                </a:lnTo>
                <a:cubicBezTo>
                  <a:pt x="0" y="164968"/>
                  <a:pt x="8648" y="180933"/>
                  <a:pt x="26608" y="192906"/>
                </a:cubicBezTo>
                <a:lnTo>
                  <a:pt x="26608" y="205545"/>
                </a:lnTo>
                <a:cubicBezTo>
                  <a:pt x="10643" y="216853"/>
                  <a:pt x="0" y="232153"/>
                  <a:pt x="0" y="252774"/>
                </a:cubicBezTo>
                <a:lnTo>
                  <a:pt x="0" y="319293"/>
                </a:lnTo>
                <a:cubicBezTo>
                  <a:pt x="0" y="350557"/>
                  <a:pt x="24612" y="373174"/>
                  <a:pt x="72506" y="385812"/>
                </a:cubicBezTo>
                <a:cubicBezTo>
                  <a:pt x="103770" y="394460"/>
                  <a:pt x="143682" y="399116"/>
                  <a:pt x="186254" y="399116"/>
                </a:cubicBezTo>
                <a:cubicBezTo>
                  <a:pt x="186254" y="430380"/>
                  <a:pt x="210866" y="452997"/>
                  <a:pt x="258760" y="465636"/>
                </a:cubicBezTo>
                <a:cubicBezTo>
                  <a:pt x="290024" y="474283"/>
                  <a:pt x="329936" y="478940"/>
                  <a:pt x="372509" y="478940"/>
                </a:cubicBezTo>
                <a:cubicBezTo>
                  <a:pt x="428385" y="478940"/>
                  <a:pt x="558763" y="470957"/>
                  <a:pt x="558763" y="399116"/>
                </a:cubicBezTo>
                <a:lnTo>
                  <a:pt x="558763" y="332597"/>
                </a:lnTo>
                <a:cubicBezTo>
                  <a:pt x="559428" y="313971"/>
                  <a:pt x="550780" y="298007"/>
                  <a:pt x="532820" y="286033"/>
                </a:cubicBezTo>
                <a:close/>
              </a:path>
            </a:pathLst>
          </a:custGeom>
          <a:solidFill>
            <a:srgbClr val="95A5A6">
              <a:lumMod val="75000"/>
            </a:srgbClr>
          </a:solidFill>
          <a:ln w="6648" cap="flat">
            <a:noFill/>
            <a:prstDash val="solid"/>
            <a:miter/>
          </a:ln>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2" name="Rectangle 1">
            <a:extLst>
              <a:ext uri="{FF2B5EF4-FFF2-40B4-BE49-F238E27FC236}">
                <a16:creationId xmlns:a16="http://schemas.microsoft.com/office/drawing/2014/main" id="{E4AA5852-2EFD-4DF7-8180-4833529EA22E}"/>
              </a:ext>
            </a:extLst>
          </p:cNvPr>
          <p:cNvSpPr/>
          <p:nvPr/>
        </p:nvSpPr>
        <p:spPr>
          <a:xfrm>
            <a:off x="317063" y="644245"/>
            <a:ext cx="1042273" cy="369332"/>
          </a:xfrm>
          <a:prstGeom prst="rect">
            <a:avLst/>
          </a:prstGeom>
        </p:spPr>
        <p:txBody>
          <a:bodyPr wrap="none">
            <a:spAutoFit/>
          </a:bodyPr>
          <a:lstStyle/>
          <a:p>
            <a:r>
              <a:rPr lang="es-CO" dirty="0"/>
              <a:t>Utilidad </a:t>
            </a:r>
          </a:p>
        </p:txBody>
      </p:sp>
    </p:spTree>
    <p:extLst>
      <p:ext uri="{BB962C8B-B14F-4D97-AF65-F5344CB8AC3E}">
        <p14:creationId xmlns:p14="http://schemas.microsoft.com/office/powerpoint/2010/main" val="415746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EBFDAA-DAB3-4467-B8D4-6DACBFA1A3FC}"/>
              </a:ext>
            </a:extLst>
          </p:cNvPr>
          <p:cNvSpPr>
            <a:spLocks noGrp="1"/>
          </p:cNvSpPr>
          <p:nvPr>
            <p:ph type="title" idx="4294967295"/>
          </p:nvPr>
        </p:nvSpPr>
        <p:spPr>
          <a:xfrm>
            <a:off x="523031" y="671906"/>
            <a:ext cx="1900856" cy="787852"/>
          </a:xfrm>
          <a:prstGeom prst="rect">
            <a:avLst/>
          </a:prstGeom>
        </p:spPr>
        <p:txBody>
          <a:bodyPr>
            <a:noAutofit/>
          </a:bodyPr>
          <a:lstStyle/>
          <a:p>
            <a:pPr algn="l"/>
            <a:r>
              <a:rPr lang="es-ES" sz="3200" b="1" dirty="0">
                <a:solidFill>
                  <a:schemeClr val="tx1">
                    <a:lumMod val="65000"/>
                    <a:lumOff val="35000"/>
                  </a:schemeClr>
                </a:solidFill>
              </a:rPr>
              <a:t>Actores</a:t>
            </a:r>
            <a:endParaRPr lang="es-CO" sz="3200" b="1" dirty="0">
              <a:solidFill>
                <a:schemeClr val="tx1">
                  <a:lumMod val="65000"/>
                  <a:lumOff val="35000"/>
                </a:schemeClr>
              </a:solidFill>
            </a:endParaRPr>
          </a:p>
        </p:txBody>
      </p:sp>
      <p:sp>
        <p:nvSpPr>
          <p:cNvPr id="9" name="CuadroTexto 8">
            <a:extLst>
              <a:ext uri="{FF2B5EF4-FFF2-40B4-BE49-F238E27FC236}">
                <a16:creationId xmlns:a16="http://schemas.microsoft.com/office/drawing/2014/main" id="{CA5086EB-23E1-47DD-892B-E33F5ED65171}"/>
              </a:ext>
            </a:extLst>
          </p:cNvPr>
          <p:cNvSpPr txBox="1"/>
          <p:nvPr/>
        </p:nvSpPr>
        <p:spPr>
          <a:xfrm>
            <a:off x="369261" y="1471716"/>
            <a:ext cx="4528284" cy="3471912"/>
          </a:xfrm>
          <a:prstGeom prst="rect">
            <a:avLst/>
          </a:prstGeom>
          <a:noFill/>
        </p:spPr>
        <p:txBody>
          <a:bodyPr wrap="square">
            <a:spAutoFit/>
          </a:bodyPr>
          <a:lstStyle/>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Observatorios de gestores,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Observatorios de sistemas de ciudades,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Ciudadanos,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Observatorios territoriales,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Empresas constructoras,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Cámaras de comercio,</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Bancos,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Lonjas,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Agremiaciones,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Entidades públicas,</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Agencia Inmobiliaria Nacional, SAE, CISA,</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257175" indent="-257175" defTabSz="685800">
              <a:lnSpc>
                <a:spcPct val="115000"/>
              </a:lnSpc>
              <a:buFont typeface="Symbol" panose="05050102010706020507" pitchFamily="18" charset="2"/>
              <a:buChar char=""/>
            </a:pPr>
            <a:r>
              <a:rPr lang="es-CO" sz="16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Oficinas de Planeación.</a:t>
            </a:r>
            <a:endParaRPr lang="es-CO"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aphic 2">
            <a:extLst>
              <a:ext uri="{FF2B5EF4-FFF2-40B4-BE49-F238E27FC236}">
                <a16:creationId xmlns:a16="http://schemas.microsoft.com/office/drawing/2014/main" id="{2F0B5023-6D36-48B8-8D85-BF3BD45580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0371" r="22596"/>
          <a:stretch/>
        </p:blipFill>
        <p:spPr>
          <a:xfrm>
            <a:off x="4743775" y="0"/>
            <a:ext cx="4400225" cy="5143500"/>
          </a:xfrm>
          <a:prstGeom prst="rect">
            <a:avLst/>
          </a:prstGeom>
        </p:spPr>
      </p:pic>
    </p:spTree>
    <p:extLst>
      <p:ext uri="{BB962C8B-B14F-4D97-AF65-F5344CB8AC3E}">
        <p14:creationId xmlns:p14="http://schemas.microsoft.com/office/powerpoint/2010/main" val="2209546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9DEBEB77-0BC4-4443-9700-99FD2F046DDD}"/>
              </a:ext>
            </a:extLst>
          </p:cNvPr>
          <p:cNvGrpSpPr/>
          <p:nvPr/>
        </p:nvGrpSpPr>
        <p:grpSpPr>
          <a:xfrm>
            <a:off x="223215" y="1234270"/>
            <a:ext cx="8733698" cy="3909230"/>
            <a:chOff x="264841" y="2075688"/>
            <a:chExt cx="10613470" cy="4899693"/>
          </a:xfrm>
        </p:grpSpPr>
        <p:grpSp>
          <p:nvGrpSpPr>
            <p:cNvPr id="63" name="Group 62">
              <a:extLst>
                <a:ext uri="{FF2B5EF4-FFF2-40B4-BE49-F238E27FC236}">
                  <a16:creationId xmlns:a16="http://schemas.microsoft.com/office/drawing/2014/main" id="{22F5826F-C7FA-4348-A572-C84F5DAF081F}"/>
                </a:ext>
              </a:extLst>
            </p:cNvPr>
            <p:cNvGrpSpPr>
              <a:grpSpLocks noChangeAspect="1"/>
            </p:cNvGrpSpPr>
            <p:nvPr/>
          </p:nvGrpSpPr>
          <p:grpSpPr>
            <a:xfrm>
              <a:off x="1313687" y="2075688"/>
              <a:ext cx="9564624" cy="4782312"/>
              <a:chOff x="3588151" y="-388652"/>
              <a:chExt cx="8463284" cy="4231642"/>
            </a:xfrm>
          </p:grpSpPr>
          <p:sp>
            <p:nvSpPr>
              <p:cNvPr id="64" name="Freeform: Shape 63">
                <a:extLst>
                  <a:ext uri="{FF2B5EF4-FFF2-40B4-BE49-F238E27FC236}">
                    <a16:creationId xmlns:a16="http://schemas.microsoft.com/office/drawing/2014/main" id="{4F3C5307-F549-4FFB-AA61-7ED74BBBB215}"/>
                  </a:ext>
                </a:extLst>
              </p:cNvPr>
              <p:cNvSpPr/>
              <p:nvPr/>
            </p:nvSpPr>
            <p:spPr>
              <a:xfrm>
                <a:off x="3588151" y="-388652"/>
                <a:ext cx="8463284" cy="4231642"/>
              </a:xfrm>
              <a:custGeom>
                <a:avLst/>
                <a:gdLst>
                  <a:gd name="connsiteX0" fmla="*/ 4231642 w 8463284"/>
                  <a:gd name="connsiteY0" fmla="*/ 0 h 4231642"/>
                  <a:gd name="connsiteX1" fmla="*/ 8463284 w 8463284"/>
                  <a:gd name="connsiteY1" fmla="*/ 4231642 h 4231642"/>
                  <a:gd name="connsiteX2" fmla="*/ 0 w 8463284"/>
                  <a:gd name="connsiteY2" fmla="*/ 4231642 h 4231642"/>
                  <a:gd name="connsiteX3" fmla="*/ 4231642 w 8463284"/>
                  <a:gd name="connsiteY3" fmla="*/ 0 h 4231642"/>
                </a:gdLst>
                <a:ahLst/>
                <a:cxnLst>
                  <a:cxn ang="0">
                    <a:pos x="connsiteX0" y="connsiteY0"/>
                  </a:cxn>
                  <a:cxn ang="0">
                    <a:pos x="connsiteX1" y="connsiteY1"/>
                  </a:cxn>
                  <a:cxn ang="0">
                    <a:pos x="connsiteX2" y="connsiteY2"/>
                  </a:cxn>
                  <a:cxn ang="0">
                    <a:pos x="connsiteX3" y="connsiteY3"/>
                  </a:cxn>
                </a:cxnLst>
                <a:rect l="l" t="t" r="r" b="b"/>
                <a:pathLst>
                  <a:path w="8463284" h="4231642">
                    <a:moveTo>
                      <a:pt x="4231642" y="0"/>
                    </a:moveTo>
                    <a:cubicBezTo>
                      <a:pt x="6568713" y="0"/>
                      <a:pt x="8463284" y="1894571"/>
                      <a:pt x="8463284" y="4231642"/>
                    </a:cubicBezTo>
                    <a:lnTo>
                      <a:pt x="0" y="4231642"/>
                    </a:lnTo>
                    <a:cubicBezTo>
                      <a:pt x="0" y="1894571"/>
                      <a:pt x="1894571" y="0"/>
                      <a:pt x="4231642"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5" name="Freeform: Shape 64">
                <a:extLst>
                  <a:ext uri="{FF2B5EF4-FFF2-40B4-BE49-F238E27FC236}">
                    <a16:creationId xmlns:a16="http://schemas.microsoft.com/office/drawing/2014/main" id="{35F28B7D-ABBE-41A3-A167-8797FE58A1E4}"/>
                  </a:ext>
                </a:extLst>
              </p:cNvPr>
              <p:cNvSpPr/>
              <p:nvPr/>
            </p:nvSpPr>
            <p:spPr>
              <a:xfrm>
                <a:off x="4085992" y="109190"/>
                <a:ext cx="7467600" cy="3733800"/>
              </a:xfrm>
              <a:custGeom>
                <a:avLst/>
                <a:gdLst>
                  <a:gd name="connsiteX0" fmla="*/ 3733800 w 7467600"/>
                  <a:gd name="connsiteY0" fmla="*/ 0 h 3733800"/>
                  <a:gd name="connsiteX1" fmla="*/ 7467600 w 7467600"/>
                  <a:gd name="connsiteY1" fmla="*/ 3733800 h 3733800"/>
                  <a:gd name="connsiteX2" fmla="*/ 0 w 7467600"/>
                  <a:gd name="connsiteY2" fmla="*/ 3733800 h 3733800"/>
                  <a:gd name="connsiteX3" fmla="*/ 3733800 w 7467600"/>
                  <a:gd name="connsiteY3" fmla="*/ 0 h 3733800"/>
                </a:gdLst>
                <a:ahLst/>
                <a:cxnLst>
                  <a:cxn ang="0">
                    <a:pos x="connsiteX0" y="connsiteY0"/>
                  </a:cxn>
                  <a:cxn ang="0">
                    <a:pos x="connsiteX1" y="connsiteY1"/>
                  </a:cxn>
                  <a:cxn ang="0">
                    <a:pos x="connsiteX2" y="connsiteY2"/>
                  </a:cxn>
                  <a:cxn ang="0">
                    <a:pos x="connsiteX3" y="connsiteY3"/>
                  </a:cxn>
                </a:cxnLst>
                <a:rect l="l" t="t" r="r" b="b"/>
                <a:pathLst>
                  <a:path w="7467600" h="3733800">
                    <a:moveTo>
                      <a:pt x="3733800" y="0"/>
                    </a:moveTo>
                    <a:cubicBezTo>
                      <a:pt x="5795921" y="0"/>
                      <a:pt x="7467600" y="1671679"/>
                      <a:pt x="7467600" y="3733800"/>
                    </a:cubicBezTo>
                    <a:lnTo>
                      <a:pt x="0" y="3733800"/>
                    </a:lnTo>
                    <a:cubicBezTo>
                      <a:pt x="0" y="1671679"/>
                      <a:pt x="1671679" y="0"/>
                      <a:pt x="373380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6" name="Freeform: Shape 65">
                <a:extLst>
                  <a:ext uri="{FF2B5EF4-FFF2-40B4-BE49-F238E27FC236}">
                    <a16:creationId xmlns:a16="http://schemas.microsoft.com/office/drawing/2014/main" id="{9CE458DA-28D7-40CB-9EF9-678B906B3AA4}"/>
                  </a:ext>
                </a:extLst>
              </p:cNvPr>
              <p:cNvSpPr/>
              <p:nvPr/>
            </p:nvSpPr>
            <p:spPr>
              <a:xfrm>
                <a:off x="4583832" y="607030"/>
                <a:ext cx="6471920" cy="3235960"/>
              </a:xfrm>
              <a:custGeom>
                <a:avLst/>
                <a:gdLst>
                  <a:gd name="connsiteX0" fmla="*/ 3235960 w 6471920"/>
                  <a:gd name="connsiteY0" fmla="*/ 0 h 3235960"/>
                  <a:gd name="connsiteX1" fmla="*/ 6471920 w 6471920"/>
                  <a:gd name="connsiteY1" fmla="*/ 3235960 h 3235960"/>
                  <a:gd name="connsiteX2" fmla="*/ 0 w 6471920"/>
                  <a:gd name="connsiteY2" fmla="*/ 3235960 h 3235960"/>
                  <a:gd name="connsiteX3" fmla="*/ 3235960 w 6471920"/>
                  <a:gd name="connsiteY3" fmla="*/ 0 h 3235960"/>
                </a:gdLst>
                <a:ahLst/>
                <a:cxnLst>
                  <a:cxn ang="0">
                    <a:pos x="connsiteX0" y="connsiteY0"/>
                  </a:cxn>
                  <a:cxn ang="0">
                    <a:pos x="connsiteX1" y="connsiteY1"/>
                  </a:cxn>
                  <a:cxn ang="0">
                    <a:pos x="connsiteX2" y="connsiteY2"/>
                  </a:cxn>
                  <a:cxn ang="0">
                    <a:pos x="connsiteX3" y="connsiteY3"/>
                  </a:cxn>
                </a:cxnLst>
                <a:rect l="l" t="t" r="r" b="b"/>
                <a:pathLst>
                  <a:path w="6471920" h="3235960">
                    <a:moveTo>
                      <a:pt x="3235960" y="0"/>
                    </a:moveTo>
                    <a:cubicBezTo>
                      <a:pt x="5023131" y="0"/>
                      <a:pt x="6471920" y="1448789"/>
                      <a:pt x="6471920" y="3235960"/>
                    </a:cubicBezTo>
                    <a:lnTo>
                      <a:pt x="0" y="3235960"/>
                    </a:lnTo>
                    <a:cubicBezTo>
                      <a:pt x="0" y="1448789"/>
                      <a:pt x="1448789" y="0"/>
                      <a:pt x="323596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7" name="Freeform: Shape 66">
                <a:extLst>
                  <a:ext uri="{FF2B5EF4-FFF2-40B4-BE49-F238E27FC236}">
                    <a16:creationId xmlns:a16="http://schemas.microsoft.com/office/drawing/2014/main" id="{7D672500-5E4E-4649-92BB-0E6A5098A1E8}"/>
                  </a:ext>
                </a:extLst>
              </p:cNvPr>
              <p:cNvSpPr/>
              <p:nvPr/>
            </p:nvSpPr>
            <p:spPr>
              <a:xfrm>
                <a:off x="5081672" y="1104870"/>
                <a:ext cx="5476240" cy="2738120"/>
              </a:xfrm>
              <a:custGeom>
                <a:avLst/>
                <a:gdLst>
                  <a:gd name="connsiteX0" fmla="*/ 2738120 w 5476240"/>
                  <a:gd name="connsiteY0" fmla="*/ 0 h 2738120"/>
                  <a:gd name="connsiteX1" fmla="*/ 5476240 w 5476240"/>
                  <a:gd name="connsiteY1" fmla="*/ 2738120 h 2738120"/>
                  <a:gd name="connsiteX2" fmla="*/ 0 w 5476240"/>
                  <a:gd name="connsiteY2" fmla="*/ 2738120 h 2738120"/>
                  <a:gd name="connsiteX3" fmla="*/ 2738120 w 5476240"/>
                  <a:gd name="connsiteY3" fmla="*/ 0 h 2738120"/>
                </a:gdLst>
                <a:ahLst/>
                <a:cxnLst>
                  <a:cxn ang="0">
                    <a:pos x="connsiteX0" y="connsiteY0"/>
                  </a:cxn>
                  <a:cxn ang="0">
                    <a:pos x="connsiteX1" y="connsiteY1"/>
                  </a:cxn>
                  <a:cxn ang="0">
                    <a:pos x="connsiteX2" y="connsiteY2"/>
                  </a:cxn>
                  <a:cxn ang="0">
                    <a:pos x="connsiteX3" y="connsiteY3"/>
                  </a:cxn>
                </a:cxnLst>
                <a:rect l="l" t="t" r="r" b="b"/>
                <a:pathLst>
                  <a:path w="5476240" h="2738120">
                    <a:moveTo>
                      <a:pt x="2738120" y="0"/>
                    </a:moveTo>
                    <a:cubicBezTo>
                      <a:pt x="4250342" y="0"/>
                      <a:pt x="5476240" y="1225898"/>
                      <a:pt x="5476240" y="2738120"/>
                    </a:cubicBezTo>
                    <a:lnTo>
                      <a:pt x="0" y="2738120"/>
                    </a:lnTo>
                    <a:cubicBezTo>
                      <a:pt x="0" y="1225898"/>
                      <a:pt x="1225898" y="0"/>
                      <a:pt x="273812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8" name="Freeform: Shape 67">
                <a:extLst>
                  <a:ext uri="{FF2B5EF4-FFF2-40B4-BE49-F238E27FC236}">
                    <a16:creationId xmlns:a16="http://schemas.microsoft.com/office/drawing/2014/main" id="{F2367092-4097-4949-AF64-46ABE7B47066}"/>
                  </a:ext>
                </a:extLst>
              </p:cNvPr>
              <p:cNvSpPr/>
              <p:nvPr/>
            </p:nvSpPr>
            <p:spPr>
              <a:xfrm>
                <a:off x="5579512" y="1602710"/>
                <a:ext cx="4480560" cy="2240280"/>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69" name="Freeform: Shape 68">
                <a:extLst>
                  <a:ext uri="{FF2B5EF4-FFF2-40B4-BE49-F238E27FC236}">
                    <a16:creationId xmlns:a16="http://schemas.microsoft.com/office/drawing/2014/main" id="{C46F4AFC-199F-4CF5-ACF8-8C37A7C6840A}"/>
                  </a:ext>
                </a:extLst>
              </p:cNvPr>
              <p:cNvSpPr/>
              <p:nvPr/>
            </p:nvSpPr>
            <p:spPr>
              <a:xfrm>
                <a:off x="6077352" y="2100550"/>
                <a:ext cx="3484880" cy="1742440"/>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0" name="Freeform: Shape 69">
                <a:extLst>
                  <a:ext uri="{FF2B5EF4-FFF2-40B4-BE49-F238E27FC236}">
                    <a16:creationId xmlns:a16="http://schemas.microsoft.com/office/drawing/2014/main" id="{91DB93F1-7417-424F-8898-AF21D7C577F0}"/>
                  </a:ext>
                </a:extLst>
              </p:cNvPr>
              <p:cNvSpPr/>
              <p:nvPr/>
            </p:nvSpPr>
            <p:spPr>
              <a:xfrm>
                <a:off x="6576081" y="2599280"/>
                <a:ext cx="2487420" cy="124371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64C20C08-65A1-4A18-8EB5-D6A61E093F09}"/>
                  </a:ext>
                </a:extLst>
              </p:cNvPr>
              <p:cNvSpPr/>
              <p:nvPr/>
            </p:nvSpPr>
            <p:spPr>
              <a:xfrm>
                <a:off x="7073032" y="3096230"/>
                <a:ext cx="1493520" cy="746760"/>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rgbClr val="95A5A6">
                  <a:alpha val="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sp>
          <p:nvSpPr>
            <p:cNvPr id="73" name="TextBox 72">
              <a:extLst>
                <a:ext uri="{FF2B5EF4-FFF2-40B4-BE49-F238E27FC236}">
                  <a16:creationId xmlns:a16="http://schemas.microsoft.com/office/drawing/2014/main" id="{9670EC01-51F9-4F69-A3B6-34ECF4B71750}"/>
                </a:ext>
              </a:extLst>
            </p:cNvPr>
            <p:cNvSpPr txBox="1"/>
            <p:nvPr/>
          </p:nvSpPr>
          <p:spPr>
            <a:xfrm>
              <a:off x="3723034" y="2827959"/>
              <a:ext cx="4178426" cy="424332"/>
            </a:xfrm>
            <a:prstGeom prst="rect">
              <a:avLst/>
            </a:prstGeom>
            <a:noFill/>
          </p:spPr>
          <p:txBody>
            <a:bodyPr wrap="none" rtlCol="0" anchor="b">
              <a:spAutoFit/>
            </a:bodyPr>
            <a:lstStyle>
              <a:defPPr>
                <a:defRPr lang="es-ES"/>
              </a:defPPr>
              <a:lvl1pPr defTabSz="914354">
                <a:defRPr sz="2000" b="1" cap="all">
                  <a:solidFill>
                    <a:srgbClr val="16A085"/>
                  </a:solidFill>
                  <a:latin typeface="Calibri"/>
                </a:defRPr>
              </a:lvl1pPr>
            </a:lstStyle>
            <a:p>
              <a:r>
                <a:rPr lang="en-US" sz="1600" noProof="1"/>
                <a:t>Integración de múltiples fuentes</a:t>
              </a:r>
            </a:p>
          </p:txBody>
        </p:sp>
        <p:sp>
          <p:nvSpPr>
            <p:cNvPr id="76" name="TextBox 75">
              <a:extLst>
                <a:ext uri="{FF2B5EF4-FFF2-40B4-BE49-F238E27FC236}">
                  <a16:creationId xmlns:a16="http://schemas.microsoft.com/office/drawing/2014/main" id="{3B3C1E52-3574-4679-80BD-276DAF209903}"/>
                </a:ext>
              </a:extLst>
            </p:cNvPr>
            <p:cNvSpPr txBox="1"/>
            <p:nvPr/>
          </p:nvSpPr>
          <p:spPr>
            <a:xfrm>
              <a:off x="264841" y="3134571"/>
              <a:ext cx="3160624" cy="424332"/>
            </a:xfrm>
            <a:prstGeom prst="rect">
              <a:avLst/>
            </a:prstGeom>
            <a:noFill/>
          </p:spPr>
          <p:txBody>
            <a:bodyPr wrap="none" rtlCol="0" anchor="b">
              <a:spAutoFit/>
            </a:bodyPr>
            <a:lstStyle/>
            <a:p>
              <a:pPr defTabSz="914354"/>
              <a:r>
                <a:rPr lang="en-US" sz="1600" b="1" cap="all" noProof="1">
                  <a:solidFill>
                    <a:srgbClr val="2980B9"/>
                  </a:solidFill>
                  <a:latin typeface="Calibri"/>
                </a:rPr>
                <a:t>Servicios alfanuméricos</a:t>
              </a:r>
            </a:p>
          </p:txBody>
        </p:sp>
        <p:sp>
          <p:nvSpPr>
            <p:cNvPr id="79" name="TextBox 78">
              <a:extLst>
                <a:ext uri="{FF2B5EF4-FFF2-40B4-BE49-F238E27FC236}">
                  <a16:creationId xmlns:a16="http://schemas.microsoft.com/office/drawing/2014/main" id="{B918A675-CBA4-4726-859B-E758E8DAA9DC}"/>
                </a:ext>
              </a:extLst>
            </p:cNvPr>
            <p:cNvSpPr txBox="1"/>
            <p:nvPr/>
          </p:nvSpPr>
          <p:spPr>
            <a:xfrm>
              <a:off x="6855968" y="3547329"/>
              <a:ext cx="2701126" cy="424332"/>
            </a:xfrm>
            <a:prstGeom prst="rect">
              <a:avLst/>
            </a:prstGeom>
            <a:noFill/>
          </p:spPr>
          <p:txBody>
            <a:bodyPr wrap="none" rtlCol="0" anchor="b">
              <a:spAutoFit/>
            </a:bodyPr>
            <a:lstStyle/>
            <a:p>
              <a:pPr defTabSz="914354"/>
              <a:r>
                <a:rPr lang="en-US" sz="1600" b="1" cap="all" noProof="1">
                  <a:solidFill>
                    <a:srgbClr val="9BBB59"/>
                  </a:solidFill>
                  <a:latin typeface="Calibri"/>
                </a:rPr>
                <a:t>Control de usuarios</a:t>
              </a:r>
            </a:p>
          </p:txBody>
        </p:sp>
        <p:sp>
          <p:nvSpPr>
            <p:cNvPr id="82" name="TextBox 81">
              <a:extLst>
                <a:ext uri="{FF2B5EF4-FFF2-40B4-BE49-F238E27FC236}">
                  <a16:creationId xmlns:a16="http://schemas.microsoft.com/office/drawing/2014/main" id="{0BFF6DFE-D8D7-4307-A4DE-E7FB09389DE6}"/>
                </a:ext>
              </a:extLst>
            </p:cNvPr>
            <p:cNvSpPr txBox="1"/>
            <p:nvPr/>
          </p:nvSpPr>
          <p:spPr>
            <a:xfrm>
              <a:off x="7637360" y="4519535"/>
              <a:ext cx="2555725" cy="424332"/>
            </a:xfrm>
            <a:prstGeom prst="rect">
              <a:avLst/>
            </a:prstGeom>
            <a:noFill/>
          </p:spPr>
          <p:txBody>
            <a:bodyPr wrap="none" rtlCol="0" anchor="b">
              <a:spAutoFit/>
            </a:bodyPr>
            <a:lstStyle>
              <a:defPPr>
                <a:defRPr lang="es-ES"/>
              </a:defPPr>
              <a:lvl1pPr defTabSz="914354">
                <a:defRPr sz="2000" b="1" cap="all">
                  <a:solidFill>
                    <a:srgbClr val="F39C12"/>
                  </a:solidFill>
                  <a:latin typeface="Calibri"/>
                </a:defRPr>
              </a:lvl1pPr>
            </a:lstStyle>
            <a:p>
              <a:r>
                <a:rPr lang="en-US" sz="1600" noProof="1"/>
                <a:t>Analítica avanzada</a:t>
              </a:r>
            </a:p>
          </p:txBody>
        </p:sp>
        <p:sp>
          <p:nvSpPr>
            <p:cNvPr id="85" name="TextBox 84">
              <a:extLst>
                <a:ext uri="{FF2B5EF4-FFF2-40B4-BE49-F238E27FC236}">
                  <a16:creationId xmlns:a16="http://schemas.microsoft.com/office/drawing/2014/main" id="{48020F0C-C97C-4E69-8B96-E1103797402C}"/>
                </a:ext>
              </a:extLst>
            </p:cNvPr>
            <p:cNvSpPr txBox="1"/>
            <p:nvPr/>
          </p:nvSpPr>
          <p:spPr>
            <a:xfrm>
              <a:off x="7728304" y="5673541"/>
              <a:ext cx="2713515" cy="424332"/>
            </a:xfrm>
            <a:prstGeom prst="rect">
              <a:avLst/>
            </a:prstGeom>
            <a:noFill/>
          </p:spPr>
          <p:txBody>
            <a:bodyPr wrap="none" rtlCol="0" anchor="b">
              <a:spAutoFit/>
            </a:bodyPr>
            <a:lstStyle/>
            <a:p>
              <a:pPr defTabSz="914354"/>
              <a:r>
                <a:rPr lang="en-US" sz="1600" b="1" cap="all" noProof="1">
                  <a:solidFill>
                    <a:srgbClr val="B63629"/>
                  </a:solidFill>
                  <a:latin typeface="Calibri"/>
                </a:rPr>
                <a:t>Interfaces generales</a:t>
              </a:r>
            </a:p>
          </p:txBody>
        </p:sp>
        <p:sp>
          <p:nvSpPr>
            <p:cNvPr id="88" name="TextBox 87">
              <a:extLst>
                <a:ext uri="{FF2B5EF4-FFF2-40B4-BE49-F238E27FC236}">
                  <a16:creationId xmlns:a16="http://schemas.microsoft.com/office/drawing/2014/main" id="{DFD6A5FC-256A-4292-AE9F-C8C99D5ECAF1}"/>
                </a:ext>
              </a:extLst>
            </p:cNvPr>
            <p:cNvSpPr txBox="1"/>
            <p:nvPr/>
          </p:nvSpPr>
          <p:spPr>
            <a:xfrm>
              <a:off x="7532944" y="6551049"/>
              <a:ext cx="2906603" cy="424332"/>
            </a:xfrm>
            <a:prstGeom prst="rect">
              <a:avLst/>
            </a:prstGeom>
            <a:noFill/>
          </p:spPr>
          <p:txBody>
            <a:bodyPr wrap="none" rtlCol="0" anchor="b">
              <a:spAutoFit/>
            </a:bodyPr>
            <a:lstStyle>
              <a:defPPr>
                <a:defRPr lang="es-ES"/>
              </a:defPPr>
              <a:lvl1pPr defTabSz="914354">
                <a:defRPr sz="2000" b="1" cap="all">
                  <a:solidFill>
                    <a:srgbClr val="4B2C50"/>
                  </a:solidFill>
                  <a:latin typeface="Calibri"/>
                </a:defRPr>
              </a:lvl1pPr>
            </a:lstStyle>
            <a:p>
              <a:r>
                <a:rPr lang="en-US" sz="1600" noProof="1"/>
                <a:t>Esquema de seguridad</a:t>
              </a:r>
            </a:p>
          </p:txBody>
        </p:sp>
        <p:sp>
          <p:nvSpPr>
            <p:cNvPr id="91" name="TextBox 90">
              <a:extLst>
                <a:ext uri="{FF2B5EF4-FFF2-40B4-BE49-F238E27FC236}">
                  <a16:creationId xmlns:a16="http://schemas.microsoft.com/office/drawing/2014/main" id="{3298E2A3-1067-4A3B-A952-D316313EC615}"/>
                </a:ext>
              </a:extLst>
            </p:cNvPr>
            <p:cNvSpPr txBox="1"/>
            <p:nvPr/>
          </p:nvSpPr>
          <p:spPr>
            <a:xfrm>
              <a:off x="293728" y="4254558"/>
              <a:ext cx="2241237" cy="424332"/>
            </a:xfrm>
            <a:prstGeom prst="rect">
              <a:avLst/>
            </a:prstGeom>
            <a:noFill/>
          </p:spPr>
          <p:txBody>
            <a:bodyPr wrap="none" rtlCol="0" anchor="b">
              <a:spAutoFit/>
            </a:bodyPr>
            <a:lstStyle>
              <a:defPPr>
                <a:defRPr lang="es-ES"/>
              </a:defPPr>
              <a:lvl1pPr defTabSz="914354">
                <a:defRPr sz="2000" b="1" cap="all">
                  <a:solidFill>
                    <a:srgbClr val="2C3E50"/>
                  </a:solidFill>
                  <a:latin typeface="Calibri"/>
                </a:defRPr>
              </a:lvl1pPr>
            </a:lstStyle>
            <a:p>
              <a:r>
                <a:rPr lang="en-US" sz="1600" noProof="1"/>
                <a:t>Modelo de datos</a:t>
              </a:r>
            </a:p>
          </p:txBody>
        </p:sp>
        <p:grpSp>
          <p:nvGrpSpPr>
            <p:cNvPr id="93" name="Group 92">
              <a:extLst>
                <a:ext uri="{FF2B5EF4-FFF2-40B4-BE49-F238E27FC236}">
                  <a16:creationId xmlns:a16="http://schemas.microsoft.com/office/drawing/2014/main" id="{5FCE2F65-2069-4EF3-BE25-1317EB44A2F8}"/>
                </a:ext>
              </a:extLst>
            </p:cNvPr>
            <p:cNvGrpSpPr/>
            <p:nvPr/>
          </p:nvGrpSpPr>
          <p:grpSpPr>
            <a:xfrm>
              <a:off x="5250402" y="6008195"/>
              <a:ext cx="2251052" cy="863498"/>
              <a:chOff x="5250402" y="6008195"/>
              <a:chExt cx="2251052" cy="863498"/>
            </a:xfrm>
          </p:grpSpPr>
          <p:sp>
            <p:nvSpPr>
              <p:cNvPr id="94" name="Freeform: Shape 93">
                <a:extLst>
                  <a:ext uri="{FF2B5EF4-FFF2-40B4-BE49-F238E27FC236}">
                    <a16:creationId xmlns:a16="http://schemas.microsoft.com/office/drawing/2014/main" id="{2D25A941-95BC-4B2A-B55F-EB8E1717FB72}"/>
                  </a:ext>
                </a:extLst>
              </p:cNvPr>
              <p:cNvSpPr/>
              <p:nvPr/>
            </p:nvSpPr>
            <p:spPr>
              <a:xfrm>
                <a:off x="5250402" y="6008195"/>
                <a:ext cx="1687044" cy="849805"/>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6" y="0"/>
                      <a:pt x="746760" y="0"/>
                    </a:cubicBezTo>
                    <a:close/>
                  </a:path>
                </a:pathLst>
              </a:custGeom>
              <a:solidFill>
                <a:srgbClr val="4B2C50"/>
              </a:solidFill>
              <a:ln w="25400" cap="flat" cmpd="sng" algn="ctr">
                <a:noFill/>
                <a:prstDash val="solid"/>
              </a:ln>
              <a:effectLst>
                <a:outerShdw blurRad="203200" dist="1143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95" name="Straight Arrow Connector 94">
                <a:extLst>
                  <a:ext uri="{FF2B5EF4-FFF2-40B4-BE49-F238E27FC236}">
                    <a16:creationId xmlns:a16="http://schemas.microsoft.com/office/drawing/2014/main" id="{CBA47BFB-6724-4A9B-A9C8-7C672341C853}"/>
                  </a:ext>
                </a:extLst>
              </p:cNvPr>
              <p:cNvCxnSpPr/>
              <p:nvPr/>
            </p:nvCxnSpPr>
            <p:spPr>
              <a:xfrm>
                <a:off x="6093923" y="6871693"/>
                <a:ext cx="1407531" cy="0"/>
              </a:xfrm>
              <a:prstGeom prst="straightConnector1">
                <a:avLst/>
              </a:prstGeom>
              <a:noFill/>
              <a:ln w="76200" cap="flat" cmpd="sng" algn="ctr">
                <a:solidFill>
                  <a:srgbClr val="4B2C50"/>
                </a:solidFill>
                <a:prstDash val="solid"/>
                <a:tailEnd type="triangle"/>
              </a:ln>
              <a:effectLst/>
            </p:spPr>
          </p:cxnSp>
        </p:grpSp>
        <p:grpSp>
          <p:nvGrpSpPr>
            <p:cNvPr id="96" name="Group 95">
              <a:extLst>
                <a:ext uri="{FF2B5EF4-FFF2-40B4-BE49-F238E27FC236}">
                  <a16:creationId xmlns:a16="http://schemas.microsoft.com/office/drawing/2014/main" id="{6248F268-A145-47C6-9365-68E528B5200C}"/>
                </a:ext>
              </a:extLst>
            </p:cNvPr>
            <p:cNvGrpSpPr/>
            <p:nvPr/>
          </p:nvGrpSpPr>
          <p:grpSpPr>
            <a:xfrm>
              <a:off x="4689060" y="5442669"/>
              <a:ext cx="3101222" cy="1415329"/>
              <a:chOff x="4689060" y="5442669"/>
              <a:chExt cx="3101222" cy="1415329"/>
            </a:xfrm>
          </p:grpSpPr>
          <p:sp>
            <p:nvSpPr>
              <p:cNvPr id="97" name="Freeform: Shape 96">
                <a:extLst>
                  <a:ext uri="{FF2B5EF4-FFF2-40B4-BE49-F238E27FC236}">
                    <a16:creationId xmlns:a16="http://schemas.microsoft.com/office/drawing/2014/main" id="{A14BF398-7680-462B-9615-D055CE1B7F6E}"/>
                  </a:ext>
                </a:extLst>
              </p:cNvPr>
              <p:cNvSpPr/>
              <p:nvPr/>
            </p:nvSpPr>
            <p:spPr>
              <a:xfrm>
                <a:off x="4689060" y="5442669"/>
                <a:ext cx="2666748" cy="1415329"/>
              </a:xfrm>
              <a:custGeom>
                <a:avLst/>
                <a:gdLst>
                  <a:gd name="connsiteX0" fmla="*/ 1243709 w 2360840"/>
                  <a:gd name="connsiteY0" fmla="*/ 0 h 1243710"/>
                  <a:gd name="connsiteX1" fmla="*/ 2275013 w 2360840"/>
                  <a:gd name="connsiteY1" fmla="*/ 548340 h 1243710"/>
                  <a:gd name="connsiteX2" fmla="*/ 2360840 w 2360840"/>
                  <a:gd name="connsiteY2" fmla="*/ 706465 h 1243710"/>
                  <a:gd name="connsiteX3" fmla="*/ 1243711 w 2360840"/>
                  <a:gd name="connsiteY3" fmla="*/ 1241070 h 1243710"/>
                  <a:gd name="connsiteX4" fmla="*/ 2291276 w 2360840"/>
                  <a:gd name="connsiteY4" fmla="*/ 1243710 h 1243710"/>
                  <a:gd name="connsiteX5" fmla="*/ 0 w 2360840"/>
                  <a:gd name="connsiteY5" fmla="*/ 1243710 h 1243710"/>
                  <a:gd name="connsiteX6" fmla="*/ 1243709 w 2360840"/>
                  <a:gd name="connsiteY6" fmla="*/ 0 h 1243710"/>
                  <a:gd name="connsiteX0" fmla="*/ 1243709 w 2360840"/>
                  <a:gd name="connsiteY0" fmla="*/ 0 h 1243710"/>
                  <a:gd name="connsiteX1" fmla="*/ 2275013 w 2360840"/>
                  <a:gd name="connsiteY1" fmla="*/ 548340 h 1243710"/>
                  <a:gd name="connsiteX2" fmla="*/ 2360840 w 2360840"/>
                  <a:gd name="connsiteY2" fmla="*/ 706465 h 1243710"/>
                  <a:gd name="connsiteX3" fmla="*/ 1243711 w 2360840"/>
                  <a:gd name="connsiteY3" fmla="*/ 1241070 h 1243710"/>
                  <a:gd name="connsiteX4" fmla="*/ 0 w 2360840"/>
                  <a:gd name="connsiteY4" fmla="*/ 1243710 h 1243710"/>
                  <a:gd name="connsiteX5" fmla="*/ 1243709 w 2360840"/>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0840" h="1243710">
                    <a:moveTo>
                      <a:pt x="1243709" y="0"/>
                    </a:moveTo>
                    <a:cubicBezTo>
                      <a:pt x="1673011" y="0"/>
                      <a:pt x="2051510" y="217511"/>
                      <a:pt x="2275013" y="548340"/>
                    </a:cubicBezTo>
                    <a:lnTo>
                      <a:pt x="2360840" y="706465"/>
                    </a:lnTo>
                    <a:lnTo>
                      <a:pt x="1243711" y="1241070"/>
                    </a:lnTo>
                    <a:lnTo>
                      <a:pt x="0" y="1243710"/>
                    </a:lnTo>
                    <a:cubicBezTo>
                      <a:pt x="0" y="556828"/>
                      <a:pt x="556827" y="0"/>
                      <a:pt x="1243709" y="0"/>
                    </a:cubicBezTo>
                    <a:close/>
                  </a:path>
                </a:pathLst>
              </a:custGeom>
              <a:solidFill>
                <a:srgbClr val="C0392B"/>
              </a:solidFill>
              <a:ln w="25400" cap="flat" cmpd="sng" algn="ctr">
                <a:noFill/>
                <a:prstDash val="solid"/>
              </a:ln>
              <a:effectLst>
                <a:outerShdw blurRad="203200" dist="1143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98" name="Straight Arrow Connector 97">
                <a:extLst>
                  <a:ext uri="{FF2B5EF4-FFF2-40B4-BE49-F238E27FC236}">
                    <a16:creationId xmlns:a16="http://schemas.microsoft.com/office/drawing/2014/main" id="{D8AA13B1-99D6-41AE-B427-6C3E0FB188C2}"/>
                  </a:ext>
                </a:extLst>
              </p:cNvPr>
              <p:cNvCxnSpPr>
                <a:cxnSpLocks/>
                <a:stCxn id="97" idx="3"/>
              </p:cNvCxnSpPr>
              <p:nvPr/>
            </p:nvCxnSpPr>
            <p:spPr>
              <a:xfrm flipV="1">
                <a:off x="6093926" y="6037152"/>
                <a:ext cx="1696356" cy="817842"/>
              </a:xfrm>
              <a:prstGeom prst="straightConnector1">
                <a:avLst/>
              </a:prstGeom>
              <a:noFill/>
              <a:ln w="76200" cap="flat" cmpd="sng" algn="ctr">
                <a:solidFill>
                  <a:srgbClr val="C0392B"/>
                </a:solidFill>
                <a:prstDash val="solid"/>
                <a:tailEnd type="triangle"/>
              </a:ln>
              <a:effectLst/>
            </p:spPr>
          </p:cxnSp>
        </p:grpSp>
        <p:grpSp>
          <p:nvGrpSpPr>
            <p:cNvPr id="99" name="Group 98">
              <a:extLst>
                <a:ext uri="{FF2B5EF4-FFF2-40B4-BE49-F238E27FC236}">
                  <a16:creationId xmlns:a16="http://schemas.microsoft.com/office/drawing/2014/main" id="{CACEB7B4-42BC-4CA1-A4CE-015453DCF3DF}"/>
                </a:ext>
              </a:extLst>
            </p:cNvPr>
            <p:cNvGrpSpPr/>
            <p:nvPr/>
          </p:nvGrpSpPr>
          <p:grpSpPr>
            <a:xfrm>
              <a:off x="4125706" y="4875120"/>
              <a:ext cx="3526544" cy="1982879"/>
              <a:chOff x="4125706" y="4875120"/>
              <a:chExt cx="3526544" cy="1982879"/>
            </a:xfrm>
          </p:grpSpPr>
          <p:sp>
            <p:nvSpPr>
              <p:cNvPr id="100" name="Freeform: Shape 99">
                <a:extLst>
                  <a:ext uri="{FF2B5EF4-FFF2-40B4-BE49-F238E27FC236}">
                    <a16:creationId xmlns:a16="http://schemas.microsoft.com/office/drawing/2014/main" id="{D4D96403-4BE6-47E7-BFF5-0850466FA840}"/>
                  </a:ext>
                </a:extLst>
              </p:cNvPr>
              <p:cNvSpPr/>
              <p:nvPr/>
            </p:nvSpPr>
            <p:spPr>
              <a:xfrm>
                <a:off x="4125706" y="4875120"/>
                <a:ext cx="3196150" cy="1982879"/>
              </a:xfrm>
              <a:custGeom>
                <a:avLst/>
                <a:gdLst>
                  <a:gd name="connsiteX0" fmla="*/ 1742440 w 2829513"/>
                  <a:gd name="connsiteY0" fmla="*/ 0 h 1742440"/>
                  <a:gd name="connsiteX1" fmla="*/ 2716655 w 2829513"/>
                  <a:gd name="connsiteY1" fmla="*/ 297582 h 1742440"/>
                  <a:gd name="connsiteX2" fmla="*/ 2829513 w 2829513"/>
                  <a:gd name="connsiteY2" fmla="*/ 381975 h 1742440"/>
                  <a:gd name="connsiteX3" fmla="*/ 1742443 w 2829513"/>
                  <a:gd name="connsiteY3" fmla="*/ 1737876 h 1742440"/>
                  <a:gd name="connsiteX4" fmla="*/ 1742443 w 2829513"/>
                  <a:gd name="connsiteY4" fmla="*/ 1739799 h 1742440"/>
                  <a:gd name="connsiteX5" fmla="*/ 2790242 w 2829513"/>
                  <a:gd name="connsiteY5" fmla="*/ 1742440 h 1742440"/>
                  <a:gd name="connsiteX6" fmla="*/ 0 w 2829513"/>
                  <a:gd name="connsiteY6" fmla="*/ 1742440 h 1742440"/>
                  <a:gd name="connsiteX7" fmla="*/ 1742440 w 2829513"/>
                  <a:gd name="connsiteY7" fmla="*/ 0 h 1742440"/>
                  <a:gd name="connsiteX0" fmla="*/ 1742440 w 2829513"/>
                  <a:gd name="connsiteY0" fmla="*/ 0 h 1742440"/>
                  <a:gd name="connsiteX1" fmla="*/ 2716655 w 2829513"/>
                  <a:gd name="connsiteY1" fmla="*/ 297582 h 1742440"/>
                  <a:gd name="connsiteX2" fmla="*/ 2829513 w 2829513"/>
                  <a:gd name="connsiteY2" fmla="*/ 381975 h 1742440"/>
                  <a:gd name="connsiteX3" fmla="*/ 1742443 w 2829513"/>
                  <a:gd name="connsiteY3" fmla="*/ 1737876 h 1742440"/>
                  <a:gd name="connsiteX4" fmla="*/ 1742443 w 2829513"/>
                  <a:gd name="connsiteY4" fmla="*/ 1739799 h 1742440"/>
                  <a:gd name="connsiteX5" fmla="*/ 0 w 2829513"/>
                  <a:gd name="connsiteY5" fmla="*/ 1742440 h 1742440"/>
                  <a:gd name="connsiteX6" fmla="*/ 1742440 w 2829513"/>
                  <a:gd name="connsiteY6" fmla="*/ 0 h 174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9513" h="1742440">
                    <a:moveTo>
                      <a:pt x="1742440" y="0"/>
                    </a:moveTo>
                    <a:cubicBezTo>
                      <a:pt x="2103312" y="0"/>
                      <a:pt x="2438560" y="109704"/>
                      <a:pt x="2716655" y="297582"/>
                    </a:cubicBezTo>
                    <a:lnTo>
                      <a:pt x="2829513" y="381975"/>
                    </a:lnTo>
                    <a:lnTo>
                      <a:pt x="1742443" y="1737876"/>
                    </a:lnTo>
                    <a:lnTo>
                      <a:pt x="1742443" y="1739799"/>
                    </a:lnTo>
                    <a:lnTo>
                      <a:pt x="0" y="1742440"/>
                    </a:lnTo>
                    <a:cubicBezTo>
                      <a:pt x="0" y="780117"/>
                      <a:pt x="780117" y="0"/>
                      <a:pt x="1742440" y="0"/>
                    </a:cubicBezTo>
                    <a:close/>
                  </a:path>
                </a:pathLst>
              </a:custGeom>
              <a:solidFill>
                <a:srgbClr val="F39C12"/>
              </a:solidFill>
              <a:ln w="25400" cap="flat" cmpd="sng" algn="ctr">
                <a:noFill/>
                <a:prstDash val="solid"/>
              </a:ln>
              <a:effectLst>
                <a:outerShdw blurRad="203200" dist="114300" dir="42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01" name="Straight Arrow Connector 100">
                <a:extLst>
                  <a:ext uri="{FF2B5EF4-FFF2-40B4-BE49-F238E27FC236}">
                    <a16:creationId xmlns:a16="http://schemas.microsoft.com/office/drawing/2014/main" id="{27CC1D45-C7D4-4A8A-A20C-ED7A96C06D9B}"/>
                  </a:ext>
                </a:extLst>
              </p:cNvPr>
              <p:cNvCxnSpPr>
                <a:cxnSpLocks/>
                <a:stCxn id="100" idx="4"/>
              </p:cNvCxnSpPr>
              <p:nvPr/>
            </p:nvCxnSpPr>
            <p:spPr>
              <a:xfrm flipV="1">
                <a:off x="6093928" y="4894046"/>
                <a:ext cx="1558322" cy="1960948"/>
              </a:xfrm>
              <a:prstGeom prst="straightConnector1">
                <a:avLst/>
              </a:prstGeom>
              <a:noFill/>
              <a:ln w="76200" cap="flat" cmpd="sng" algn="ctr">
                <a:solidFill>
                  <a:srgbClr val="F39C12"/>
                </a:solidFill>
                <a:prstDash val="solid"/>
                <a:tailEnd type="triangle"/>
              </a:ln>
              <a:effectLst/>
            </p:spPr>
          </p:cxnSp>
        </p:grpSp>
        <p:grpSp>
          <p:nvGrpSpPr>
            <p:cNvPr id="102" name="Group 101">
              <a:extLst>
                <a:ext uri="{FF2B5EF4-FFF2-40B4-BE49-F238E27FC236}">
                  <a16:creationId xmlns:a16="http://schemas.microsoft.com/office/drawing/2014/main" id="{9298E2BB-9998-4299-9CA6-75BB13EE258F}"/>
                </a:ext>
              </a:extLst>
            </p:cNvPr>
            <p:cNvGrpSpPr/>
            <p:nvPr/>
          </p:nvGrpSpPr>
          <p:grpSpPr>
            <a:xfrm>
              <a:off x="3563357" y="3870132"/>
              <a:ext cx="3214302" cy="2987867"/>
              <a:chOff x="3563357" y="3870132"/>
              <a:chExt cx="3214302" cy="2987867"/>
            </a:xfrm>
          </p:grpSpPr>
          <p:sp>
            <p:nvSpPr>
              <p:cNvPr id="103" name="Freeform: Shape 102">
                <a:extLst>
                  <a:ext uri="{FF2B5EF4-FFF2-40B4-BE49-F238E27FC236}">
                    <a16:creationId xmlns:a16="http://schemas.microsoft.com/office/drawing/2014/main" id="{F5358DCB-5D01-44DB-951F-7FB8DA53DB1A}"/>
                  </a:ext>
                </a:extLst>
              </p:cNvPr>
              <p:cNvSpPr/>
              <p:nvPr/>
            </p:nvSpPr>
            <p:spPr>
              <a:xfrm>
                <a:off x="3563357" y="4308583"/>
                <a:ext cx="3098561" cy="2549416"/>
              </a:xfrm>
              <a:custGeom>
                <a:avLst/>
                <a:gdLst>
                  <a:gd name="connsiteX0" fmla="*/ 2240280 w 3288102"/>
                  <a:gd name="connsiteY0" fmla="*/ 0 h 2240280"/>
                  <a:gd name="connsiteX1" fmla="*/ 2691775 w 3288102"/>
                  <a:gd name="connsiteY1" fmla="*/ 45515 h 2240280"/>
                  <a:gd name="connsiteX2" fmla="*/ 2743119 w 3288102"/>
                  <a:gd name="connsiteY2" fmla="*/ 58717 h 2240280"/>
                  <a:gd name="connsiteX3" fmla="*/ 2240284 w 3288102"/>
                  <a:gd name="connsiteY3" fmla="*/ 2235715 h 2240280"/>
                  <a:gd name="connsiteX4" fmla="*/ 2240283 w 3288102"/>
                  <a:gd name="connsiteY4" fmla="*/ 2235716 h 2240280"/>
                  <a:gd name="connsiteX5" fmla="*/ 2240283 w 3288102"/>
                  <a:gd name="connsiteY5" fmla="*/ 2235718 h 2240280"/>
                  <a:gd name="connsiteX6" fmla="*/ 2240283 w 3288102"/>
                  <a:gd name="connsiteY6" fmla="*/ 2237639 h 2240280"/>
                  <a:gd name="connsiteX7" fmla="*/ 3288102 w 3288102"/>
                  <a:gd name="connsiteY7" fmla="*/ 2240280 h 2240280"/>
                  <a:gd name="connsiteX8" fmla="*/ 0 w 3288102"/>
                  <a:gd name="connsiteY8" fmla="*/ 2240280 h 2240280"/>
                  <a:gd name="connsiteX9" fmla="*/ 2240280 w 3288102"/>
                  <a:gd name="connsiteY9" fmla="*/ 0 h 2240280"/>
                  <a:gd name="connsiteX0" fmla="*/ 2240280 w 2743119"/>
                  <a:gd name="connsiteY0" fmla="*/ 0 h 2240280"/>
                  <a:gd name="connsiteX1" fmla="*/ 2691775 w 2743119"/>
                  <a:gd name="connsiteY1" fmla="*/ 45515 h 2240280"/>
                  <a:gd name="connsiteX2" fmla="*/ 2743119 w 2743119"/>
                  <a:gd name="connsiteY2" fmla="*/ 58717 h 2240280"/>
                  <a:gd name="connsiteX3" fmla="*/ 2240284 w 2743119"/>
                  <a:gd name="connsiteY3" fmla="*/ 2235715 h 2240280"/>
                  <a:gd name="connsiteX4" fmla="*/ 2240283 w 2743119"/>
                  <a:gd name="connsiteY4" fmla="*/ 2235716 h 2240280"/>
                  <a:gd name="connsiteX5" fmla="*/ 2240283 w 2743119"/>
                  <a:gd name="connsiteY5" fmla="*/ 2235718 h 2240280"/>
                  <a:gd name="connsiteX6" fmla="*/ 2240283 w 2743119"/>
                  <a:gd name="connsiteY6" fmla="*/ 2237639 h 2240280"/>
                  <a:gd name="connsiteX7" fmla="*/ 0 w 2743119"/>
                  <a:gd name="connsiteY7" fmla="*/ 2240280 h 2240280"/>
                  <a:gd name="connsiteX8" fmla="*/ 2240280 w 2743119"/>
                  <a:gd name="connsiteY8" fmla="*/ 0 h 2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19" h="2240280">
                    <a:moveTo>
                      <a:pt x="2240280" y="0"/>
                    </a:moveTo>
                    <a:cubicBezTo>
                      <a:pt x="2394939" y="0"/>
                      <a:pt x="2545938" y="15672"/>
                      <a:pt x="2691775" y="45515"/>
                    </a:cubicBezTo>
                    <a:lnTo>
                      <a:pt x="2743119" y="58717"/>
                    </a:lnTo>
                    <a:lnTo>
                      <a:pt x="2240284" y="2235715"/>
                    </a:lnTo>
                    <a:lnTo>
                      <a:pt x="2240283" y="2235716"/>
                    </a:lnTo>
                    <a:lnTo>
                      <a:pt x="2240283" y="2235718"/>
                    </a:lnTo>
                    <a:lnTo>
                      <a:pt x="2240283" y="2237639"/>
                    </a:lnTo>
                    <a:lnTo>
                      <a:pt x="0" y="2240280"/>
                    </a:lnTo>
                    <a:cubicBezTo>
                      <a:pt x="0" y="1003008"/>
                      <a:pt x="1003008" y="0"/>
                      <a:pt x="2240280" y="0"/>
                    </a:cubicBezTo>
                    <a:close/>
                  </a:path>
                </a:pathLst>
              </a:custGeom>
              <a:solidFill>
                <a:srgbClr val="9BBB59"/>
              </a:solidFill>
              <a:ln w="25400" cap="flat" cmpd="sng" algn="ctr">
                <a:noFill/>
                <a:prstDash val="solid"/>
              </a:ln>
              <a:effectLst>
                <a:outerShdw blurRad="203200" dist="114300" dir="12000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04" name="Straight Arrow Connector 103">
                <a:extLst>
                  <a:ext uri="{FF2B5EF4-FFF2-40B4-BE49-F238E27FC236}">
                    <a16:creationId xmlns:a16="http://schemas.microsoft.com/office/drawing/2014/main" id="{222DA446-925A-4628-A767-0A06A783CC16}"/>
                  </a:ext>
                </a:extLst>
              </p:cNvPr>
              <p:cNvCxnSpPr>
                <a:cxnSpLocks/>
                <a:stCxn id="103" idx="6"/>
              </p:cNvCxnSpPr>
              <p:nvPr/>
            </p:nvCxnSpPr>
            <p:spPr>
              <a:xfrm flipV="1">
                <a:off x="6093927" y="3870132"/>
                <a:ext cx="683732" cy="2984862"/>
              </a:xfrm>
              <a:prstGeom prst="straightConnector1">
                <a:avLst/>
              </a:prstGeom>
              <a:noFill/>
              <a:ln w="76200" cap="flat" cmpd="sng" algn="ctr">
                <a:solidFill>
                  <a:srgbClr val="9BBB59"/>
                </a:solidFill>
                <a:prstDash val="solid"/>
                <a:tailEnd type="triangle"/>
              </a:ln>
              <a:effectLst/>
            </p:spPr>
          </p:cxnSp>
        </p:grpSp>
        <p:grpSp>
          <p:nvGrpSpPr>
            <p:cNvPr id="105" name="Group 104">
              <a:extLst>
                <a:ext uri="{FF2B5EF4-FFF2-40B4-BE49-F238E27FC236}">
                  <a16:creationId xmlns:a16="http://schemas.microsoft.com/office/drawing/2014/main" id="{F4E5A1E9-376F-4EE7-8D71-36D186645D4D}"/>
                </a:ext>
              </a:extLst>
            </p:cNvPr>
            <p:cNvGrpSpPr/>
            <p:nvPr/>
          </p:nvGrpSpPr>
          <p:grpSpPr>
            <a:xfrm>
              <a:off x="3001009" y="3308228"/>
              <a:ext cx="3092919" cy="3549771"/>
              <a:chOff x="3001009" y="3308228"/>
              <a:chExt cx="3092919" cy="3549771"/>
            </a:xfrm>
          </p:grpSpPr>
          <p:sp>
            <p:nvSpPr>
              <p:cNvPr id="106" name="Freeform: Shape 105">
                <a:extLst>
                  <a:ext uri="{FF2B5EF4-FFF2-40B4-BE49-F238E27FC236}">
                    <a16:creationId xmlns:a16="http://schemas.microsoft.com/office/drawing/2014/main" id="{167F8E58-4FBC-47E0-9A1D-5FF2B949AC10}"/>
                  </a:ext>
                </a:extLst>
              </p:cNvPr>
              <p:cNvSpPr/>
              <p:nvPr/>
            </p:nvSpPr>
            <p:spPr>
              <a:xfrm>
                <a:off x="3001009" y="3819987"/>
                <a:ext cx="3092919" cy="3038012"/>
              </a:xfrm>
              <a:custGeom>
                <a:avLst/>
                <a:gdLst>
                  <a:gd name="connsiteX0" fmla="*/ 2136276 w 3785925"/>
                  <a:gd name="connsiteY0" fmla="*/ 0 h 2669630"/>
                  <a:gd name="connsiteX1" fmla="*/ 2737254 w 3785925"/>
                  <a:gd name="connsiteY1" fmla="*/ 2665067 h 2669630"/>
                  <a:gd name="connsiteX2" fmla="*/ 2738124 w 3785925"/>
                  <a:gd name="connsiteY2" fmla="*/ 2665065 h 2669630"/>
                  <a:gd name="connsiteX3" fmla="*/ 2738123 w 3785925"/>
                  <a:gd name="connsiteY3" fmla="*/ 2665066 h 2669630"/>
                  <a:gd name="connsiteX4" fmla="*/ 2738123 w 3785925"/>
                  <a:gd name="connsiteY4" fmla="*/ 2665068 h 2669630"/>
                  <a:gd name="connsiteX5" fmla="*/ 2738123 w 3785925"/>
                  <a:gd name="connsiteY5" fmla="*/ 2666989 h 2669630"/>
                  <a:gd name="connsiteX6" fmla="*/ 3785925 w 3785925"/>
                  <a:gd name="connsiteY6" fmla="*/ 2669630 h 2669630"/>
                  <a:gd name="connsiteX7" fmla="*/ 0 w 3785925"/>
                  <a:gd name="connsiteY7" fmla="*/ 2669630 h 2669630"/>
                  <a:gd name="connsiteX8" fmla="*/ 1923888 w 3785925"/>
                  <a:gd name="connsiteY8" fmla="*/ 54611 h 2669630"/>
                  <a:gd name="connsiteX0" fmla="*/ 2136276 w 2738124"/>
                  <a:gd name="connsiteY0" fmla="*/ 0 h 2669630"/>
                  <a:gd name="connsiteX1" fmla="*/ 2737254 w 2738124"/>
                  <a:gd name="connsiteY1" fmla="*/ 2665067 h 2669630"/>
                  <a:gd name="connsiteX2" fmla="*/ 2738124 w 2738124"/>
                  <a:gd name="connsiteY2" fmla="*/ 2665065 h 2669630"/>
                  <a:gd name="connsiteX3" fmla="*/ 2738123 w 2738124"/>
                  <a:gd name="connsiteY3" fmla="*/ 2665066 h 2669630"/>
                  <a:gd name="connsiteX4" fmla="*/ 2738123 w 2738124"/>
                  <a:gd name="connsiteY4" fmla="*/ 2665068 h 2669630"/>
                  <a:gd name="connsiteX5" fmla="*/ 2738123 w 2738124"/>
                  <a:gd name="connsiteY5" fmla="*/ 2666989 h 2669630"/>
                  <a:gd name="connsiteX6" fmla="*/ 0 w 2738124"/>
                  <a:gd name="connsiteY6" fmla="*/ 2669630 h 2669630"/>
                  <a:gd name="connsiteX7" fmla="*/ 1923888 w 2738124"/>
                  <a:gd name="connsiteY7" fmla="*/ 54611 h 2669630"/>
                  <a:gd name="connsiteX8" fmla="*/ 2136276 w 2738124"/>
                  <a:gd name="connsiteY8" fmla="*/ 0 h 266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8124" h="2669630">
                    <a:moveTo>
                      <a:pt x="2136276" y="0"/>
                    </a:moveTo>
                    <a:lnTo>
                      <a:pt x="2737254" y="2665067"/>
                    </a:lnTo>
                    <a:lnTo>
                      <a:pt x="2738124" y="2665065"/>
                    </a:lnTo>
                    <a:lnTo>
                      <a:pt x="2738123" y="2665066"/>
                    </a:lnTo>
                    <a:lnTo>
                      <a:pt x="2738123" y="2665068"/>
                    </a:lnTo>
                    <a:lnTo>
                      <a:pt x="2738123" y="2666989"/>
                    </a:lnTo>
                    <a:lnTo>
                      <a:pt x="0" y="2669630"/>
                    </a:lnTo>
                    <a:cubicBezTo>
                      <a:pt x="0" y="1440950"/>
                      <a:pt x="809285" y="401288"/>
                      <a:pt x="1923888" y="54611"/>
                    </a:cubicBezTo>
                    <a:lnTo>
                      <a:pt x="2136276" y="0"/>
                    </a:lnTo>
                    <a:close/>
                  </a:path>
                </a:pathLst>
              </a:custGeom>
              <a:solidFill>
                <a:srgbClr val="16A085"/>
              </a:solidFill>
              <a:ln w="25400" cap="flat" cmpd="sng" algn="ctr">
                <a:noFill/>
                <a:prstDash val="solid"/>
              </a:ln>
              <a:effectLst>
                <a:outerShdw blurRad="203200" dist="1143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07" name="Straight Arrow Connector 106">
                <a:extLst>
                  <a:ext uri="{FF2B5EF4-FFF2-40B4-BE49-F238E27FC236}">
                    <a16:creationId xmlns:a16="http://schemas.microsoft.com/office/drawing/2014/main" id="{B813E80B-32C2-4D18-8733-CFD0E3155F1F}"/>
                  </a:ext>
                </a:extLst>
              </p:cNvPr>
              <p:cNvCxnSpPr>
                <a:cxnSpLocks/>
                <a:stCxn id="106" idx="5"/>
              </p:cNvCxnSpPr>
              <p:nvPr/>
            </p:nvCxnSpPr>
            <p:spPr>
              <a:xfrm flipH="1" flipV="1">
                <a:off x="5299464" y="3308228"/>
                <a:ext cx="794463" cy="3546766"/>
              </a:xfrm>
              <a:prstGeom prst="straightConnector1">
                <a:avLst/>
              </a:prstGeom>
              <a:noFill/>
              <a:ln w="76200" cap="flat" cmpd="sng" algn="ctr">
                <a:solidFill>
                  <a:srgbClr val="16A085"/>
                </a:solidFill>
                <a:prstDash val="solid"/>
                <a:tailEnd type="triangle"/>
              </a:ln>
              <a:effectLst/>
            </p:spPr>
          </p:cxnSp>
        </p:grpSp>
        <p:grpSp>
          <p:nvGrpSpPr>
            <p:cNvPr id="108" name="Group 107">
              <a:extLst>
                <a:ext uri="{FF2B5EF4-FFF2-40B4-BE49-F238E27FC236}">
                  <a16:creationId xmlns:a16="http://schemas.microsoft.com/office/drawing/2014/main" id="{015B4631-17C7-4B61-966E-FF68DCB1DC9B}"/>
                </a:ext>
              </a:extLst>
            </p:cNvPr>
            <p:cNvGrpSpPr/>
            <p:nvPr/>
          </p:nvGrpSpPr>
          <p:grpSpPr>
            <a:xfrm>
              <a:off x="2438661" y="3539655"/>
              <a:ext cx="3655266" cy="3318345"/>
              <a:chOff x="2438661" y="3539655"/>
              <a:chExt cx="3655266" cy="3318345"/>
            </a:xfrm>
          </p:grpSpPr>
          <p:sp>
            <p:nvSpPr>
              <p:cNvPr id="109" name="Freeform: Shape 108">
                <a:extLst>
                  <a:ext uri="{FF2B5EF4-FFF2-40B4-BE49-F238E27FC236}">
                    <a16:creationId xmlns:a16="http://schemas.microsoft.com/office/drawing/2014/main" id="{06183D94-2C30-47C4-A985-ECE764B7D924}"/>
                  </a:ext>
                </a:extLst>
              </p:cNvPr>
              <p:cNvSpPr/>
              <p:nvPr/>
            </p:nvSpPr>
            <p:spPr>
              <a:xfrm>
                <a:off x="2438661" y="3973195"/>
                <a:ext cx="3655266" cy="2884805"/>
              </a:xfrm>
              <a:custGeom>
                <a:avLst/>
                <a:gdLst>
                  <a:gd name="connsiteX0" fmla="*/ 3235962 w 4283764"/>
                  <a:gd name="connsiteY0" fmla="*/ 2530436 h 2535001"/>
                  <a:gd name="connsiteX1" fmla="*/ 3235963 w 4283764"/>
                  <a:gd name="connsiteY1" fmla="*/ 2530436 h 2535001"/>
                  <a:gd name="connsiteX2" fmla="*/ 3235962 w 4283764"/>
                  <a:gd name="connsiteY2" fmla="*/ 2530437 h 2535001"/>
                  <a:gd name="connsiteX3" fmla="*/ 1228376 w 4283764"/>
                  <a:gd name="connsiteY3" fmla="*/ 0 h 2535001"/>
                  <a:gd name="connsiteX4" fmla="*/ 3234748 w 4283764"/>
                  <a:gd name="connsiteY4" fmla="*/ 2528908 h 2535001"/>
                  <a:gd name="connsiteX5" fmla="*/ 3235093 w 4283764"/>
                  <a:gd name="connsiteY5" fmla="*/ 2530438 h 2535001"/>
                  <a:gd name="connsiteX6" fmla="*/ 3235961 w 4283764"/>
                  <a:gd name="connsiteY6" fmla="*/ 2530436 h 2535001"/>
                  <a:gd name="connsiteX7" fmla="*/ 3235962 w 4283764"/>
                  <a:gd name="connsiteY7" fmla="*/ 2530438 h 2535001"/>
                  <a:gd name="connsiteX8" fmla="*/ 3235962 w 4283764"/>
                  <a:gd name="connsiteY8" fmla="*/ 2530439 h 2535001"/>
                  <a:gd name="connsiteX9" fmla="*/ 3235962 w 4283764"/>
                  <a:gd name="connsiteY9" fmla="*/ 2532360 h 2535001"/>
                  <a:gd name="connsiteX10" fmla="*/ 4283764 w 4283764"/>
                  <a:gd name="connsiteY10" fmla="*/ 2535001 h 2535001"/>
                  <a:gd name="connsiteX11" fmla="*/ 0 w 4283764"/>
                  <a:gd name="connsiteY11" fmla="*/ 2535001 h 2535001"/>
                  <a:gd name="connsiteX12" fmla="*/ 1177590 w 4283764"/>
                  <a:gd name="connsiteY12" fmla="*/ 37977 h 2535001"/>
                  <a:gd name="connsiteX0" fmla="*/ 3235962 w 3235963"/>
                  <a:gd name="connsiteY0" fmla="*/ 2530436 h 2535001"/>
                  <a:gd name="connsiteX1" fmla="*/ 3235963 w 3235963"/>
                  <a:gd name="connsiteY1" fmla="*/ 2530436 h 2535001"/>
                  <a:gd name="connsiteX2" fmla="*/ 3235962 w 3235963"/>
                  <a:gd name="connsiteY2" fmla="*/ 2530437 h 2535001"/>
                  <a:gd name="connsiteX3" fmla="*/ 3235962 w 3235963"/>
                  <a:gd name="connsiteY3" fmla="*/ 2530436 h 2535001"/>
                  <a:gd name="connsiteX4" fmla="*/ 1228376 w 3235963"/>
                  <a:gd name="connsiteY4" fmla="*/ 0 h 2535001"/>
                  <a:gd name="connsiteX5" fmla="*/ 3234748 w 3235963"/>
                  <a:gd name="connsiteY5" fmla="*/ 2528908 h 2535001"/>
                  <a:gd name="connsiteX6" fmla="*/ 3235093 w 3235963"/>
                  <a:gd name="connsiteY6" fmla="*/ 2530438 h 2535001"/>
                  <a:gd name="connsiteX7" fmla="*/ 3235961 w 3235963"/>
                  <a:gd name="connsiteY7" fmla="*/ 2530436 h 2535001"/>
                  <a:gd name="connsiteX8" fmla="*/ 3235962 w 3235963"/>
                  <a:gd name="connsiteY8" fmla="*/ 2530438 h 2535001"/>
                  <a:gd name="connsiteX9" fmla="*/ 3235962 w 3235963"/>
                  <a:gd name="connsiteY9" fmla="*/ 2530439 h 2535001"/>
                  <a:gd name="connsiteX10" fmla="*/ 3235962 w 3235963"/>
                  <a:gd name="connsiteY10" fmla="*/ 2532360 h 2535001"/>
                  <a:gd name="connsiteX11" fmla="*/ 0 w 3235963"/>
                  <a:gd name="connsiteY11" fmla="*/ 2535001 h 2535001"/>
                  <a:gd name="connsiteX12" fmla="*/ 1177590 w 3235963"/>
                  <a:gd name="connsiteY12" fmla="*/ 37977 h 2535001"/>
                  <a:gd name="connsiteX13" fmla="*/ 1228376 w 3235963"/>
                  <a:gd name="connsiteY13" fmla="*/ 0 h 253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963" h="2535001">
                    <a:moveTo>
                      <a:pt x="3235962" y="2530436"/>
                    </a:moveTo>
                    <a:lnTo>
                      <a:pt x="3235963" y="2530436"/>
                    </a:lnTo>
                    <a:lnTo>
                      <a:pt x="3235962" y="2530437"/>
                    </a:lnTo>
                    <a:lnTo>
                      <a:pt x="3235962" y="2530436"/>
                    </a:lnTo>
                    <a:close/>
                    <a:moveTo>
                      <a:pt x="1228376" y="0"/>
                    </a:moveTo>
                    <a:lnTo>
                      <a:pt x="3234748" y="2528908"/>
                    </a:lnTo>
                    <a:lnTo>
                      <a:pt x="3235093" y="2530438"/>
                    </a:lnTo>
                    <a:lnTo>
                      <a:pt x="3235961" y="2530436"/>
                    </a:lnTo>
                    <a:cubicBezTo>
                      <a:pt x="3235961" y="2530437"/>
                      <a:pt x="3235962" y="2530437"/>
                      <a:pt x="3235962" y="2530438"/>
                    </a:cubicBezTo>
                    <a:lnTo>
                      <a:pt x="3235962" y="2530439"/>
                    </a:lnTo>
                    <a:lnTo>
                      <a:pt x="3235962" y="2532360"/>
                    </a:lnTo>
                    <a:lnTo>
                      <a:pt x="0" y="2535001"/>
                    </a:lnTo>
                    <a:cubicBezTo>
                      <a:pt x="0" y="1529718"/>
                      <a:pt x="458406" y="631500"/>
                      <a:pt x="1177590" y="37977"/>
                    </a:cubicBezTo>
                    <a:lnTo>
                      <a:pt x="1228376" y="0"/>
                    </a:lnTo>
                    <a:close/>
                  </a:path>
                </a:pathLst>
              </a:custGeom>
              <a:solidFill>
                <a:srgbClr val="2980B9"/>
              </a:solidFill>
              <a:ln w="25400" cap="flat" cmpd="sng" algn="ctr">
                <a:noFill/>
                <a:prstDash val="solid"/>
              </a:ln>
              <a:effectLst>
                <a:outerShdw blurRad="203200" dist="114300" dir="19800000" algn="b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10" name="Straight Arrow Connector 109">
                <a:extLst>
                  <a:ext uri="{FF2B5EF4-FFF2-40B4-BE49-F238E27FC236}">
                    <a16:creationId xmlns:a16="http://schemas.microsoft.com/office/drawing/2014/main" id="{49DEB3A0-DD66-4F50-B008-762D210626B5}"/>
                  </a:ext>
                </a:extLst>
              </p:cNvPr>
              <p:cNvCxnSpPr>
                <a:cxnSpLocks/>
                <a:stCxn id="109" idx="9"/>
              </p:cNvCxnSpPr>
              <p:nvPr/>
            </p:nvCxnSpPr>
            <p:spPr>
              <a:xfrm flipH="1" flipV="1">
                <a:off x="3485048" y="3539655"/>
                <a:ext cx="2608878" cy="3313153"/>
              </a:xfrm>
              <a:prstGeom prst="straightConnector1">
                <a:avLst/>
              </a:prstGeom>
              <a:noFill/>
              <a:ln w="76200" cap="flat" cmpd="sng" algn="ctr">
                <a:solidFill>
                  <a:srgbClr val="2980B9"/>
                </a:solidFill>
                <a:prstDash val="solid"/>
                <a:tailEnd type="triangle"/>
              </a:ln>
              <a:effectLst/>
            </p:spPr>
          </p:cxnSp>
        </p:grpSp>
        <p:grpSp>
          <p:nvGrpSpPr>
            <p:cNvPr id="111" name="Group 110">
              <a:extLst>
                <a:ext uri="{FF2B5EF4-FFF2-40B4-BE49-F238E27FC236}">
                  <a16:creationId xmlns:a16="http://schemas.microsoft.com/office/drawing/2014/main" id="{4F54ADD0-A850-46A1-8D2D-05952F49D195}"/>
                </a:ext>
              </a:extLst>
            </p:cNvPr>
            <p:cNvGrpSpPr/>
            <p:nvPr/>
          </p:nvGrpSpPr>
          <p:grpSpPr>
            <a:xfrm>
              <a:off x="1798004" y="4740727"/>
              <a:ext cx="4295923" cy="2117273"/>
              <a:chOff x="1798004" y="4740727"/>
              <a:chExt cx="4295923" cy="2117273"/>
            </a:xfrm>
          </p:grpSpPr>
          <p:sp>
            <p:nvSpPr>
              <p:cNvPr id="112" name="Freeform: Shape 111">
                <a:extLst>
                  <a:ext uri="{FF2B5EF4-FFF2-40B4-BE49-F238E27FC236}">
                    <a16:creationId xmlns:a16="http://schemas.microsoft.com/office/drawing/2014/main" id="{94332785-2D1D-44DE-B984-102EE61BDA05}"/>
                  </a:ext>
                </a:extLst>
              </p:cNvPr>
              <p:cNvSpPr/>
              <p:nvPr/>
            </p:nvSpPr>
            <p:spPr>
              <a:xfrm>
                <a:off x="1876313" y="5002228"/>
                <a:ext cx="4217614" cy="1855772"/>
              </a:xfrm>
              <a:custGeom>
                <a:avLst/>
                <a:gdLst>
                  <a:gd name="connsiteX0" fmla="*/ 3733802 w 4781604"/>
                  <a:gd name="connsiteY0" fmla="*/ 1626181 h 1630746"/>
                  <a:gd name="connsiteX1" fmla="*/ 3733803 w 4781604"/>
                  <a:gd name="connsiteY1" fmla="*/ 1626181 h 1630746"/>
                  <a:gd name="connsiteX2" fmla="*/ 3733803 w 4781604"/>
                  <a:gd name="connsiteY2" fmla="*/ 1626182 h 1630746"/>
                  <a:gd name="connsiteX3" fmla="*/ 3733802 w 4781604"/>
                  <a:gd name="connsiteY3" fmla="*/ 1626182 h 1630746"/>
                  <a:gd name="connsiteX4" fmla="*/ 378870 w 4781604"/>
                  <a:gd name="connsiteY4" fmla="*/ 0 h 1630746"/>
                  <a:gd name="connsiteX5" fmla="*/ 3732827 w 4781604"/>
                  <a:gd name="connsiteY5" fmla="*/ 1625710 h 1630746"/>
                  <a:gd name="connsiteX6" fmla="*/ 3732933 w 4781604"/>
                  <a:gd name="connsiteY6" fmla="*/ 1626183 h 1630746"/>
                  <a:gd name="connsiteX7" fmla="*/ 3733798 w 4781604"/>
                  <a:gd name="connsiteY7" fmla="*/ 1626181 h 1630746"/>
                  <a:gd name="connsiteX8" fmla="*/ 3733802 w 4781604"/>
                  <a:gd name="connsiteY8" fmla="*/ 1626183 h 1630746"/>
                  <a:gd name="connsiteX9" fmla="*/ 3733802 w 4781604"/>
                  <a:gd name="connsiteY9" fmla="*/ 1626184 h 1630746"/>
                  <a:gd name="connsiteX10" fmla="*/ 3733802 w 4781604"/>
                  <a:gd name="connsiteY10" fmla="*/ 1628105 h 1630746"/>
                  <a:gd name="connsiteX11" fmla="*/ 4781604 w 4781604"/>
                  <a:gd name="connsiteY11" fmla="*/ 1630746 h 1630746"/>
                  <a:gd name="connsiteX12" fmla="*/ 0 w 4781604"/>
                  <a:gd name="connsiteY12" fmla="*/ 1630746 h 1630746"/>
                  <a:gd name="connsiteX13" fmla="*/ 293421 w 4781604"/>
                  <a:gd name="connsiteY13" fmla="*/ 177383 h 1630746"/>
                  <a:gd name="connsiteX0" fmla="*/ 3733802 w 3733803"/>
                  <a:gd name="connsiteY0" fmla="*/ 1626181 h 1630746"/>
                  <a:gd name="connsiteX1" fmla="*/ 3733803 w 3733803"/>
                  <a:gd name="connsiteY1" fmla="*/ 1626181 h 1630746"/>
                  <a:gd name="connsiteX2" fmla="*/ 3733803 w 3733803"/>
                  <a:gd name="connsiteY2" fmla="*/ 1626182 h 1630746"/>
                  <a:gd name="connsiteX3" fmla="*/ 3733802 w 3733803"/>
                  <a:gd name="connsiteY3" fmla="*/ 1626182 h 1630746"/>
                  <a:gd name="connsiteX4" fmla="*/ 3733802 w 3733803"/>
                  <a:gd name="connsiteY4" fmla="*/ 1626181 h 1630746"/>
                  <a:gd name="connsiteX5" fmla="*/ 378870 w 3733803"/>
                  <a:gd name="connsiteY5" fmla="*/ 0 h 1630746"/>
                  <a:gd name="connsiteX6" fmla="*/ 3732827 w 3733803"/>
                  <a:gd name="connsiteY6" fmla="*/ 1625710 h 1630746"/>
                  <a:gd name="connsiteX7" fmla="*/ 3732933 w 3733803"/>
                  <a:gd name="connsiteY7" fmla="*/ 1626183 h 1630746"/>
                  <a:gd name="connsiteX8" fmla="*/ 3733798 w 3733803"/>
                  <a:gd name="connsiteY8" fmla="*/ 1626181 h 1630746"/>
                  <a:gd name="connsiteX9" fmla="*/ 3733802 w 3733803"/>
                  <a:gd name="connsiteY9" fmla="*/ 1626183 h 1630746"/>
                  <a:gd name="connsiteX10" fmla="*/ 3733802 w 3733803"/>
                  <a:gd name="connsiteY10" fmla="*/ 1626184 h 1630746"/>
                  <a:gd name="connsiteX11" fmla="*/ 3733802 w 3733803"/>
                  <a:gd name="connsiteY11" fmla="*/ 1628105 h 1630746"/>
                  <a:gd name="connsiteX12" fmla="*/ 0 w 3733803"/>
                  <a:gd name="connsiteY12" fmla="*/ 1630746 h 1630746"/>
                  <a:gd name="connsiteX13" fmla="*/ 293421 w 3733803"/>
                  <a:gd name="connsiteY13" fmla="*/ 177383 h 1630746"/>
                  <a:gd name="connsiteX14" fmla="*/ 378870 w 3733803"/>
                  <a:gd name="connsiteY14" fmla="*/ 0 h 163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33803" h="1630746">
                    <a:moveTo>
                      <a:pt x="3733802" y="1626181"/>
                    </a:moveTo>
                    <a:lnTo>
                      <a:pt x="3733803" y="1626181"/>
                    </a:lnTo>
                    <a:lnTo>
                      <a:pt x="3733803" y="1626182"/>
                    </a:lnTo>
                    <a:lnTo>
                      <a:pt x="3733802" y="1626182"/>
                    </a:lnTo>
                    <a:lnTo>
                      <a:pt x="3733802" y="1626181"/>
                    </a:lnTo>
                    <a:close/>
                    <a:moveTo>
                      <a:pt x="378870" y="0"/>
                    </a:moveTo>
                    <a:lnTo>
                      <a:pt x="3732827" y="1625710"/>
                    </a:lnTo>
                    <a:cubicBezTo>
                      <a:pt x="3732862" y="1625868"/>
                      <a:pt x="3732898" y="1626025"/>
                      <a:pt x="3732933" y="1626183"/>
                    </a:cubicBezTo>
                    <a:lnTo>
                      <a:pt x="3733798" y="1626181"/>
                    </a:lnTo>
                    <a:cubicBezTo>
                      <a:pt x="3733799" y="1626182"/>
                      <a:pt x="3733801" y="1626182"/>
                      <a:pt x="3733802" y="1626183"/>
                    </a:cubicBezTo>
                    <a:lnTo>
                      <a:pt x="3733802" y="1626184"/>
                    </a:lnTo>
                    <a:lnTo>
                      <a:pt x="3733802" y="1628105"/>
                    </a:lnTo>
                    <a:lnTo>
                      <a:pt x="0" y="1630746"/>
                    </a:lnTo>
                    <a:cubicBezTo>
                      <a:pt x="0" y="1115216"/>
                      <a:pt x="104480" y="624088"/>
                      <a:pt x="293421" y="177383"/>
                    </a:cubicBezTo>
                    <a:lnTo>
                      <a:pt x="378870" y="0"/>
                    </a:lnTo>
                    <a:close/>
                  </a:path>
                </a:pathLst>
              </a:custGeom>
              <a:solidFill>
                <a:srgbClr val="2C3E50"/>
              </a:solidFill>
              <a:ln w="25400" cap="flat" cmpd="sng" algn="ctr">
                <a:noFill/>
                <a:prstDash val="solid"/>
              </a:ln>
              <a:effectLst>
                <a:outerShdw blurRad="203200" dist="114300" dir="18900000" algn="b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113" name="Straight Arrow Connector 112">
                <a:extLst>
                  <a:ext uri="{FF2B5EF4-FFF2-40B4-BE49-F238E27FC236}">
                    <a16:creationId xmlns:a16="http://schemas.microsoft.com/office/drawing/2014/main" id="{EBE7FD11-8B7F-4609-A3C7-51D145935086}"/>
                  </a:ext>
                </a:extLst>
              </p:cNvPr>
              <p:cNvCxnSpPr>
                <a:cxnSpLocks/>
                <a:stCxn id="112" idx="10"/>
              </p:cNvCxnSpPr>
              <p:nvPr/>
            </p:nvCxnSpPr>
            <p:spPr>
              <a:xfrm flipH="1" flipV="1">
                <a:off x="1798004" y="4740727"/>
                <a:ext cx="4295922" cy="2112081"/>
              </a:xfrm>
              <a:prstGeom prst="straightConnector1">
                <a:avLst/>
              </a:prstGeom>
              <a:noFill/>
              <a:ln w="76200" cap="flat" cmpd="sng" algn="ctr">
                <a:solidFill>
                  <a:srgbClr val="2C3E50"/>
                </a:solidFill>
                <a:prstDash val="solid"/>
                <a:tailEnd type="triangle"/>
              </a:ln>
              <a:effectLst/>
            </p:spPr>
          </p:cxnSp>
        </p:grpSp>
        <p:sp>
          <p:nvSpPr>
            <p:cNvPr id="114" name="Freeform: Shape 113">
              <a:extLst>
                <a:ext uri="{FF2B5EF4-FFF2-40B4-BE49-F238E27FC236}">
                  <a16:creationId xmlns:a16="http://schemas.microsoft.com/office/drawing/2014/main" id="{2EBEC41D-A3BA-41E4-BA08-71766DE75B1B}"/>
                </a:ext>
              </a:extLst>
            </p:cNvPr>
            <p:cNvSpPr/>
            <p:nvPr/>
          </p:nvSpPr>
          <p:spPr>
            <a:xfrm>
              <a:off x="5812248" y="6574226"/>
              <a:ext cx="563351" cy="283774"/>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rgbClr val="95A5A6"/>
            </a:solidFill>
            <a:ln w="25400" cap="flat" cmpd="sng" algn="ctr">
              <a:noFill/>
              <a:prstDash val="solid"/>
            </a:ln>
            <a:effectLst>
              <a:outerShdw blurRad="203200" dist="38100" dir="18900000" algn="b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085D765C-CA04-416B-B6C4-52A27FA5FBD9}"/>
                </a:ext>
              </a:extLst>
            </p:cNvPr>
            <p:cNvSpPr txBox="1"/>
            <p:nvPr/>
          </p:nvSpPr>
          <p:spPr>
            <a:xfrm>
              <a:off x="6556523" y="6610077"/>
              <a:ext cx="367408" cy="307777"/>
            </a:xfrm>
            <a:prstGeom prst="rect">
              <a:avLst/>
            </a:prstGeom>
            <a:noFill/>
          </p:spPr>
          <p:txBody>
            <a:bodyPr wrap="none" rtlCol="0" anchor="ctr">
              <a:spAutoFit/>
            </a:bodyPr>
            <a:lstStyle/>
            <a:p>
              <a:pPr algn="ctr" defTabSz="914354"/>
              <a:r>
                <a:rPr lang="en-US" sz="1400" b="1" dirty="0">
                  <a:solidFill>
                    <a:prstClr val="white"/>
                  </a:solidFill>
                  <a:effectLst>
                    <a:outerShdw blurRad="38100" dist="38100" dir="2700000" algn="tl">
                      <a:srgbClr val="000000">
                        <a:alpha val="43137"/>
                      </a:srgbClr>
                    </a:outerShdw>
                  </a:effectLst>
                  <a:latin typeface="Calibri"/>
                </a:rPr>
                <a:t>01</a:t>
              </a:r>
            </a:p>
          </p:txBody>
        </p:sp>
        <p:sp>
          <p:nvSpPr>
            <p:cNvPr id="116" name="TextBox 115">
              <a:extLst>
                <a:ext uri="{FF2B5EF4-FFF2-40B4-BE49-F238E27FC236}">
                  <a16:creationId xmlns:a16="http://schemas.microsoft.com/office/drawing/2014/main" id="{76B85D60-B26D-44B2-88A5-36A4AEABA28A}"/>
                </a:ext>
              </a:extLst>
            </p:cNvPr>
            <p:cNvSpPr txBox="1"/>
            <p:nvPr/>
          </p:nvSpPr>
          <p:spPr>
            <a:xfrm>
              <a:off x="6819050" y="5964340"/>
              <a:ext cx="418704" cy="369332"/>
            </a:xfrm>
            <a:prstGeom prst="rect">
              <a:avLst/>
            </a:prstGeom>
            <a:noFill/>
          </p:spPr>
          <p:txBody>
            <a:bodyPr wrap="none" rtlCol="0" anchor="ctr">
              <a:spAutoFit/>
            </a:bodyPr>
            <a:lstStyle/>
            <a:p>
              <a:pPr algn="ctr" defTabSz="914354"/>
              <a:r>
                <a:rPr lang="en-US" b="1" dirty="0">
                  <a:solidFill>
                    <a:prstClr val="white"/>
                  </a:solidFill>
                  <a:effectLst>
                    <a:outerShdw blurRad="38100" dist="38100" dir="2700000" algn="tl">
                      <a:srgbClr val="000000">
                        <a:alpha val="43137"/>
                      </a:srgbClr>
                    </a:outerShdw>
                  </a:effectLst>
                  <a:latin typeface="Calibri"/>
                </a:rPr>
                <a:t>02</a:t>
              </a:r>
            </a:p>
          </p:txBody>
        </p:sp>
        <p:sp>
          <p:nvSpPr>
            <p:cNvPr id="117" name="TextBox 116">
              <a:extLst>
                <a:ext uri="{FF2B5EF4-FFF2-40B4-BE49-F238E27FC236}">
                  <a16:creationId xmlns:a16="http://schemas.microsoft.com/office/drawing/2014/main" id="{3E5DDF0E-FDB6-4161-9606-A5FBF4A46975}"/>
                </a:ext>
              </a:extLst>
            </p:cNvPr>
            <p:cNvSpPr txBox="1"/>
            <p:nvPr/>
          </p:nvSpPr>
          <p:spPr>
            <a:xfrm>
              <a:off x="6592036" y="5116942"/>
              <a:ext cx="444352" cy="400110"/>
            </a:xfrm>
            <a:prstGeom prst="rect">
              <a:avLst/>
            </a:prstGeom>
            <a:noFill/>
          </p:spPr>
          <p:txBody>
            <a:bodyPr wrap="none" rtlCol="0" anchor="ctr">
              <a:spAutoFit/>
            </a:bodyPr>
            <a:lstStyle/>
            <a:p>
              <a:pPr algn="ctr" defTabSz="914354"/>
              <a:r>
                <a:rPr lang="en-US" sz="2000" b="1" dirty="0">
                  <a:solidFill>
                    <a:prstClr val="white"/>
                  </a:solidFill>
                  <a:effectLst>
                    <a:outerShdw blurRad="38100" dist="38100" dir="2700000" algn="tl">
                      <a:srgbClr val="000000">
                        <a:alpha val="43137"/>
                      </a:srgbClr>
                    </a:outerShdw>
                  </a:effectLst>
                  <a:latin typeface="Calibri"/>
                </a:rPr>
                <a:t>03</a:t>
              </a:r>
            </a:p>
          </p:txBody>
        </p:sp>
        <p:sp>
          <p:nvSpPr>
            <p:cNvPr id="118" name="TextBox 117">
              <a:extLst>
                <a:ext uri="{FF2B5EF4-FFF2-40B4-BE49-F238E27FC236}">
                  <a16:creationId xmlns:a16="http://schemas.microsoft.com/office/drawing/2014/main" id="{50EE283D-21A6-4589-B3E4-557359E1391E}"/>
                </a:ext>
              </a:extLst>
            </p:cNvPr>
            <p:cNvSpPr txBox="1"/>
            <p:nvPr/>
          </p:nvSpPr>
          <p:spPr>
            <a:xfrm>
              <a:off x="5886034" y="4398406"/>
              <a:ext cx="444352" cy="400110"/>
            </a:xfrm>
            <a:prstGeom prst="rect">
              <a:avLst/>
            </a:prstGeom>
            <a:noFill/>
          </p:spPr>
          <p:txBody>
            <a:bodyPr wrap="none" rtlCol="0" anchor="ctr">
              <a:spAutoFit/>
            </a:bodyPr>
            <a:lstStyle/>
            <a:p>
              <a:pPr algn="ctr" defTabSz="914354"/>
              <a:r>
                <a:rPr lang="en-US" sz="2000" b="1" dirty="0">
                  <a:solidFill>
                    <a:prstClr val="white"/>
                  </a:solidFill>
                  <a:effectLst>
                    <a:outerShdw blurRad="38100" dist="38100" dir="2700000" algn="tl">
                      <a:srgbClr val="000000">
                        <a:alpha val="43137"/>
                      </a:srgbClr>
                    </a:outerShdw>
                  </a:effectLst>
                  <a:latin typeface="Calibri"/>
                </a:rPr>
                <a:t>04</a:t>
              </a:r>
            </a:p>
          </p:txBody>
        </p:sp>
        <p:sp>
          <p:nvSpPr>
            <p:cNvPr id="119" name="TextBox 118">
              <a:extLst>
                <a:ext uri="{FF2B5EF4-FFF2-40B4-BE49-F238E27FC236}">
                  <a16:creationId xmlns:a16="http://schemas.microsoft.com/office/drawing/2014/main" id="{4553739B-818A-4446-A0DC-86D03BCA5DAE}"/>
                </a:ext>
              </a:extLst>
            </p:cNvPr>
            <p:cNvSpPr txBox="1"/>
            <p:nvPr/>
          </p:nvSpPr>
          <p:spPr>
            <a:xfrm>
              <a:off x="4668285" y="4127176"/>
              <a:ext cx="444352" cy="400110"/>
            </a:xfrm>
            <a:prstGeom prst="rect">
              <a:avLst/>
            </a:prstGeom>
            <a:noFill/>
          </p:spPr>
          <p:txBody>
            <a:bodyPr wrap="none" rtlCol="0" anchor="ctr">
              <a:spAutoFit/>
            </a:bodyPr>
            <a:lstStyle/>
            <a:p>
              <a:pPr algn="ctr" defTabSz="914354"/>
              <a:r>
                <a:rPr lang="en-US" sz="2000" b="1" dirty="0">
                  <a:solidFill>
                    <a:prstClr val="white"/>
                  </a:solidFill>
                  <a:effectLst>
                    <a:outerShdw blurRad="38100" dist="38100" dir="2700000" algn="tl">
                      <a:srgbClr val="000000">
                        <a:alpha val="43137"/>
                      </a:srgbClr>
                    </a:outerShdw>
                  </a:effectLst>
                  <a:latin typeface="Calibri"/>
                </a:rPr>
                <a:t>05</a:t>
              </a:r>
            </a:p>
          </p:txBody>
        </p:sp>
        <p:sp>
          <p:nvSpPr>
            <p:cNvPr id="120" name="TextBox 119">
              <a:extLst>
                <a:ext uri="{FF2B5EF4-FFF2-40B4-BE49-F238E27FC236}">
                  <a16:creationId xmlns:a16="http://schemas.microsoft.com/office/drawing/2014/main" id="{4A7B4163-A6F2-4083-9BC7-7749908EA2E6}"/>
                </a:ext>
              </a:extLst>
            </p:cNvPr>
            <p:cNvSpPr txBox="1"/>
            <p:nvPr/>
          </p:nvSpPr>
          <p:spPr>
            <a:xfrm>
              <a:off x="3316651" y="4568273"/>
              <a:ext cx="444352" cy="400110"/>
            </a:xfrm>
            <a:prstGeom prst="rect">
              <a:avLst/>
            </a:prstGeom>
            <a:noFill/>
          </p:spPr>
          <p:txBody>
            <a:bodyPr wrap="none" rtlCol="0" anchor="ctr">
              <a:spAutoFit/>
            </a:bodyPr>
            <a:lstStyle/>
            <a:p>
              <a:pPr algn="ctr" defTabSz="914354"/>
              <a:r>
                <a:rPr lang="en-US" sz="2000" b="1" dirty="0">
                  <a:solidFill>
                    <a:prstClr val="white"/>
                  </a:solidFill>
                  <a:effectLst>
                    <a:outerShdw blurRad="38100" dist="38100" dir="2700000" algn="tl">
                      <a:srgbClr val="000000">
                        <a:alpha val="43137"/>
                      </a:srgbClr>
                    </a:outerShdw>
                  </a:effectLst>
                  <a:latin typeface="Calibri"/>
                </a:rPr>
                <a:t>06</a:t>
              </a:r>
            </a:p>
          </p:txBody>
        </p:sp>
        <p:sp>
          <p:nvSpPr>
            <p:cNvPr id="121" name="TextBox 120">
              <a:extLst>
                <a:ext uri="{FF2B5EF4-FFF2-40B4-BE49-F238E27FC236}">
                  <a16:creationId xmlns:a16="http://schemas.microsoft.com/office/drawing/2014/main" id="{A42AF900-7B38-4573-8A7B-803D5FBB77A2}"/>
                </a:ext>
              </a:extLst>
            </p:cNvPr>
            <p:cNvSpPr txBox="1"/>
            <p:nvPr/>
          </p:nvSpPr>
          <p:spPr>
            <a:xfrm>
              <a:off x="2205974" y="5748896"/>
              <a:ext cx="444352" cy="400110"/>
            </a:xfrm>
            <a:prstGeom prst="rect">
              <a:avLst/>
            </a:prstGeom>
            <a:noFill/>
          </p:spPr>
          <p:txBody>
            <a:bodyPr wrap="none" rtlCol="0" anchor="ctr">
              <a:spAutoFit/>
            </a:bodyPr>
            <a:lstStyle/>
            <a:p>
              <a:pPr algn="ctr" defTabSz="914354"/>
              <a:r>
                <a:rPr lang="en-US" sz="2000" b="1" dirty="0">
                  <a:solidFill>
                    <a:prstClr val="white"/>
                  </a:solidFill>
                  <a:effectLst>
                    <a:outerShdw blurRad="38100" dist="38100" dir="2700000" algn="tl">
                      <a:srgbClr val="000000">
                        <a:alpha val="43137"/>
                      </a:srgbClr>
                    </a:outerShdw>
                  </a:effectLst>
                  <a:latin typeface="Calibri"/>
                </a:rPr>
                <a:t>07</a:t>
              </a:r>
            </a:p>
          </p:txBody>
        </p:sp>
      </p:grpSp>
      <p:sp>
        <p:nvSpPr>
          <p:cNvPr id="124" name="Título 1">
            <a:extLst>
              <a:ext uri="{FF2B5EF4-FFF2-40B4-BE49-F238E27FC236}">
                <a16:creationId xmlns:a16="http://schemas.microsoft.com/office/drawing/2014/main" id="{FE19BD6B-C1AA-4F79-AA98-D7F764DD9E2E}"/>
              </a:ext>
            </a:extLst>
          </p:cNvPr>
          <p:cNvSpPr txBox="1">
            <a:spLocks/>
          </p:cNvSpPr>
          <p:nvPr/>
        </p:nvSpPr>
        <p:spPr>
          <a:xfrm>
            <a:off x="274104" y="482682"/>
            <a:ext cx="7989320" cy="99377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200" b="1" dirty="0">
                <a:solidFill>
                  <a:schemeClr val="tx1">
                    <a:lumMod val="65000"/>
                    <a:lumOff val="35000"/>
                  </a:schemeClr>
                </a:solidFill>
              </a:rPr>
              <a:t>Construcción.</a:t>
            </a:r>
            <a:endParaRPr lang="es-CO" sz="3200" b="1" dirty="0">
              <a:solidFill>
                <a:schemeClr val="tx1">
                  <a:lumMod val="65000"/>
                  <a:lumOff val="35000"/>
                </a:schemeClr>
              </a:solidFill>
            </a:endParaRPr>
          </a:p>
        </p:txBody>
      </p:sp>
      <p:sp>
        <p:nvSpPr>
          <p:cNvPr id="125" name="CuadroTexto 15">
            <a:extLst>
              <a:ext uri="{FF2B5EF4-FFF2-40B4-BE49-F238E27FC236}">
                <a16:creationId xmlns:a16="http://schemas.microsoft.com/office/drawing/2014/main" id="{92589ED1-D088-486B-90DD-EDFE9E9342DF}"/>
              </a:ext>
            </a:extLst>
          </p:cNvPr>
          <p:cNvSpPr txBox="1"/>
          <p:nvPr/>
        </p:nvSpPr>
        <p:spPr>
          <a:xfrm>
            <a:off x="246986" y="1110164"/>
            <a:ext cx="8349977" cy="338554"/>
          </a:xfrm>
          <a:prstGeom prst="rect">
            <a:avLst/>
          </a:prstGeom>
          <a:noFill/>
        </p:spPr>
        <p:txBody>
          <a:bodyPr wrap="square">
            <a:spAutoFit/>
          </a:bodyPr>
          <a:lstStyle/>
          <a:p>
            <a:pPr marL="0" indent="0">
              <a:buNone/>
            </a:pPr>
            <a:r>
              <a:rPr lang="es-ES" sz="1600" dirty="0"/>
              <a:t>Esto incluye módulos transversales para la funcionalidad de la plataforma, e incluye:</a:t>
            </a:r>
          </a:p>
        </p:txBody>
      </p:sp>
    </p:spTree>
    <p:extLst>
      <p:ext uri="{BB962C8B-B14F-4D97-AF65-F5344CB8AC3E}">
        <p14:creationId xmlns:p14="http://schemas.microsoft.com/office/powerpoint/2010/main" val="159971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ircle">
            <a:extLst>
              <a:ext uri="{FF2B5EF4-FFF2-40B4-BE49-F238E27FC236}">
                <a16:creationId xmlns:a16="http://schemas.microsoft.com/office/drawing/2014/main" id="{275ACBFE-7CEF-41CE-AAF9-3E158930C9F0}"/>
              </a:ext>
            </a:extLst>
          </p:cNvPr>
          <p:cNvSpPr/>
          <p:nvPr/>
        </p:nvSpPr>
        <p:spPr>
          <a:xfrm>
            <a:off x="161807" y="1303681"/>
            <a:ext cx="594371" cy="594362"/>
          </a:xfrm>
          <a:prstGeom prst="ellipse">
            <a:avLst/>
          </a:prstGeom>
          <a:solidFill>
            <a:srgbClr val="FFC000"/>
          </a:solidFill>
          <a:ln w="12700">
            <a:miter lim="400000"/>
          </a:ln>
        </p:spPr>
        <p:txBody>
          <a:bodyPr lIns="38100" tIns="38100" rIns="38100" bIns="38100" anchor="ctr"/>
          <a:lstStyle/>
          <a:p>
            <a:pPr algn="ctr" defTabSz="914354">
              <a:defRPr sz="3000">
                <a:solidFill>
                  <a:srgbClr val="FFFFFF"/>
                </a:solidFill>
              </a:defRPr>
            </a:pPr>
            <a:r>
              <a:rPr lang="en-US" sz="2400" b="1" dirty="0">
                <a:solidFill>
                  <a:schemeClr val="bg1"/>
                </a:solidFill>
                <a:latin typeface="Calibri"/>
              </a:rPr>
              <a:t>S</a:t>
            </a:r>
          </a:p>
        </p:txBody>
      </p:sp>
      <p:sp>
        <p:nvSpPr>
          <p:cNvPr id="44" name="Circle">
            <a:extLst>
              <a:ext uri="{FF2B5EF4-FFF2-40B4-BE49-F238E27FC236}">
                <a16:creationId xmlns:a16="http://schemas.microsoft.com/office/drawing/2014/main" id="{812FD937-9720-4AA1-AB17-0DC1C18DF877}"/>
              </a:ext>
            </a:extLst>
          </p:cNvPr>
          <p:cNvSpPr/>
          <p:nvPr/>
        </p:nvSpPr>
        <p:spPr>
          <a:xfrm>
            <a:off x="161990" y="3639394"/>
            <a:ext cx="594371" cy="594362"/>
          </a:xfrm>
          <a:prstGeom prst="ellipse">
            <a:avLst/>
          </a:prstGeom>
          <a:solidFill>
            <a:srgbClr val="2980B9"/>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prstClr val="white"/>
                </a:solidFill>
                <a:effectLst/>
                <a:uLnTx/>
                <a:uFillTx/>
                <a:latin typeface="Calibri"/>
              </a:rPr>
              <a:t>A</a:t>
            </a:r>
          </a:p>
        </p:txBody>
      </p:sp>
      <p:sp>
        <p:nvSpPr>
          <p:cNvPr id="45" name="Circle">
            <a:extLst>
              <a:ext uri="{FF2B5EF4-FFF2-40B4-BE49-F238E27FC236}">
                <a16:creationId xmlns:a16="http://schemas.microsoft.com/office/drawing/2014/main" id="{F4FFA444-97A8-4770-82DE-770966735859}"/>
              </a:ext>
            </a:extLst>
          </p:cNvPr>
          <p:cNvSpPr/>
          <p:nvPr/>
        </p:nvSpPr>
        <p:spPr>
          <a:xfrm>
            <a:off x="8081556" y="1408559"/>
            <a:ext cx="594371" cy="594362"/>
          </a:xfrm>
          <a:prstGeom prst="ellipse">
            <a:avLst/>
          </a:prstGeom>
          <a:solidFill>
            <a:srgbClr val="9BBB59"/>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dirty="0">
                <a:ln>
                  <a:noFill/>
                </a:ln>
                <a:solidFill>
                  <a:prstClr val="white"/>
                </a:solidFill>
                <a:effectLst/>
                <a:uLnTx/>
                <a:uFillTx/>
                <a:latin typeface="Calibri"/>
              </a:rPr>
              <a:t>U</a:t>
            </a:r>
          </a:p>
        </p:txBody>
      </p:sp>
      <p:sp>
        <p:nvSpPr>
          <p:cNvPr id="46" name="Circle">
            <a:extLst>
              <a:ext uri="{FF2B5EF4-FFF2-40B4-BE49-F238E27FC236}">
                <a16:creationId xmlns:a16="http://schemas.microsoft.com/office/drawing/2014/main" id="{5FC4A6C5-F5BC-4223-9C3E-A9727AA83BD7}"/>
              </a:ext>
            </a:extLst>
          </p:cNvPr>
          <p:cNvSpPr/>
          <p:nvPr/>
        </p:nvSpPr>
        <p:spPr>
          <a:xfrm>
            <a:off x="8081556" y="3639394"/>
            <a:ext cx="594371" cy="594362"/>
          </a:xfrm>
          <a:prstGeom prst="ellipse">
            <a:avLst/>
          </a:prstGeom>
          <a:solidFill>
            <a:srgbClr val="C0392B"/>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2400" b="1" i="0" u="none" strike="noStrike" kern="0" cap="none" spc="0" normalizeH="0" baseline="0" noProof="0">
                <a:ln>
                  <a:noFill/>
                </a:ln>
                <a:solidFill>
                  <a:prstClr val="white"/>
                </a:solidFill>
                <a:effectLst/>
                <a:uLnTx/>
                <a:uFillTx/>
                <a:latin typeface="Calibri"/>
              </a:rPr>
              <a:t>O</a:t>
            </a:r>
          </a:p>
        </p:txBody>
      </p:sp>
      <p:grpSp>
        <p:nvGrpSpPr>
          <p:cNvPr id="47" name="Group 46">
            <a:extLst>
              <a:ext uri="{FF2B5EF4-FFF2-40B4-BE49-F238E27FC236}">
                <a16:creationId xmlns:a16="http://schemas.microsoft.com/office/drawing/2014/main" id="{74025B83-D800-4F26-96F9-DC8E9B892D4E}"/>
              </a:ext>
            </a:extLst>
          </p:cNvPr>
          <p:cNvGrpSpPr/>
          <p:nvPr/>
        </p:nvGrpSpPr>
        <p:grpSpPr>
          <a:xfrm>
            <a:off x="921899" y="1313671"/>
            <a:ext cx="1786129" cy="1122256"/>
            <a:chOff x="319755" y="4381524"/>
            <a:chExt cx="2088994" cy="1122256"/>
          </a:xfrm>
        </p:grpSpPr>
        <p:sp>
          <p:nvSpPr>
            <p:cNvPr id="48" name="TextBox 47">
              <a:extLst>
                <a:ext uri="{FF2B5EF4-FFF2-40B4-BE49-F238E27FC236}">
                  <a16:creationId xmlns:a16="http://schemas.microsoft.com/office/drawing/2014/main" id="{52B54087-F410-44F0-A5CD-CC0271977C1E}"/>
                </a:ext>
              </a:extLst>
            </p:cNvPr>
            <p:cNvSpPr txBox="1"/>
            <p:nvPr/>
          </p:nvSpPr>
          <p:spPr>
            <a:xfrm>
              <a:off x="319755" y="4381524"/>
              <a:ext cx="2088993" cy="400110"/>
            </a:xfrm>
            <a:prstGeom prst="rect">
              <a:avLst/>
            </a:prstGeom>
            <a:noFill/>
          </p:spPr>
          <p:txBody>
            <a:bodyPr wrap="square" lIns="0" rtlCol="0" anchor="b">
              <a:spAutoFit/>
            </a:bodyPr>
            <a:lstStyle/>
            <a:p>
              <a:pPr defTabSz="914354"/>
              <a:r>
                <a:rPr lang="en-US" sz="2000" b="1" noProof="1">
                  <a:solidFill>
                    <a:srgbClr val="F39C12">
                      <a:lumMod val="75000"/>
                    </a:srgbClr>
                  </a:solidFill>
                  <a:latin typeface="Calibri"/>
                </a:rPr>
                <a:t>Soporte</a:t>
              </a:r>
            </a:p>
          </p:txBody>
        </p:sp>
        <p:sp>
          <p:nvSpPr>
            <p:cNvPr id="49" name="Rectangle 48">
              <a:extLst>
                <a:ext uri="{FF2B5EF4-FFF2-40B4-BE49-F238E27FC236}">
                  <a16:creationId xmlns:a16="http://schemas.microsoft.com/office/drawing/2014/main" id="{5B4D5227-1E22-4AA3-8023-71A02AB0E2C4}"/>
                </a:ext>
              </a:extLst>
            </p:cNvPr>
            <p:cNvSpPr/>
            <p:nvPr/>
          </p:nvSpPr>
          <p:spPr>
            <a:xfrm>
              <a:off x="319756" y="4765116"/>
              <a:ext cx="2088993" cy="738664"/>
            </a:xfrm>
            <a:prstGeom prst="rect">
              <a:avLst/>
            </a:prstGeom>
          </p:spPr>
          <p:txBody>
            <a:bodyPr wrap="square" lIns="0">
              <a:spAutoFit/>
            </a:bodyPr>
            <a:lstStyle/>
            <a:p>
              <a:pPr algn="just" defTabSz="914354">
                <a:spcBef>
                  <a:spcPts val="1200"/>
                </a:spcBef>
              </a:pPr>
              <a:r>
                <a:rPr lang="es-ES" sz="1400" noProof="1">
                  <a:solidFill>
                    <a:srgbClr val="95A5A6"/>
                  </a:solidFill>
                  <a:latin typeface="Calibri"/>
                </a:rPr>
                <a:t>Como soporte para métodos indirectos de recolección de información catastral.</a:t>
              </a:r>
            </a:p>
          </p:txBody>
        </p:sp>
      </p:grpSp>
      <p:grpSp>
        <p:nvGrpSpPr>
          <p:cNvPr id="50" name="Group 49">
            <a:extLst>
              <a:ext uri="{FF2B5EF4-FFF2-40B4-BE49-F238E27FC236}">
                <a16:creationId xmlns:a16="http://schemas.microsoft.com/office/drawing/2014/main" id="{2CB2E9DF-77CE-4F1F-8BE2-ADBD693EBB8C}"/>
              </a:ext>
            </a:extLst>
          </p:cNvPr>
          <p:cNvGrpSpPr/>
          <p:nvPr/>
        </p:nvGrpSpPr>
        <p:grpSpPr>
          <a:xfrm>
            <a:off x="956318" y="3701814"/>
            <a:ext cx="1859283" cy="1122256"/>
            <a:chOff x="319755" y="4381524"/>
            <a:chExt cx="2088994" cy="1122256"/>
          </a:xfrm>
        </p:grpSpPr>
        <p:sp>
          <p:nvSpPr>
            <p:cNvPr id="51" name="TextBox 50">
              <a:extLst>
                <a:ext uri="{FF2B5EF4-FFF2-40B4-BE49-F238E27FC236}">
                  <a16:creationId xmlns:a16="http://schemas.microsoft.com/office/drawing/2014/main" id="{F71904C8-03AD-42ED-87E5-AC7C56693391}"/>
                </a:ext>
              </a:extLst>
            </p:cNvPr>
            <p:cNvSpPr txBox="1"/>
            <p:nvPr/>
          </p:nvSpPr>
          <p:spPr>
            <a:xfrm>
              <a:off x="319755" y="4381524"/>
              <a:ext cx="2088993" cy="400110"/>
            </a:xfrm>
            <a:prstGeom prst="rect">
              <a:avLst/>
            </a:prstGeom>
            <a:noFill/>
          </p:spPr>
          <p:txBody>
            <a:bodyPr wrap="square" lIns="0" rtlCol="0" anchor="b">
              <a:spAutoFit/>
            </a:bodyPr>
            <a:lstStyle/>
            <a:p>
              <a:pPr defTabSz="914354"/>
              <a:r>
                <a:rPr lang="en-US" sz="2000" b="1" noProof="1">
                  <a:solidFill>
                    <a:srgbClr val="2980B9"/>
                  </a:solidFill>
                  <a:latin typeface="Calibri"/>
                </a:rPr>
                <a:t>Actualización</a:t>
              </a:r>
            </a:p>
          </p:txBody>
        </p:sp>
        <p:sp>
          <p:nvSpPr>
            <p:cNvPr id="52" name="Rectangle 51">
              <a:extLst>
                <a:ext uri="{FF2B5EF4-FFF2-40B4-BE49-F238E27FC236}">
                  <a16:creationId xmlns:a16="http://schemas.microsoft.com/office/drawing/2014/main" id="{7AF938BF-3508-442D-BE8A-5ADA369A30EC}"/>
                </a:ext>
              </a:extLst>
            </p:cNvPr>
            <p:cNvSpPr/>
            <p:nvPr/>
          </p:nvSpPr>
          <p:spPr>
            <a:xfrm>
              <a:off x="319756" y="4765116"/>
              <a:ext cx="2088993" cy="738664"/>
            </a:xfrm>
            <a:prstGeom prst="rect">
              <a:avLst/>
            </a:prstGeom>
          </p:spPr>
          <p:txBody>
            <a:bodyPr wrap="square" lIns="0">
              <a:spAutoFit/>
            </a:bodyPr>
            <a:lstStyle/>
            <a:p>
              <a:pPr algn="just" defTabSz="914354">
                <a:spcBef>
                  <a:spcPts val="1200"/>
                </a:spcBef>
              </a:pPr>
              <a:r>
                <a:rPr lang="es-ES" sz="1400" noProof="1">
                  <a:solidFill>
                    <a:srgbClr val="95A5A6"/>
                  </a:solidFill>
                  <a:latin typeface="Calibri"/>
                </a:rPr>
                <a:t>Como medios de actualización permanente.</a:t>
              </a:r>
            </a:p>
          </p:txBody>
        </p:sp>
      </p:grpSp>
      <p:grpSp>
        <p:nvGrpSpPr>
          <p:cNvPr id="53" name="Group 52">
            <a:extLst>
              <a:ext uri="{FF2B5EF4-FFF2-40B4-BE49-F238E27FC236}">
                <a16:creationId xmlns:a16="http://schemas.microsoft.com/office/drawing/2014/main" id="{0219D6FB-F1BB-42B8-B115-C56F10693F64}"/>
              </a:ext>
            </a:extLst>
          </p:cNvPr>
          <p:cNvGrpSpPr/>
          <p:nvPr/>
        </p:nvGrpSpPr>
        <p:grpSpPr>
          <a:xfrm>
            <a:off x="6445394" y="1400807"/>
            <a:ext cx="1401054" cy="1122256"/>
            <a:chOff x="319755" y="4381524"/>
            <a:chExt cx="2088994" cy="1122256"/>
          </a:xfrm>
        </p:grpSpPr>
        <p:sp>
          <p:nvSpPr>
            <p:cNvPr id="54" name="TextBox 53">
              <a:extLst>
                <a:ext uri="{FF2B5EF4-FFF2-40B4-BE49-F238E27FC236}">
                  <a16:creationId xmlns:a16="http://schemas.microsoft.com/office/drawing/2014/main" id="{C0248BB8-65B7-4AD3-ADF2-49A9A8D35179}"/>
                </a:ext>
              </a:extLst>
            </p:cNvPr>
            <p:cNvSpPr txBox="1"/>
            <p:nvPr/>
          </p:nvSpPr>
          <p:spPr>
            <a:xfrm>
              <a:off x="319755" y="4381524"/>
              <a:ext cx="2088993" cy="400110"/>
            </a:xfrm>
            <a:prstGeom prst="rect">
              <a:avLst/>
            </a:prstGeom>
            <a:noFill/>
          </p:spPr>
          <p:txBody>
            <a:bodyPr wrap="square" lIns="0" rtlCol="0" anchor="b">
              <a:spAutoFit/>
            </a:bodyPr>
            <a:lstStyle/>
            <a:p>
              <a:pPr algn="r" defTabSz="914354"/>
              <a:r>
                <a:rPr lang="en-US" sz="2000" b="1" noProof="1">
                  <a:solidFill>
                    <a:srgbClr val="9BBB59">
                      <a:lumMod val="75000"/>
                    </a:srgbClr>
                  </a:solidFill>
                  <a:latin typeface="Calibri"/>
                </a:rPr>
                <a:t>Utilidad</a:t>
              </a:r>
            </a:p>
          </p:txBody>
        </p:sp>
        <p:sp>
          <p:nvSpPr>
            <p:cNvPr id="55" name="Rectangle 54">
              <a:extLst>
                <a:ext uri="{FF2B5EF4-FFF2-40B4-BE49-F238E27FC236}">
                  <a16:creationId xmlns:a16="http://schemas.microsoft.com/office/drawing/2014/main" id="{620B208C-3959-4C90-B218-9D5803B7E19A}"/>
                </a:ext>
              </a:extLst>
            </p:cNvPr>
            <p:cNvSpPr/>
            <p:nvPr/>
          </p:nvSpPr>
          <p:spPr>
            <a:xfrm>
              <a:off x="319756" y="4765116"/>
              <a:ext cx="2088993" cy="738664"/>
            </a:xfrm>
            <a:prstGeom prst="rect">
              <a:avLst/>
            </a:prstGeom>
          </p:spPr>
          <p:txBody>
            <a:bodyPr wrap="square" lIns="0">
              <a:spAutoFit/>
            </a:bodyPr>
            <a:lstStyle/>
            <a:p>
              <a:pPr algn="just" defTabSz="914354">
                <a:spcBef>
                  <a:spcPts val="1200"/>
                </a:spcBef>
              </a:pPr>
              <a:r>
                <a:rPr lang="es-ES" sz="1400" noProof="1">
                  <a:solidFill>
                    <a:srgbClr val="95A5A6"/>
                  </a:solidFill>
                  <a:latin typeface="Calibri"/>
                </a:rPr>
                <a:t>Integrados al Observatorio Inmobiliario Nacional del DANE.</a:t>
              </a:r>
            </a:p>
          </p:txBody>
        </p:sp>
      </p:grpSp>
      <p:grpSp>
        <p:nvGrpSpPr>
          <p:cNvPr id="56" name="Group 55">
            <a:extLst>
              <a:ext uri="{FF2B5EF4-FFF2-40B4-BE49-F238E27FC236}">
                <a16:creationId xmlns:a16="http://schemas.microsoft.com/office/drawing/2014/main" id="{BD3E8A9F-6171-4370-A0B1-7EABED825547}"/>
              </a:ext>
            </a:extLst>
          </p:cNvPr>
          <p:cNvGrpSpPr/>
          <p:nvPr/>
        </p:nvGrpSpPr>
        <p:grpSpPr>
          <a:xfrm>
            <a:off x="6120243" y="3540796"/>
            <a:ext cx="1809245" cy="1122256"/>
            <a:chOff x="319755" y="4381524"/>
            <a:chExt cx="2088994" cy="1122256"/>
          </a:xfrm>
        </p:grpSpPr>
        <p:sp>
          <p:nvSpPr>
            <p:cNvPr id="57" name="TextBox 56">
              <a:extLst>
                <a:ext uri="{FF2B5EF4-FFF2-40B4-BE49-F238E27FC236}">
                  <a16:creationId xmlns:a16="http://schemas.microsoft.com/office/drawing/2014/main" id="{8FF0A517-4E89-4510-A733-134FAF7D18FF}"/>
                </a:ext>
              </a:extLst>
            </p:cNvPr>
            <p:cNvSpPr txBox="1"/>
            <p:nvPr/>
          </p:nvSpPr>
          <p:spPr>
            <a:xfrm>
              <a:off x="319755" y="4381524"/>
              <a:ext cx="2088993" cy="400110"/>
            </a:xfrm>
            <a:prstGeom prst="rect">
              <a:avLst/>
            </a:prstGeom>
            <a:noFill/>
          </p:spPr>
          <p:txBody>
            <a:bodyPr wrap="square" lIns="0" rtlCol="0" anchor="b">
              <a:spAutoFit/>
            </a:bodyPr>
            <a:lstStyle/>
            <a:p>
              <a:pPr algn="r" defTabSz="914354"/>
              <a:r>
                <a:rPr lang="en-US" sz="2000" b="1" noProof="1">
                  <a:solidFill>
                    <a:srgbClr val="C0392B"/>
                  </a:solidFill>
                  <a:latin typeface="Calibri"/>
                </a:rPr>
                <a:t>Observación</a:t>
              </a:r>
            </a:p>
          </p:txBody>
        </p:sp>
        <p:sp>
          <p:nvSpPr>
            <p:cNvPr id="58" name="Rectangle 57">
              <a:extLst>
                <a:ext uri="{FF2B5EF4-FFF2-40B4-BE49-F238E27FC236}">
                  <a16:creationId xmlns:a16="http://schemas.microsoft.com/office/drawing/2014/main" id="{56E6C427-7349-4AEB-A34B-8BF4745A42EA}"/>
                </a:ext>
              </a:extLst>
            </p:cNvPr>
            <p:cNvSpPr/>
            <p:nvPr/>
          </p:nvSpPr>
          <p:spPr>
            <a:xfrm>
              <a:off x="319756" y="4765116"/>
              <a:ext cx="2088993" cy="738664"/>
            </a:xfrm>
            <a:prstGeom prst="rect">
              <a:avLst/>
            </a:prstGeom>
          </p:spPr>
          <p:txBody>
            <a:bodyPr wrap="square" lIns="0">
              <a:spAutoFit/>
            </a:bodyPr>
            <a:lstStyle/>
            <a:p>
              <a:pPr algn="just" defTabSz="914354">
                <a:spcBef>
                  <a:spcPts val="1200"/>
                </a:spcBef>
              </a:pPr>
              <a:r>
                <a:rPr lang="es-ES" sz="1400" noProof="1">
                  <a:solidFill>
                    <a:srgbClr val="95A5A6"/>
                  </a:solidFill>
                  <a:latin typeface="Calibri"/>
                </a:rPr>
                <a:t>Como mecanismos de observación dinámica del territorio.</a:t>
              </a:r>
            </a:p>
          </p:txBody>
        </p:sp>
      </p:grpSp>
      <p:grpSp>
        <p:nvGrpSpPr>
          <p:cNvPr id="86" name="Group 85">
            <a:extLst>
              <a:ext uri="{FF2B5EF4-FFF2-40B4-BE49-F238E27FC236}">
                <a16:creationId xmlns:a16="http://schemas.microsoft.com/office/drawing/2014/main" id="{7A0CB8FE-F09C-4FEB-96CE-43A5E7D6035B}"/>
              </a:ext>
            </a:extLst>
          </p:cNvPr>
          <p:cNvGrpSpPr/>
          <p:nvPr/>
        </p:nvGrpSpPr>
        <p:grpSpPr>
          <a:xfrm>
            <a:off x="2871688" y="1369141"/>
            <a:ext cx="3142140" cy="3027665"/>
            <a:chOff x="2838535" y="1317077"/>
            <a:chExt cx="3340969" cy="3027665"/>
          </a:xfrm>
        </p:grpSpPr>
        <p:grpSp>
          <p:nvGrpSpPr>
            <p:cNvPr id="59" name="Group 58">
              <a:extLst>
                <a:ext uri="{FF2B5EF4-FFF2-40B4-BE49-F238E27FC236}">
                  <a16:creationId xmlns:a16="http://schemas.microsoft.com/office/drawing/2014/main" id="{8518303D-297B-4244-9A8E-6AD32CC49723}"/>
                </a:ext>
              </a:extLst>
            </p:cNvPr>
            <p:cNvGrpSpPr/>
            <p:nvPr/>
          </p:nvGrpSpPr>
          <p:grpSpPr>
            <a:xfrm>
              <a:off x="2838535" y="1317077"/>
              <a:ext cx="3340969" cy="3027665"/>
              <a:chOff x="4033513" y="1887993"/>
              <a:chExt cx="4124959" cy="4124961"/>
            </a:xfrm>
          </p:grpSpPr>
          <p:sp>
            <p:nvSpPr>
              <p:cNvPr id="60" name="Shape">
                <a:extLst>
                  <a:ext uri="{FF2B5EF4-FFF2-40B4-BE49-F238E27FC236}">
                    <a16:creationId xmlns:a16="http://schemas.microsoft.com/office/drawing/2014/main" id="{7004C08D-344F-458F-A000-E74C4D84B3DF}"/>
                  </a:ext>
                </a:extLst>
              </p:cNvPr>
              <p:cNvSpPr/>
              <p:nvPr/>
            </p:nvSpPr>
            <p:spPr>
              <a:xfrm>
                <a:off x="4033514" y="2751594"/>
                <a:ext cx="4124958" cy="1041400"/>
              </a:xfrm>
              <a:custGeom>
                <a:avLst/>
                <a:gdLst/>
                <a:ahLst/>
                <a:cxnLst>
                  <a:cxn ang="0">
                    <a:pos x="wd2" y="hd2"/>
                  </a:cxn>
                  <a:cxn ang="5400000">
                    <a:pos x="wd2" y="hd2"/>
                  </a:cxn>
                  <a:cxn ang="10800000">
                    <a:pos x="wd2" y="hd2"/>
                  </a:cxn>
                  <a:cxn ang="16200000">
                    <a:pos x="wd2" y="hd2"/>
                  </a:cxn>
                </a:cxnLst>
                <a:rect l="0" t="0" r="r" b="b"/>
                <a:pathLst>
                  <a:path w="21600" h="21600" extrusionOk="0">
                    <a:moveTo>
                      <a:pt x="18873" y="0"/>
                    </a:moveTo>
                    <a:lnTo>
                      <a:pt x="2727" y="0"/>
                    </a:lnTo>
                    <a:cubicBezTo>
                      <a:pt x="1224" y="0"/>
                      <a:pt x="0" y="4821"/>
                      <a:pt x="0" y="10800"/>
                    </a:cubicBezTo>
                    <a:lnTo>
                      <a:pt x="0" y="10800"/>
                    </a:lnTo>
                    <a:cubicBezTo>
                      <a:pt x="0" y="16753"/>
                      <a:pt x="1217" y="21600"/>
                      <a:pt x="2727" y="21600"/>
                    </a:cubicBezTo>
                    <a:lnTo>
                      <a:pt x="18873" y="21600"/>
                    </a:lnTo>
                    <a:cubicBezTo>
                      <a:pt x="20376" y="21600"/>
                      <a:pt x="21600" y="16779"/>
                      <a:pt x="21600" y="10800"/>
                    </a:cubicBezTo>
                    <a:lnTo>
                      <a:pt x="21600" y="10800"/>
                    </a:lnTo>
                    <a:cubicBezTo>
                      <a:pt x="21600" y="4847"/>
                      <a:pt x="20376" y="0"/>
                      <a:pt x="18873" y="0"/>
                    </a:cubicBezTo>
                    <a:close/>
                  </a:path>
                </a:pathLst>
              </a:custGeom>
              <a:solidFill>
                <a:srgbClr val="FFC000"/>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61" name="Shape">
                <a:extLst>
                  <a:ext uri="{FF2B5EF4-FFF2-40B4-BE49-F238E27FC236}">
                    <a16:creationId xmlns:a16="http://schemas.microsoft.com/office/drawing/2014/main" id="{BFD2844D-905B-46B4-9C5F-8F1F4647F5CC}"/>
                  </a:ext>
                </a:extLst>
              </p:cNvPr>
              <p:cNvSpPr/>
              <p:nvPr/>
            </p:nvSpPr>
            <p:spPr>
              <a:xfrm>
                <a:off x="6256014" y="1887993"/>
                <a:ext cx="1041400" cy="4124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47" y="0"/>
                      <a:pt x="0" y="1217"/>
                      <a:pt x="0" y="2727"/>
                    </a:cubicBezTo>
                    <a:lnTo>
                      <a:pt x="0" y="18873"/>
                    </a:lnTo>
                    <a:cubicBezTo>
                      <a:pt x="0" y="20376"/>
                      <a:pt x="4820" y="21600"/>
                      <a:pt x="10800" y="21600"/>
                    </a:cubicBezTo>
                    <a:lnTo>
                      <a:pt x="10800" y="21600"/>
                    </a:lnTo>
                    <a:cubicBezTo>
                      <a:pt x="16753" y="21600"/>
                      <a:pt x="21600" y="20383"/>
                      <a:pt x="21600" y="18873"/>
                    </a:cubicBezTo>
                    <a:lnTo>
                      <a:pt x="21600" y="2727"/>
                    </a:lnTo>
                    <a:cubicBezTo>
                      <a:pt x="21600" y="1217"/>
                      <a:pt x="16753" y="0"/>
                      <a:pt x="10800" y="0"/>
                    </a:cubicBezTo>
                    <a:close/>
                  </a:path>
                </a:pathLst>
              </a:custGeom>
              <a:solidFill>
                <a:srgbClr val="9BBB5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62" name="Shape">
                <a:extLst>
                  <a:ext uri="{FF2B5EF4-FFF2-40B4-BE49-F238E27FC236}">
                    <a16:creationId xmlns:a16="http://schemas.microsoft.com/office/drawing/2014/main" id="{A671F34B-AA0A-474E-B1C6-369DDA68B9C4}"/>
                  </a:ext>
                </a:extLst>
              </p:cNvPr>
              <p:cNvSpPr/>
              <p:nvPr/>
            </p:nvSpPr>
            <p:spPr>
              <a:xfrm>
                <a:off x="4033514" y="4110494"/>
                <a:ext cx="4124958" cy="1041400"/>
              </a:xfrm>
              <a:custGeom>
                <a:avLst/>
                <a:gdLst/>
                <a:ahLst/>
                <a:cxnLst>
                  <a:cxn ang="0">
                    <a:pos x="wd2" y="hd2"/>
                  </a:cxn>
                  <a:cxn ang="5400000">
                    <a:pos x="wd2" y="hd2"/>
                  </a:cxn>
                  <a:cxn ang="10800000">
                    <a:pos x="wd2" y="hd2"/>
                  </a:cxn>
                  <a:cxn ang="16200000">
                    <a:pos x="wd2" y="hd2"/>
                  </a:cxn>
                </a:cxnLst>
                <a:rect l="0" t="0" r="r" b="b"/>
                <a:pathLst>
                  <a:path w="21600" h="21600" extrusionOk="0">
                    <a:moveTo>
                      <a:pt x="18873" y="0"/>
                    </a:moveTo>
                    <a:lnTo>
                      <a:pt x="2727" y="0"/>
                    </a:lnTo>
                    <a:cubicBezTo>
                      <a:pt x="1224" y="0"/>
                      <a:pt x="0" y="4821"/>
                      <a:pt x="0" y="10800"/>
                    </a:cubicBezTo>
                    <a:lnTo>
                      <a:pt x="0" y="10800"/>
                    </a:lnTo>
                    <a:cubicBezTo>
                      <a:pt x="0" y="16753"/>
                      <a:pt x="1217" y="21600"/>
                      <a:pt x="2727" y="21600"/>
                    </a:cubicBezTo>
                    <a:lnTo>
                      <a:pt x="18873" y="21600"/>
                    </a:lnTo>
                    <a:cubicBezTo>
                      <a:pt x="20376" y="21600"/>
                      <a:pt x="21600" y="16779"/>
                      <a:pt x="21600" y="10800"/>
                    </a:cubicBezTo>
                    <a:lnTo>
                      <a:pt x="21600" y="10800"/>
                    </a:lnTo>
                    <a:cubicBezTo>
                      <a:pt x="21600" y="4820"/>
                      <a:pt x="20376" y="0"/>
                      <a:pt x="18873" y="0"/>
                    </a:cubicBezTo>
                    <a:close/>
                  </a:path>
                </a:pathLst>
              </a:custGeom>
              <a:solidFill>
                <a:srgbClr val="C0392B"/>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63" name="Shape">
                <a:extLst>
                  <a:ext uri="{FF2B5EF4-FFF2-40B4-BE49-F238E27FC236}">
                    <a16:creationId xmlns:a16="http://schemas.microsoft.com/office/drawing/2014/main" id="{6EEE9CB8-5F1A-4A03-A807-E7AEA6700E57}"/>
                  </a:ext>
                </a:extLst>
              </p:cNvPr>
              <p:cNvSpPr/>
              <p:nvPr/>
            </p:nvSpPr>
            <p:spPr>
              <a:xfrm>
                <a:off x="4897114" y="1887993"/>
                <a:ext cx="1041400" cy="4124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0"/>
                    </a:lnTo>
                    <a:cubicBezTo>
                      <a:pt x="4847" y="0"/>
                      <a:pt x="0" y="1217"/>
                      <a:pt x="0" y="2727"/>
                    </a:cubicBezTo>
                    <a:lnTo>
                      <a:pt x="0" y="18873"/>
                    </a:lnTo>
                    <a:cubicBezTo>
                      <a:pt x="0" y="20376"/>
                      <a:pt x="4820" y="21600"/>
                      <a:pt x="10800" y="21600"/>
                    </a:cubicBezTo>
                    <a:lnTo>
                      <a:pt x="10800" y="21600"/>
                    </a:lnTo>
                    <a:cubicBezTo>
                      <a:pt x="16753" y="21600"/>
                      <a:pt x="21600" y="20383"/>
                      <a:pt x="21600" y="18873"/>
                    </a:cubicBezTo>
                    <a:lnTo>
                      <a:pt x="21600" y="2727"/>
                    </a:lnTo>
                    <a:cubicBezTo>
                      <a:pt x="21574" y="1217"/>
                      <a:pt x="16753" y="0"/>
                      <a:pt x="10800" y="0"/>
                    </a:cubicBezTo>
                    <a:close/>
                  </a:path>
                </a:pathLst>
              </a:custGeom>
              <a:solidFill>
                <a:srgbClr val="2980B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64" name="Shape">
                <a:extLst>
                  <a:ext uri="{FF2B5EF4-FFF2-40B4-BE49-F238E27FC236}">
                    <a16:creationId xmlns:a16="http://schemas.microsoft.com/office/drawing/2014/main" id="{DA47B022-0462-496A-875C-2D5BA692FE9E}"/>
                  </a:ext>
                </a:extLst>
              </p:cNvPr>
              <p:cNvSpPr/>
              <p:nvPr/>
            </p:nvSpPr>
            <p:spPr>
              <a:xfrm>
                <a:off x="4033513" y="2751594"/>
                <a:ext cx="2137409" cy="1041400"/>
              </a:xfrm>
              <a:custGeom>
                <a:avLst/>
                <a:gdLst/>
                <a:ahLst/>
                <a:cxnLst>
                  <a:cxn ang="0">
                    <a:pos x="wd2" y="hd2"/>
                  </a:cxn>
                  <a:cxn ang="5400000">
                    <a:pos x="wd2" y="hd2"/>
                  </a:cxn>
                  <a:cxn ang="10800000">
                    <a:pos x="wd2" y="hd2"/>
                  </a:cxn>
                  <a:cxn ang="16200000">
                    <a:pos x="wd2" y="hd2"/>
                  </a:cxn>
                </a:cxnLst>
                <a:rect l="0" t="0" r="r" b="b"/>
                <a:pathLst>
                  <a:path w="21600" h="21600" extrusionOk="0">
                    <a:moveTo>
                      <a:pt x="5262" y="0"/>
                    </a:moveTo>
                    <a:cubicBezTo>
                      <a:pt x="2362" y="0"/>
                      <a:pt x="0" y="4821"/>
                      <a:pt x="0" y="10800"/>
                    </a:cubicBezTo>
                    <a:lnTo>
                      <a:pt x="0" y="10800"/>
                    </a:lnTo>
                    <a:cubicBezTo>
                      <a:pt x="0" y="16753"/>
                      <a:pt x="2349" y="21600"/>
                      <a:pt x="5262" y="21600"/>
                    </a:cubicBezTo>
                    <a:lnTo>
                      <a:pt x="21600" y="21600"/>
                    </a:lnTo>
                    <a:lnTo>
                      <a:pt x="21600" y="26"/>
                    </a:lnTo>
                    <a:lnTo>
                      <a:pt x="5262" y="26"/>
                    </a:lnTo>
                    <a:close/>
                  </a:path>
                </a:pathLst>
              </a:custGeom>
              <a:solidFill>
                <a:srgbClr val="FFC000"/>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lang="en-US" sz="3000" b="0" i="0" u="none" strike="noStrike" kern="0" cap="none" spc="0" normalizeH="0" baseline="0" noProof="0">
                  <a:ln>
                    <a:noFill/>
                  </a:ln>
                  <a:solidFill>
                    <a:srgbClr val="FFFFFF"/>
                  </a:solidFill>
                  <a:effectLst/>
                  <a:uLnTx/>
                  <a:uFillTx/>
                  <a:latin typeface="Calibri"/>
                </a:endParaRPr>
              </a:p>
            </p:txBody>
          </p:sp>
          <p:sp>
            <p:nvSpPr>
              <p:cNvPr id="65" name="Circle">
                <a:extLst>
                  <a:ext uri="{FF2B5EF4-FFF2-40B4-BE49-F238E27FC236}">
                    <a16:creationId xmlns:a16="http://schemas.microsoft.com/office/drawing/2014/main" id="{08860169-71C6-4D5E-B7EE-F04ADFFB324F}"/>
                  </a:ext>
                </a:extLst>
              </p:cNvPr>
              <p:cNvSpPr/>
              <p:nvPr/>
            </p:nvSpPr>
            <p:spPr>
              <a:xfrm>
                <a:off x="6395714" y="2065794"/>
                <a:ext cx="749300" cy="749300"/>
              </a:xfrm>
              <a:prstGeom prst="ellipse">
                <a:avLst/>
              </a:prstGeom>
              <a:solidFill>
                <a:srgbClr val="FFFFFF"/>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3000" b="1" i="0" u="none" strike="noStrike" kern="0" cap="none" spc="0" normalizeH="0" baseline="0" noProof="0" dirty="0">
                    <a:ln>
                      <a:noFill/>
                    </a:ln>
                    <a:solidFill>
                      <a:srgbClr val="2C3E50"/>
                    </a:solidFill>
                    <a:effectLst/>
                    <a:uLnTx/>
                    <a:uFillTx/>
                    <a:latin typeface="Calibri"/>
                  </a:rPr>
                  <a:t>U</a:t>
                </a:r>
              </a:p>
            </p:txBody>
          </p:sp>
          <p:sp>
            <p:nvSpPr>
              <p:cNvPr id="66" name="Circle">
                <a:extLst>
                  <a:ext uri="{FF2B5EF4-FFF2-40B4-BE49-F238E27FC236}">
                    <a16:creationId xmlns:a16="http://schemas.microsoft.com/office/drawing/2014/main" id="{340FE48D-C992-4FAA-B53D-D7922F0F2547}"/>
                  </a:ext>
                </a:extLst>
              </p:cNvPr>
              <p:cNvSpPr/>
              <p:nvPr/>
            </p:nvSpPr>
            <p:spPr>
              <a:xfrm>
                <a:off x="5036814" y="5037594"/>
                <a:ext cx="749300" cy="749300"/>
              </a:xfrm>
              <a:prstGeom prst="ellipse">
                <a:avLst/>
              </a:prstGeom>
              <a:solidFill>
                <a:srgbClr val="FFFFFF"/>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3000" b="1" i="0" u="none" strike="noStrike" kern="0" cap="none" spc="0" normalizeH="0" baseline="0" noProof="0" dirty="0">
                    <a:ln>
                      <a:noFill/>
                    </a:ln>
                    <a:solidFill>
                      <a:srgbClr val="2C3E50"/>
                    </a:solidFill>
                    <a:effectLst/>
                    <a:uLnTx/>
                    <a:uFillTx/>
                    <a:latin typeface="Calibri"/>
                  </a:rPr>
                  <a:t>A</a:t>
                </a:r>
              </a:p>
            </p:txBody>
          </p:sp>
          <p:sp>
            <p:nvSpPr>
              <p:cNvPr id="67" name="Circle">
                <a:extLst>
                  <a:ext uri="{FF2B5EF4-FFF2-40B4-BE49-F238E27FC236}">
                    <a16:creationId xmlns:a16="http://schemas.microsoft.com/office/drawing/2014/main" id="{3DC9D4F9-CD72-4126-95B7-45E87CA30D9D}"/>
                  </a:ext>
                </a:extLst>
              </p:cNvPr>
              <p:cNvSpPr/>
              <p:nvPr/>
            </p:nvSpPr>
            <p:spPr>
              <a:xfrm>
                <a:off x="7208514" y="4237494"/>
                <a:ext cx="749300" cy="749300"/>
              </a:xfrm>
              <a:prstGeom prst="ellipse">
                <a:avLst/>
              </a:prstGeom>
              <a:solidFill>
                <a:srgbClr val="FFFFFF"/>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3000" b="1" i="0" u="none" strike="noStrike" kern="0" cap="none" spc="0" normalizeH="0" baseline="0" noProof="0">
                    <a:ln>
                      <a:noFill/>
                    </a:ln>
                    <a:solidFill>
                      <a:srgbClr val="2C3E50"/>
                    </a:solidFill>
                    <a:effectLst/>
                    <a:uLnTx/>
                    <a:uFillTx/>
                    <a:latin typeface="Calibri"/>
                  </a:rPr>
                  <a:t>O</a:t>
                </a:r>
              </a:p>
            </p:txBody>
          </p:sp>
          <p:sp>
            <p:nvSpPr>
              <p:cNvPr id="68" name="Circle">
                <a:extLst>
                  <a:ext uri="{FF2B5EF4-FFF2-40B4-BE49-F238E27FC236}">
                    <a16:creationId xmlns:a16="http://schemas.microsoft.com/office/drawing/2014/main" id="{FD7534FF-8B9E-423F-9E71-8C10C0CD7D0D}"/>
                  </a:ext>
                </a:extLst>
              </p:cNvPr>
              <p:cNvSpPr/>
              <p:nvPr/>
            </p:nvSpPr>
            <p:spPr>
              <a:xfrm>
                <a:off x="4236714" y="2878594"/>
                <a:ext cx="749300" cy="749300"/>
              </a:xfrm>
              <a:prstGeom prst="ellipse">
                <a:avLst/>
              </a:prstGeom>
              <a:solidFill>
                <a:srgbClr val="FFFFFF"/>
              </a:solidFill>
              <a:ln w="12700">
                <a:miter lim="400000"/>
              </a:ln>
            </p:spPr>
            <p:txBody>
              <a:bodyPr lIns="38100" tIns="38100" rIns="3810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en-US" sz="3000" b="1" i="0" u="none" strike="noStrike" kern="0" cap="none" spc="0" normalizeH="0" baseline="0" noProof="0" dirty="0">
                    <a:ln>
                      <a:noFill/>
                    </a:ln>
                    <a:solidFill>
                      <a:srgbClr val="2C3E50"/>
                    </a:solidFill>
                    <a:effectLst/>
                    <a:uLnTx/>
                    <a:uFillTx/>
                    <a:latin typeface="Calibri"/>
                  </a:rPr>
                  <a:t>S</a:t>
                </a:r>
              </a:p>
            </p:txBody>
          </p:sp>
          <p:grpSp>
            <p:nvGrpSpPr>
              <p:cNvPr id="73" name="Group 54">
                <a:extLst>
                  <a:ext uri="{FF2B5EF4-FFF2-40B4-BE49-F238E27FC236}">
                    <a16:creationId xmlns:a16="http://schemas.microsoft.com/office/drawing/2014/main" id="{49AED599-11DE-4E89-9AD0-D0D485F52369}"/>
                  </a:ext>
                </a:extLst>
              </p:cNvPr>
              <p:cNvGrpSpPr>
                <a:grpSpLocks/>
              </p:cNvGrpSpPr>
              <p:nvPr/>
            </p:nvGrpSpPr>
            <p:grpSpPr bwMode="auto">
              <a:xfrm>
                <a:off x="5399618" y="2321649"/>
                <a:ext cx="878" cy="879"/>
                <a:chOff x="4975" y="491"/>
                <a:chExt cx="1" cy="1"/>
              </a:xfrm>
              <a:solidFill>
                <a:sysClr val="window" lastClr="FFFFFF"/>
              </a:solidFill>
            </p:grpSpPr>
            <p:sp>
              <p:nvSpPr>
                <p:cNvPr id="78" name="Line 56">
                  <a:extLst>
                    <a:ext uri="{FF2B5EF4-FFF2-40B4-BE49-F238E27FC236}">
                      <a16:creationId xmlns:a16="http://schemas.microsoft.com/office/drawing/2014/main" id="{6D26704B-6EFC-4D7C-8555-30626F544ABB}"/>
                    </a:ext>
                  </a:extLst>
                </p:cNvPr>
                <p:cNvSpPr>
                  <a:spLocks noChangeShapeType="1"/>
                </p:cNvSpPr>
                <p:nvPr/>
              </p:nvSpPr>
              <p:spPr bwMode="auto">
                <a:xfrm>
                  <a:off x="4975" y="491"/>
                  <a:ext cx="1" cy="1"/>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sp>
              <p:nvSpPr>
                <p:cNvPr id="79" name="Line 57">
                  <a:extLst>
                    <a:ext uri="{FF2B5EF4-FFF2-40B4-BE49-F238E27FC236}">
                      <a16:creationId xmlns:a16="http://schemas.microsoft.com/office/drawing/2014/main" id="{D09A5086-6FCB-47A5-9683-4FA2DD95BF39}"/>
                    </a:ext>
                  </a:extLst>
                </p:cNvPr>
                <p:cNvSpPr>
                  <a:spLocks noChangeShapeType="1"/>
                </p:cNvSpPr>
                <p:nvPr/>
              </p:nvSpPr>
              <p:spPr bwMode="auto">
                <a:xfrm>
                  <a:off x="4975" y="491"/>
                  <a:ext cx="1" cy="1"/>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5A5A6"/>
                    </a:solidFill>
                    <a:effectLst/>
                    <a:uLnTx/>
                    <a:uFillTx/>
                    <a:latin typeface="Calibri"/>
                  </a:endParaRPr>
                </a:p>
              </p:txBody>
            </p:sp>
          </p:grpSp>
          <p:pic>
            <p:nvPicPr>
              <p:cNvPr id="75" name="Graphic 74" descr="Muscular arm">
                <a:extLst>
                  <a:ext uri="{FF2B5EF4-FFF2-40B4-BE49-F238E27FC236}">
                    <a16:creationId xmlns:a16="http://schemas.microsoft.com/office/drawing/2014/main" id="{878A10D9-CDE4-400A-AD35-2C6BC4EBD6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1045" y="2917597"/>
                <a:ext cx="607952" cy="607952"/>
              </a:xfrm>
              <a:prstGeom prst="rect">
                <a:avLst/>
              </a:prstGeom>
            </p:spPr>
          </p:pic>
          <p:pic>
            <p:nvPicPr>
              <p:cNvPr id="76" name="Graphic 75" descr="Puzzle pieces">
                <a:extLst>
                  <a:ext uri="{FF2B5EF4-FFF2-40B4-BE49-F238E27FC236}">
                    <a16:creationId xmlns:a16="http://schemas.microsoft.com/office/drawing/2014/main" id="{9366561A-EDC9-4152-93EA-197785554B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9989" y="5180168"/>
                <a:ext cx="607952" cy="607952"/>
              </a:xfrm>
              <a:prstGeom prst="rect">
                <a:avLst/>
              </a:prstGeom>
            </p:spPr>
          </p:pic>
        </p:grpSp>
        <p:pic>
          <p:nvPicPr>
            <p:cNvPr id="84" name="Graphic 83">
              <a:extLst>
                <a:ext uri="{FF2B5EF4-FFF2-40B4-BE49-F238E27FC236}">
                  <a16:creationId xmlns:a16="http://schemas.microsoft.com/office/drawing/2014/main" id="{5A2C8326-AC94-4CE9-A534-7A026B2A963B}"/>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978941" y="3011273"/>
              <a:ext cx="524600" cy="580593"/>
            </a:xfrm>
            <a:prstGeom prst="rect">
              <a:avLst/>
            </a:prstGeom>
          </p:spPr>
        </p:pic>
        <p:pic>
          <p:nvPicPr>
            <p:cNvPr id="85" name="Graphic 84">
              <a:extLst>
                <a:ext uri="{FF2B5EF4-FFF2-40B4-BE49-F238E27FC236}">
                  <a16:creationId xmlns:a16="http://schemas.microsoft.com/office/drawing/2014/main" id="{E0B5AC87-BB0D-4833-8348-EB416F9BF58D}"/>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3687618" y="1377157"/>
              <a:ext cx="533950" cy="553038"/>
            </a:xfrm>
            <a:prstGeom prst="rect">
              <a:avLst/>
            </a:prstGeom>
          </p:spPr>
        </p:pic>
      </p:grpSp>
      <p:sp>
        <p:nvSpPr>
          <p:cNvPr id="87" name="Rectangle 86">
            <a:extLst>
              <a:ext uri="{FF2B5EF4-FFF2-40B4-BE49-F238E27FC236}">
                <a16:creationId xmlns:a16="http://schemas.microsoft.com/office/drawing/2014/main" id="{14A472FB-EEAE-4D8C-AEA2-E2308FA7E882}"/>
              </a:ext>
            </a:extLst>
          </p:cNvPr>
          <p:cNvSpPr/>
          <p:nvPr/>
        </p:nvSpPr>
        <p:spPr>
          <a:xfrm>
            <a:off x="196116" y="592833"/>
            <a:ext cx="6879649" cy="369332"/>
          </a:xfrm>
          <a:prstGeom prst="rect">
            <a:avLst/>
          </a:prstGeom>
        </p:spPr>
        <p:txBody>
          <a:bodyPr wrap="square">
            <a:spAutoFit/>
          </a:bodyPr>
          <a:lstStyle/>
          <a:p>
            <a:r>
              <a:rPr lang="es-US" dirty="0">
                <a:solidFill>
                  <a:schemeClr val="tx1">
                    <a:lumMod val="65000"/>
                    <a:lumOff val="35000"/>
                  </a:schemeClr>
                </a:solidFill>
                <a:latin typeface="Segoe UI" panose="020B0502040204020203" pitchFamily="34" charset="0"/>
                <a:ea typeface="Times New Roman" panose="02020603050405020304" pitchFamily="18" charset="0"/>
              </a:rPr>
              <a:t>U</a:t>
            </a:r>
            <a:r>
              <a:rPr lang="x-none" dirty="0">
                <a:solidFill>
                  <a:schemeClr val="tx1">
                    <a:lumMod val="65000"/>
                    <a:lumOff val="35000"/>
                  </a:schemeClr>
                </a:solidFill>
                <a:latin typeface="Segoe UI" panose="020B0502040204020203" pitchFamily="34" charset="0"/>
                <a:ea typeface="Times New Roman" panose="02020603050405020304" pitchFamily="18" charset="0"/>
              </a:rPr>
              <a:t>so su</a:t>
            </a:r>
            <a:r>
              <a:rPr lang="es-US" dirty="0">
                <a:solidFill>
                  <a:schemeClr val="tx1">
                    <a:lumMod val="65000"/>
                    <a:lumOff val="35000"/>
                  </a:schemeClr>
                </a:solidFill>
                <a:latin typeface="Segoe UI" panose="020B0502040204020203" pitchFamily="34" charset="0"/>
                <a:ea typeface="Times New Roman" panose="02020603050405020304" pitchFamily="18" charset="0"/>
              </a:rPr>
              <a:t>g</a:t>
            </a:r>
            <a:r>
              <a:rPr lang="x-none" dirty="0">
                <a:solidFill>
                  <a:schemeClr val="tx1">
                    <a:lumMod val="65000"/>
                    <a:lumOff val="35000"/>
                  </a:schemeClr>
                </a:solidFill>
                <a:latin typeface="Segoe UI" panose="020B0502040204020203" pitchFamily="34" charset="0"/>
                <a:ea typeface="Times New Roman" panose="02020603050405020304" pitchFamily="18" charset="0"/>
              </a:rPr>
              <a:t>erido de los Observatorios Inmobiliarios</a:t>
            </a:r>
            <a:endParaRPr lang="es-CO" dirty="0">
              <a:solidFill>
                <a:schemeClr val="tx1">
                  <a:lumMod val="65000"/>
                  <a:lumOff val="35000"/>
                </a:schemeClr>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11189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 name="Graphic 359">
            <a:extLst>
              <a:ext uri="{FF2B5EF4-FFF2-40B4-BE49-F238E27FC236}">
                <a16:creationId xmlns:a16="http://schemas.microsoft.com/office/drawing/2014/main" id="{0B700434-FA89-4D4A-9DCE-919E05A02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2797" y="911337"/>
            <a:ext cx="6386192" cy="4115545"/>
          </a:xfrm>
          <a:prstGeom prst="rect">
            <a:avLst/>
          </a:prstGeom>
        </p:spPr>
      </p:pic>
      <p:grpSp>
        <p:nvGrpSpPr>
          <p:cNvPr id="356" name="Group 355">
            <a:extLst>
              <a:ext uri="{FF2B5EF4-FFF2-40B4-BE49-F238E27FC236}">
                <a16:creationId xmlns:a16="http://schemas.microsoft.com/office/drawing/2014/main" id="{EB998114-5C32-44BC-BBC6-7D8FB7D9E8D1}"/>
              </a:ext>
            </a:extLst>
          </p:cNvPr>
          <p:cNvGrpSpPr/>
          <p:nvPr/>
        </p:nvGrpSpPr>
        <p:grpSpPr>
          <a:xfrm>
            <a:off x="364313" y="1937771"/>
            <a:ext cx="8332774" cy="3005540"/>
            <a:chOff x="159209" y="1481650"/>
            <a:chExt cx="11649008" cy="4353759"/>
          </a:xfrm>
        </p:grpSpPr>
        <p:sp>
          <p:nvSpPr>
            <p:cNvPr id="180" name="Shape">
              <a:extLst>
                <a:ext uri="{FF2B5EF4-FFF2-40B4-BE49-F238E27FC236}">
                  <a16:creationId xmlns:a16="http://schemas.microsoft.com/office/drawing/2014/main" id="{C3D60F6D-A758-40E1-8966-71F50AB09042}"/>
                </a:ext>
              </a:extLst>
            </p:cNvPr>
            <p:cNvSpPr/>
            <p:nvPr/>
          </p:nvSpPr>
          <p:spPr>
            <a:xfrm>
              <a:off x="1512838" y="4097602"/>
              <a:ext cx="9166325" cy="1684782"/>
            </a:xfrm>
            <a:custGeom>
              <a:avLst/>
              <a:gdLst/>
              <a:ahLst/>
              <a:cxnLst>
                <a:cxn ang="0">
                  <a:pos x="wd2" y="hd2"/>
                </a:cxn>
                <a:cxn ang="5400000">
                  <a:pos x="wd2" y="hd2"/>
                </a:cxn>
                <a:cxn ang="10800000">
                  <a:pos x="wd2" y="hd2"/>
                </a:cxn>
                <a:cxn ang="16200000">
                  <a:pos x="wd2" y="hd2"/>
                </a:cxn>
              </a:cxnLst>
              <a:rect l="0" t="0" r="r" b="b"/>
              <a:pathLst>
                <a:path w="21600" h="21600" extrusionOk="0">
                  <a:moveTo>
                    <a:pt x="16724" y="21600"/>
                  </a:moveTo>
                  <a:cubicBezTo>
                    <a:pt x="16007" y="21600"/>
                    <a:pt x="15335" y="20026"/>
                    <a:pt x="14829" y="17166"/>
                  </a:cubicBezTo>
                  <a:lnTo>
                    <a:pt x="12601" y="4556"/>
                  </a:lnTo>
                  <a:cubicBezTo>
                    <a:pt x="12107" y="1762"/>
                    <a:pt x="11452" y="223"/>
                    <a:pt x="10756" y="223"/>
                  </a:cubicBezTo>
                  <a:cubicBezTo>
                    <a:pt x="10061" y="223"/>
                    <a:pt x="9406" y="1762"/>
                    <a:pt x="8912" y="4556"/>
                  </a:cubicBezTo>
                  <a:lnTo>
                    <a:pt x="6691" y="17129"/>
                  </a:lnTo>
                  <a:cubicBezTo>
                    <a:pt x="6186" y="19988"/>
                    <a:pt x="5513" y="21563"/>
                    <a:pt x="4796" y="21563"/>
                  </a:cubicBezTo>
                  <a:cubicBezTo>
                    <a:pt x="4794" y="21563"/>
                    <a:pt x="4793" y="21563"/>
                    <a:pt x="4792" y="21563"/>
                  </a:cubicBezTo>
                  <a:cubicBezTo>
                    <a:pt x="4071" y="21556"/>
                    <a:pt x="3396" y="19964"/>
                    <a:pt x="2892" y="17077"/>
                  </a:cubicBezTo>
                  <a:lnTo>
                    <a:pt x="0" y="550"/>
                  </a:lnTo>
                  <a:lnTo>
                    <a:pt x="51" y="430"/>
                  </a:lnTo>
                  <a:lnTo>
                    <a:pt x="2942" y="16956"/>
                  </a:lnTo>
                  <a:cubicBezTo>
                    <a:pt x="3436" y="19778"/>
                    <a:pt x="4093" y="21335"/>
                    <a:pt x="4792" y="21339"/>
                  </a:cubicBezTo>
                  <a:cubicBezTo>
                    <a:pt x="4793" y="21339"/>
                    <a:pt x="4795" y="21339"/>
                    <a:pt x="4796" y="21339"/>
                  </a:cubicBezTo>
                  <a:cubicBezTo>
                    <a:pt x="5492" y="21339"/>
                    <a:pt x="6146" y="19801"/>
                    <a:pt x="6640" y="17007"/>
                  </a:cubicBezTo>
                  <a:lnTo>
                    <a:pt x="8861" y="4434"/>
                  </a:lnTo>
                  <a:cubicBezTo>
                    <a:pt x="9367" y="1574"/>
                    <a:pt x="10040" y="0"/>
                    <a:pt x="10756" y="0"/>
                  </a:cubicBezTo>
                  <a:cubicBezTo>
                    <a:pt x="10756" y="0"/>
                    <a:pt x="10756" y="0"/>
                    <a:pt x="10756" y="0"/>
                  </a:cubicBezTo>
                  <a:cubicBezTo>
                    <a:pt x="11473" y="0"/>
                    <a:pt x="12146" y="1574"/>
                    <a:pt x="12652" y="4434"/>
                  </a:cubicBezTo>
                  <a:lnTo>
                    <a:pt x="14880" y="17044"/>
                  </a:lnTo>
                  <a:cubicBezTo>
                    <a:pt x="15373" y="19838"/>
                    <a:pt x="16028" y="21377"/>
                    <a:pt x="16724" y="21377"/>
                  </a:cubicBezTo>
                  <a:cubicBezTo>
                    <a:pt x="17420" y="21377"/>
                    <a:pt x="18075" y="19838"/>
                    <a:pt x="18568" y="17044"/>
                  </a:cubicBezTo>
                  <a:lnTo>
                    <a:pt x="21549" y="174"/>
                  </a:lnTo>
                  <a:lnTo>
                    <a:pt x="21600" y="296"/>
                  </a:lnTo>
                  <a:lnTo>
                    <a:pt x="18619" y="17166"/>
                  </a:lnTo>
                  <a:cubicBezTo>
                    <a:pt x="18114" y="20026"/>
                    <a:pt x="17441" y="21600"/>
                    <a:pt x="16724" y="21600"/>
                  </a:cubicBezTo>
                  <a:close/>
                </a:path>
              </a:pathLst>
            </a:custGeom>
            <a:solidFill>
              <a:srgbClr val="B6B8B9"/>
            </a:solidFill>
            <a:ln w="12700">
              <a:miter lim="400000"/>
            </a:ln>
          </p:spPr>
          <p:txBody>
            <a:bodyPr lIns="38100" tIns="38100" rIns="38100" bIns="38100" anchor="ctr"/>
            <a:lstStyle/>
            <a:p>
              <a:pPr defTabSz="914354">
                <a:defRPr sz="3000">
                  <a:solidFill>
                    <a:srgbClr val="FFFFFF"/>
                  </a:solidFill>
                </a:defRPr>
              </a:pPr>
              <a:endParaRPr sz="2400">
                <a:solidFill>
                  <a:srgbClr val="FFFFFF"/>
                </a:solidFill>
                <a:latin typeface="Calibri"/>
              </a:endParaRPr>
            </a:p>
          </p:txBody>
        </p:sp>
        <p:grpSp>
          <p:nvGrpSpPr>
            <p:cNvPr id="181" name="Group 180">
              <a:extLst>
                <a:ext uri="{FF2B5EF4-FFF2-40B4-BE49-F238E27FC236}">
                  <a16:creationId xmlns:a16="http://schemas.microsoft.com/office/drawing/2014/main" id="{BEB9297E-7678-460E-9FC7-C46BC7F2EF0C}"/>
                </a:ext>
              </a:extLst>
            </p:cNvPr>
            <p:cNvGrpSpPr/>
            <p:nvPr/>
          </p:nvGrpSpPr>
          <p:grpSpPr>
            <a:xfrm>
              <a:off x="675737" y="1801765"/>
              <a:ext cx="1720552" cy="2442533"/>
              <a:chOff x="1010339" y="1986273"/>
              <a:chExt cx="2457858" cy="3489227"/>
            </a:xfrm>
          </p:grpSpPr>
          <p:grpSp>
            <p:nvGrpSpPr>
              <p:cNvPr id="182" name="Group 181">
                <a:extLst>
                  <a:ext uri="{FF2B5EF4-FFF2-40B4-BE49-F238E27FC236}">
                    <a16:creationId xmlns:a16="http://schemas.microsoft.com/office/drawing/2014/main" id="{AC5611F3-C064-473A-ABE5-4047E70D5E2A}"/>
                  </a:ext>
                </a:extLst>
              </p:cNvPr>
              <p:cNvGrpSpPr/>
              <p:nvPr/>
            </p:nvGrpSpPr>
            <p:grpSpPr>
              <a:xfrm>
                <a:off x="2007478" y="4723593"/>
                <a:ext cx="429175" cy="751907"/>
                <a:chOff x="2007478" y="4723593"/>
                <a:chExt cx="429175" cy="751907"/>
              </a:xfrm>
            </p:grpSpPr>
            <p:sp>
              <p:nvSpPr>
                <p:cNvPr id="189" name="Oval 188">
                  <a:extLst>
                    <a:ext uri="{FF2B5EF4-FFF2-40B4-BE49-F238E27FC236}">
                      <a16:creationId xmlns:a16="http://schemas.microsoft.com/office/drawing/2014/main" id="{122974BA-42C5-4993-B56A-80AC29A25A0E}"/>
                    </a:ext>
                  </a:extLst>
                </p:cNvPr>
                <p:cNvSpPr/>
                <p:nvPr/>
              </p:nvSpPr>
              <p:spPr>
                <a:xfrm>
                  <a:off x="2008523" y="4783693"/>
                  <a:ext cx="426907" cy="146955"/>
                </a:xfrm>
                <a:prstGeom prst="ellipse">
                  <a:avLst/>
                </a:prstGeom>
                <a:solidFill>
                  <a:srgbClr val="F2F2F2">
                    <a:lumMod val="1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190" name="Group 189">
                  <a:extLst>
                    <a:ext uri="{FF2B5EF4-FFF2-40B4-BE49-F238E27FC236}">
                      <a16:creationId xmlns:a16="http://schemas.microsoft.com/office/drawing/2014/main" id="{46B6921E-5BE9-446F-BAF3-8AED57025D39}"/>
                    </a:ext>
                  </a:extLst>
                </p:cNvPr>
                <p:cNvGrpSpPr/>
                <p:nvPr/>
              </p:nvGrpSpPr>
              <p:grpSpPr>
                <a:xfrm>
                  <a:off x="2007478" y="4797889"/>
                  <a:ext cx="429175" cy="677611"/>
                  <a:chOff x="2007478" y="4797889"/>
                  <a:chExt cx="429175" cy="677611"/>
                </a:xfrm>
              </p:grpSpPr>
              <p:sp>
                <p:nvSpPr>
                  <p:cNvPr id="195" name="Shape">
                    <a:extLst>
                      <a:ext uri="{FF2B5EF4-FFF2-40B4-BE49-F238E27FC236}">
                        <a16:creationId xmlns:a16="http://schemas.microsoft.com/office/drawing/2014/main" id="{A9F42887-F956-472C-B5D9-4ACCBDC14D0F}"/>
                      </a:ext>
                    </a:extLst>
                  </p:cNvPr>
                  <p:cNvSpPr/>
                  <p:nvPr/>
                </p:nvSpPr>
                <p:spPr>
                  <a:xfrm>
                    <a:off x="2072864" y="5075780"/>
                    <a:ext cx="283083" cy="170825"/>
                  </a:xfrm>
                  <a:custGeom>
                    <a:avLst/>
                    <a:gdLst/>
                    <a:ahLst/>
                    <a:cxnLst>
                      <a:cxn ang="0">
                        <a:pos x="wd2" y="hd2"/>
                      </a:cxn>
                      <a:cxn ang="5400000">
                        <a:pos x="wd2" y="hd2"/>
                      </a:cxn>
                      <a:cxn ang="10800000">
                        <a:pos x="wd2" y="hd2"/>
                      </a:cxn>
                      <a:cxn ang="16200000">
                        <a:pos x="wd2" y="hd2"/>
                      </a:cxn>
                    </a:cxnLst>
                    <a:rect l="0" t="0" r="r" b="b"/>
                    <a:pathLst>
                      <a:path w="21585" h="21600" extrusionOk="0">
                        <a:moveTo>
                          <a:pt x="21513" y="13456"/>
                        </a:moveTo>
                        <a:lnTo>
                          <a:pt x="21450" y="13311"/>
                        </a:lnTo>
                        <a:lnTo>
                          <a:pt x="16041" y="1468"/>
                        </a:lnTo>
                        <a:cubicBezTo>
                          <a:pt x="16029" y="1447"/>
                          <a:pt x="16004" y="1426"/>
                          <a:pt x="15991" y="1406"/>
                        </a:cubicBezTo>
                        <a:cubicBezTo>
                          <a:pt x="15966" y="1364"/>
                          <a:pt x="15941" y="1323"/>
                          <a:pt x="15916" y="1302"/>
                        </a:cubicBezTo>
                        <a:cubicBezTo>
                          <a:pt x="15904" y="1282"/>
                          <a:pt x="15892" y="1282"/>
                          <a:pt x="15879" y="1261"/>
                        </a:cubicBezTo>
                        <a:cubicBezTo>
                          <a:pt x="15867" y="1261"/>
                          <a:pt x="15867" y="1240"/>
                          <a:pt x="15854" y="1240"/>
                        </a:cubicBezTo>
                        <a:cubicBezTo>
                          <a:pt x="15817" y="1220"/>
                          <a:pt x="15792" y="1199"/>
                          <a:pt x="15754" y="1178"/>
                        </a:cubicBezTo>
                        <a:cubicBezTo>
                          <a:pt x="15742" y="1178"/>
                          <a:pt x="15742" y="1157"/>
                          <a:pt x="15730" y="1157"/>
                        </a:cubicBezTo>
                        <a:lnTo>
                          <a:pt x="15430" y="1095"/>
                        </a:lnTo>
                        <a:lnTo>
                          <a:pt x="12402" y="537"/>
                        </a:lnTo>
                        <a:lnTo>
                          <a:pt x="11953" y="455"/>
                        </a:lnTo>
                        <a:lnTo>
                          <a:pt x="9498" y="0"/>
                        </a:lnTo>
                        <a:cubicBezTo>
                          <a:pt x="9485" y="0"/>
                          <a:pt x="9485" y="0"/>
                          <a:pt x="9473" y="0"/>
                        </a:cubicBezTo>
                        <a:cubicBezTo>
                          <a:pt x="9473" y="0"/>
                          <a:pt x="9473" y="0"/>
                          <a:pt x="9460" y="0"/>
                        </a:cubicBezTo>
                        <a:cubicBezTo>
                          <a:pt x="9385" y="0"/>
                          <a:pt x="9298" y="21"/>
                          <a:pt x="9236" y="83"/>
                        </a:cubicBezTo>
                        <a:cubicBezTo>
                          <a:pt x="9236" y="83"/>
                          <a:pt x="9223" y="83"/>
                          <a:pt x="9223" y="83"/>
                        </a:cubicBezTo>
                        <a:lnTo>
                          <a:pt x="9024" y="269"/>
                        </a:lnTo>
                        <a:lnTo>
                          <a:pt x="5272" y="3679"/>
                        </a:lnTo>
                        <a:lnTo>
                          <a:pt x="5272" y="3679"/>
                        </a:lnTo>
                        <a:cubicBezTo>
                          <a:pt x="5260" y="3679"/>
                          <a:pt x="5247" y="3700"/>
                          <a:pt x="5235" y="3721"/>
                        </a:cubicBezTo>
                        <a:lnTo>
                          <a:pt x="5197" y="3762"/>
                        </a:lnTo>
                        <a:cubicBezTo>
                          <a:pt x="5197" y="3762"/>
                          <a:pt x="5197" y="3762"/>
                          <a:pt x="5185" y="3783"/>
                        </a:cubicBezTo>
                        <a:cubicBezTo>
                          <a:pt x="5135" y="3824"/>
                          <a:pt x="5098" y="3886"/>
                          <a:pt x="5060" y="3969"/>
                        </a:cubicBezTo>
                        <a:cubicBezTo>
                          <a:pt x="5048" y="3989"/>
                          <a:pt x="5035" y="3989"/>
                          <a:pt x="5035" y="4010"/>
                        </a:cubicBezTo>
                        <a:lnTo>
                          <a:pt x="4886" y="4382"/>
                        </a:lnTo>
                        <a:lnTo>
                          <a:pt x="150" y="15998"/>
                        </a:lnTo>
                        <a:lnTo>
                          <a:pt x="75" y="16185"/>
                        </a:lnTo>
                        <a:cubicBezTo>
                          <a:pt x="25" y="16309"/>
                          <a:pt x="0" y="16453"/>
                          <a:pt x="0" y="16598"/>
                        </a:cubicBezTo>
                        <a:lnTo>
                          <a:pt x="0" y="18562"/>
                        </a:lnTo>
                        <a:lnTo>
                          <a:pt x="0" y="21600"/>
                        </a:lnTo>
                        <a:cubicBezTo>
                          <a:pt x="12" y="21579"/>
                          <a:pt x="25" y="21559"/>
                          <a:pt x="37" y="21559"/>
                        </a:cubicBezTo>
                        <a:lnTo>
                          <a:pt x="150" y="21455"/>
                        </a:lnTo>
                        <a:cubicBezTo>
                          <a:pt x="262" y="21352"/>
                          <a:pt x="386" y="21269"/>
                          <a:pt x="511" y="21228"/>
                        </a:cubicBezTo>
                        <a:cubicBezTo>
                          <a:pt x="511" y="21228"/>
                          <a:pt x="523" y="21228"/>
                          <a:pt x="523" y="21228"/>
                        </a:cubicBezTo>
                        <a:cubicBezTo>
                          <a:pt x="648" y="21187"/>
                          <a:pt x="773" y="21166"/>
                          <a:pt x="897" y="21166"/>
                        </a:cubicBezTo>
                        <a:lnTo>
                          <a:pt x="897" y="21166"/>
                        </a:lnTo>
                        <a:lnTo>
                          <a:pt x="897" y="16846"/>
                        </a:lnTo>
                        <a:lnTo>
                          <a:pt x="5646" y="5188"/>
                        </a:lnTo>
                        <a:lnTo>
                          <a:pt x="8027" y="5374"/>
                        </a:lnTo>
                        <a:lnTo>
                          <a:pt x="7067" y="10128"/>
                        </a:lnTo>
                        <a:cubicBezTo>
                          <a:pt x="7055" y="10211"/>
                          <a:pt x="7042" y="10294"/>
                          <a:pt x="7042" y="10376"/>
                        </a:cubicBezTo>
                        <a:lnTo>
                          <a:pt x="7042" y="15048"/>
                        </a:lnTo>
                        <a:cubicBezTo>
                          <a:pt x="7042" y="15048"/>
                          <a:pt x="7042" y="15048"/>
                          <a:pt x="7042" y="15048"/>
                        </a:cubicBezTo>
                        <a:cubicBezTo>
                          <a:pt x="7042" y="15048"/>
                          <a:pt x="7042" y="15048"/>
                          <a:pt x="7042" y="15048"/>
                        </a:cubicBezTo>
                        <a:cubicBezTo>
                          <a:pt x="7179" y="14965"/>
                          <a:pt x="7304" y="14924"/>
                          <a:pt x="7441" y="14903"/>
                        </a:cubicBezTo>
                        <a:cubicBezTo>
                          <a:pt x="7578" y="14882"/>
                          <a:pt x="7728" y="14882"/>
                          <a:pt x="7865" y="14944"/>
                        </a:cubicBezTo>
                        <a:lnTo>
                          <a:pt x="7940" y="14965"/>
                        </a:lnTo>
                        <a:lnTo>
                          <a:pt x="7940" y="10500"/>
                        </a:lnTo>
                        <a:lnTo>
                          <a:pt x="8949" y="5498"/>
                        </a:lnTo>
                        <a:lnTo>
                          <a:pt x="11841" y="6057"/>
                        </a:lnTo>
                        <a:lnTo>
                          <a:pt x="13449" y="16515"/>
                        </a:lnTo>
                        <a:lnTo>
                          <a:pt x="13449" y="20567"/>
                        </a:lnTo>
                        <a:lnTo>
                          <a:pt x="13474" y="20567"/>
                        </a:lnTo>
                        <a:lnTo>
                          <a:pt x="14346" y="20711"/>
                        </a:lnTo>
                        <a:lnTo>
                          <a:pt x="14346" y="16412"/>
                        </a:lnTo>
                        <a:cubicBezTo>
                          <a:pt x="14346" y="16350"/>
                          <a:pt x="14346" y="16288"/>
                          <a:pt x="14334" y="16226"/>
                        </a:cubicBezTo>
                        <a:lnTo>
                          <a:pt x="12726" y="5726"/>
                        </a:lnTo>
                        <a:lnTo>
                          <a:pt x="15543" y="2915"/>
                        </a:lnTo>
                        <a:lnTo>
                          <a:pt x="15543" y="2915"/>
                        </a:lnTo>
                        <a:lnTo>
                          <a:pt x="15543" y="2915"/>
                        </a:lnTo>
                        <a:lnTo>
                          <a:pt x="20678" y="14159"/>
                        </a:lnTo>
                        <a:lnTo>
                          <a:pt x="20678" y="18210"/>
                        </a:lnTo>
                        <a:lnTo>
                          <a:pt x="21575" y="18210"/>
                        </a:lnTo>
                        <a:lnTo>
                          <a:pt x="21575" y="15709"/>
                        </a:lnTo>
                        <a:lnTo>
                          <a:pt x="21575" y="13911"/>
                        </a:lnTo>
                        <a:cubicBezTo>
                          <a:pt x="21600" y="13745"/>
                          <a:pt x="21575" y="13580"/>
                          <a:pt x="21513" y="13456"/>
                        </a:cubicBezTo>
                        <a:close/>
                        <a:moveTo>
                          <a:pt x="8363" y="3907"/>
                        </a:moveTo>
                        <a:lnTo>
                          <a:pt x="7079" y="3803"/>
                        </a:lnTo>
                        <a:lnTo>
                          <a:pt x="8687" y="2356"/>
                        </a:lnTo>
                        <a:lnTo>
                          <a:pt x="8363" y="3907"/>
                        </a:lnTo>
                        <a:close/>
                        <a:moveTo>
                          <a:pt x="12364" y="4361"/>
                        </a:moveTo>
                        <a:lnTo>
                          <a:pt x="12140" y="4589"/>
                        </a:lnTo>
                        <a:lnTo>
                          <a:pt x="12140" y="4589"/>
                        </a:lnTo>
                        <a:lnTo>
                          <a:pt x="12140" y="4589"/>
                        </a:lnTo>
                        <a:lnTo>
                          <a:pt x="11915" y="4547"/>
                        </a:lnTo>
                        <a:lnTo>
                          <a:pt x="9286" y="4051"/>
                        </a:lnTo>
                        <a:lnTo>
                          <a:pt x="9784" y="1592"/>
                        </a:lnTo>
                        <a:lnTo>
                          <a:pt x="11953" y="1984"/>
                        </a:lnTo>
                        <a:lnTo>
                          <a:pt x="12402" y="2067"/>
                        </a:lnTo>
                        <a:lnTo>
                          <a:pt x="14321" y="2418"/>
                        </a:lnTo>
                        <a:lnTo>
                          <a:pt x="12364" y="4361"/>
                        </a:lnTo>
                        <a:close/>
                      </a:path>
                    </a:pathLst>
                  </a:custGeom>
                  <a:solidFill>
                    <a:srgbClr val="6F6F6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196" name="Shape">
                    <a:extLst>
                      <a:ext uri="{FF2B5EF4-FFF2-40B4-BE49-F238E27FC236}">
                        <a16:creationId xmlns:a16="http://schemas.microsoft.com/office/drawing/2014/main" id="{F2556C3E-50BD-47EB-92AE-A796045E2208}"/>
                      </a:ext>
                    </a:extLst>
                  </p:cNvPr>
                  <p:cNvSpPr/>
                  <p:nvPr/>
                </p:nvSpPr>
                <p:spPr>
                  <a:xfrm>
                    <a:off x="2236328" y="5092126"/>
                    <a:ext cx="6540" cy="20597"/>
                  </a:xfrm>
                  <a:custGeom>
                    <a:avLst/>
                    <a:gdLst/>
                    <a:ahLst/>
                    <a:cxnLst>
                      <a:cxn ang="0">
                        <a:pos x="wd2" y="hd2"/>
                      </a:cxn>
                      <a:cxn ang="5400000">
                        <a:pos x="wd2" y="hd2"/>
                      </a:cxn>
                      <a:cxn ang="10800000">
                        <a:pos x="wd2" y="hd2"/>
                      </a:cxn>
                      <a:cxn ang="16200000">
                        <a:pos x="wd2" y="hd2"/>
                      </a:cxn>
                    </a:cxnLst>
                    <a:rect l="0" t="0" r="r" b="b"/>
                    <a:pathLst>
                      <a:path w="21600" h="21600" extrusionOk="0">
                        <a:moveTo>
                          <a:pt x="0" y="21258"/>
                        </a:moveTo>
                        <a:lnTo>
                          <a:pt x="9720" y="21600"/>
                        </a:lnTo>
                        <a:lnTo>
                          <a:pt x="9720" y="21600"/>
                        </a:lnTo>
                        <a:lnTo>
                          <a:pt x="19980" y="19714"/>
                        </a:lnTo>
                        <a:lnTo>
                          <a:pt x="21600" y="685"/>
                        </a:lnTo>
                        <a:lnTo>
                          <a:pt x="2160"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197" name="Shape">
                    <a:extLst>
                      <a:ext uri="{FF2B5EF4-FFF2-40B4-BE49-F238E27FC236}">
                        <a16:creationId xmlns:a16="http://schemas.microsoft.com/office/drawing/2014/main" id="{7AB51CCF-AC5D-4D6F-B34A-2163C09ADFEE}"/>
                      </a:ext>
                    </a:extLst>
                  </p:cNvPr>
                  <p:cNvSpPr/>
                  <p:nvPr/>
                </p:nvSpPr>
                <p:spPr>
                  <a:xfrm>
                    <a:off x="2236329" y="4928662"/>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198" name="Shape">
                    <a:extLst>
                      <a:ext uri="{FF2B5EF4-FFF2-40B4-BE49-F238E27FC236}">
                        <a16:creationId xmlns:a16="http://schemas.microsoft.com/office/drawing/2014/main" id="{5BE6BEAD-B524-48AB-8331-20A8717DD89D}"/>
                      </a:ext>
                    </a:extLst>
                  </p:cNvPr>
                  <p:cNvSpPr/>
                  <p:nvPr/>
                </p:nvSpPr>
                <p:spPr>
                  <a:xfrm>
                    <a:off x="2364235" y="4841428"/>
                    <a:ext cx="72418" cy="351884"/>
                  </a:xfrm>
                  <a:custGeom>
                    <a:avLst/>
                    <a:gdLst/>
                    <a:ahLst/>
                    <a:cxnLst>
                      <a:cxn ang="0">
                        <a:pos x="wd2" y="hd2"/>
                      </a:cxn>
                      <a:cxn ang="5400000">
                        <a:pos x="wd2" y="hd2"/>
                      </a:cxn>
                      <a:cxn ang="10800000">
                        <a:pos x="wd2" y="hd2"/>
                      </a:cxn>
                      <a:cxn ang="16200000">
                        <a:pos x="wd2" y="hd2"/>
                      </a:cxn>
                    </a:cxnLst>
                    <a:rect l="0" t="0" r="r" b="b"/>
                    <a:pathLst>
                      <a:path w="21600" h="21600" extrusionOk="0">
                        <a:moveTo>
                          <a:pt x="20527" y="0"/>
                        </a:moveTo>
                        <a:lnTo>
                          <a:pt x="19601" y="928"/>
                        </a:lnTo>
                        <a:lnTo>
                          <a:pt x="18382" y="2151"/>
                        </a:lnTo>
                        <a:lnTo>
                          <a:pt x="0" y="20418"/>
                        </a:lnTo>
                        <a:lnTo>
                          <a:pt x="244" y="20489"/>
                        </a:lnTo>
                        <a:cubicBezTo>
                          <a:pt x="487" y="20550"/>
                          <a:pt x="585" y="20632"/>
                          <a:pt x="585" y="20713"/>
                        </a:cubicBezTo>
                        <a:lnTo>
                          <a:pt x="585" y="21600"/>
                        </a:lnTo>
                        <a:lnTo>
                          <a:pt x="585" y="21600"/>
                        </a:lnTo>
                        <a:lnTo>
                          <a:pt x="20820" y="1488"/>
                        </a:lnTo>
                        <a:lnTo>
                          <a:pt x="21112" y="1172"/>
                        </a:lnTo>
                        <a:lnTo>
                          <a:pt x="21600" y="683"/>
                        </a:lnTo>
                        <a:cubicBezTo>
                          <a:pt x="21551" y="449"/>
                          <a:pt x="21210" y="224"/>
                          <a:pt x="20527" y="0"/>
                        </a:cubicBez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99" name="Shape">
                    <a:extLst>
                      <a:ext uri="{FF2B5EF4-FFF2-40B4-BE49-F238E27FC236}">
                        <a16:creationId xmlns:a16="http://schemas.microsoft.com/office/drawing/2014/main" id="{330AF956-E4E0-48BF-A573-05F74C35BA46}"/>
                      </a:ext>
                    </a:extLst>
                  </p:cNvPr>
                  <p:cNvSpPr/>
                  <p:nvPr/>
                </p:nvSpPr>
                <p:spPr>
                  <a:xfrm>
                    <a:off x="2007478" y="4846930"/>
                    <a:ext cx="71599" cy="368125"/>
                  </a:xfrm>
                  <a:custGeom>
                    <a:avLst/>
                    <a:gdLst/>
                    <a:ahLst/>
                    <a:cxnLst>
                      <a:cxn ang="0">
                        <a:pos x="wd2" y="hd2"/>
                      </a:cxn>
                      <a:cxn ang="5400000">
                        <a:pos x="wd2" y="hd2"/>
                      </a:cxn>
                      <a:cxn ang="10800000">
                        <a:pos x="wd2" y="hd2"/>
                      </a:cxn>
                      <a:cxn ang="16200000">
                        <a:pos x="wd2" y="hd2"/>
                      </a:cxn>
                    </a:cxnLst>
                    <a:rect l="0" t="0" r="r" b="b"/>
                    <a:pathLst>
                      <a:path w="21600" h="21600" extrusionOk="0">
                        <a:moveTo>
                          <a:pt x="1479" y="393"/>
                        </a:moveTo>
                        <a:lnTo>
                          <a:pt x="1085" y="0"/>
                        </a:lnTo>
                        <a:cubicBezTo>
                          <a:pt x="395" y="230"/>
                          <a:pt x="0" y="470"/>
                          <a:pt x="0" y="710"/>
                        </a:cubicBezTo>
                        <a:cubicBezTo>
                          <a:pt x="0" y="719"/>
                          <a:pt x="49" y="739"/>
                          <a:pt x="49" y="748"/>
                        </a:cubicBezTo>
                        <a:lnTo>
                          <a:pt x="444" y="1161"/>
                        </a:lnTo>
                        <a:lnTo>
                          <a:pt x="21008" y="21600"/>
                        </a:lnTo>
                        <a:lnTo>
                          <a:pt x="21008" y="20689"/>
                        </a:lnTo>
                        <a:cubicBezTo>
                          <a:pt x="21008" y="20622"/>
                          <a:pt x="21107" y="20555"/>
                          <a:pt x="21304" y="20497"/>
                        </a:cubicBezTo>
                        <a:lnTo>
                          <a:pt x="21600" y="20411"/>
                        </a:lnTo>
                        <a:lnTo>
                          <a:pt x="3008" y="1909"/>
                        </a:lnTo>
                        <a:lnTo>
                          <a:pt x="1479" y="393"/>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00" name="Shape">
                    <a:extLst>
                      <a:ext uri="{FF2B5EF4-FFF2-40B4-BE49-F238E27FC236}">
                        <a16:creationId xmlns:a16="http://schemas.microsoft.com/office/drawing/2014/main" id="{FAB9DFAA-1407-4525-9C98-43271C63F71C}"/>
                      </a:ext>
                    </a:extLst>
                  </p:cNvPr>
                  <p:cNvSpPr/>
                  <p:nvPr/>
                </p:nvSpPr>
                <p:spPr>
                  <a:xfrm>
                    <a:off x="2187290" y="479789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01" name="Shape">
                    <a:extLst>
                      <a:ext uri="{FF2B5EF4-FFF2-40B4-BE49-F238E27FC236}">
                        <a16:creationId xmlns:a16="http://schemas.microsoft.com/office/drawing/2014/main" id="{636A1C39-3A9F-474E-92C9-CCCDF9D56955}"/>
                      </a:ext>
                    </a:extLst>
                  </p:cNvPr>
                  <p:cNvSpPr/>
                  <p:nvPr/>
                </p:nvSpPr>
                <p:spPr>
                  <a:xfrm>
                    <a:off x="2285368" y="4797889"/>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02" name="Shape">
                    <a:extLst>
                      <a:ext uri="{FF2B5EF4-FFF2-40B4-BE49-F238E27FC236}">
                        <a16:creationId xmlns:a16="http://schemas.microsoft.com/office/drawing/2014/main" id="{5102C1E3-9BE4-4AF0-80EE-A7E76CDD98BC}"/>
                      </a:ext>
                    </a:extLst>
                  </p:cNvPr>
                  <p:cNvSpPr/>
                  <p:nvPr/>
                </p:nvSpPr>
                <p:spPr>
                  <a:xfrm>
                    <a:off x="2089211" y="4797889"/>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03" name="Shape">
                    <a:extLst>
                      <a:ext uri="{FF2B5EF4-FFF2-40B4-BE49-F238E27FC236}">
                        <a16:creationId xmlns:a16="http://schemas.microsoft.com/office/drawing/2014/main" id="{5503F200-76CE-48FC-AEA7-2BC49D0E244E}"/>
                      </a:ext>
                    </a:extLst>
                  </p:cNvPr>
                  <p:cNvSpPr/>
                  <p:nvPr/>
                </p:nvSpPr>
                <p:spPr>
                  <a:xfrm>
                    <a:off x="2072864" y="5320979"/>
                    <a:ext cx="99060" cy="129955"/>
                  </a:xfrm>
                  <a:custGeom>
                    <a:avLst/>
                    <a:gdLst/>
                    <a:ahLst/>
                    <a:cxnLst>
                      <a:cxn ang="0">
                        <a:pos x="wd2" y="hd2"/>
                      </a:cxn>
                      <a:cxn ang="5400000">
                        <a:pos x="wd2" y="hd2"/>
                      </a:cxn>
                      <a:cxn ang="10800000">
                        <a:pos x="wd2" y="hd2"/>
                      </a:cxn>
                      <a:cxn ang="16200000">
                        <a:pos x="wd2" y="hd2"/>
                      </a:cxn>
                    </a:cxnLst>
                    <a:rect l="0" t="0" r="r" b="b"/>
                    <a:pathLst>
                      <a:path w="21600" h="21600" extrusionOk="0">
                        <a:moveTo>
                          <a:pt x="36" y="19155"/>
                        </a:moveTo>
                        <a:cubicBezTo>
                          <a:pt x="36" y="20133"/>
                          <a:pt x="606" y="21002"/>
                          <a:pt x="1497" y="21600"/>
                        </a:cubicBezTo>
                        <a:lnTo>
                          <a:pt x="18855" y="14808"/>
                        </a:lnTo>
                        <a:cubicBezTo>
                          <a:pt x="19711" y="14454"/>
                          <a:pt x="20673" y="14237"/>
                          <a:pt x="21600" y="14101"/>
                        </a:cubicBezTo>
                        <a:lnTo>
                          <a:pt x="21600" y="0"/>
                        </a:lnTo>
                        <a:lnTo>
                          <a:pt x="0" y="7526"/>
                        </a:lnTo>
                        <a:lnTo>
                          <a:pt x="0" y="19155"/>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4" name="Shape">
                    <a:extLst>
                      <a:ext uri="{FF2B5EF4-FFF2-40B4-BE49-F238E27FC236}">
                        <a16:creationId xmlns:a16="http://schemas.microsoft.com/office/drawing/2014/main" id="{D44983C8-0209-4688-9EB5-888FC6E540D9}"/>
                      </a:ext>
                    </a:extLst>
                  </p:cNvPr>
                  <p:cNvSpPr/>
                  <p:nvPr/>
                </p:nvSpPr>
                <p:spPr>
                  <a:xfrm>
                    <a:off x="2072863" y="5206553"/>
                    <a:ext cx="101188" cy="136983"/>
                  </a:xfrm>
                  <a:custGeom>
                    <a:avLst/>
                    <a:gdLst/>
                    <a:ahLst/>
                    <a:cxnLst>
                      <a:cxn ang="0">
                        <a:pos x="wd2" y="hd2"/>
                      </a:cxn>
                      <a:cxn ang="5400000">
                        <a:pos x="wd2" y="hd2"/>
                      </a:cxn>
                      <a:cxn ang="10800000">
                        <a:pos x="wd2" y="hd2"/>
                      </a:cxn>
                      <a:cxn ang="16200000">
                        <a:pos x="wd2" y="hd2"/>
                      </a:cxn>
                    </a:cxnLst>
                    <a:rect l="0" t="0" r="r" b="b"/>
                    <a:pathLst>
                      <a:path w="21600" h="21600" extrusionOk="0">
                        <a:moveTo>
                          <a:pt x="18041" y="1160"/>
                        </a:moveTo>
                        <a:cubicBezTo>
                          <a:pt x="17029" y="1521"/>
                          <a:pt x="16226" y="2139"/>
                          <a:pt x="15842" y="2938"/>
                        </a:cubicBezTo>
                        <a:lnTo>
                          <a:pt x="13923" y="6856"/>
                        </a:lnTo>
                        <a:cubicBezTo>
                          <a:pt x="13574" y="7552"/>
                          <a:pt x="12911" y="8145"/>
                          <a:pt x="12039" y="8506"/>
                        </a:cubicBezTo>
                        <a:cubicBezTo>
                          <a:pt x="10817" y="9022"/>
                          <a:pt x="9352" y="9047"/>
                          <a:pt x="8096" y="8609"/>
                        </a:cubicBezTo>
                        <a:lnTo>
                          <a:pt x="6176" y="7939"/>
                        </a:lnTo>
                        <a:cubicBezTo>
                          <a:pt x="4955" y="7501"/>
                          <a:pt x="3524" y="7526"/>
                          <a:pt x="2303" y="8016"/>
                        </a:cubicBezTo>
                        <a:lnTo>
                          <a:pt x="1989" y="8145"/>
                        </a:lnTo>
                        <a:cubicBezTo>
                          <a:pt x="977" y="8557"/>
                          <a:pt x="314" y="9228"/>
                          <a:pt x="0" y="10001"/>
                        </a:cubicBezTo>
                        <a:cubicBezTo>
                          <a:pt x="244" y="11341"/>
                          <a:pt x="454" y="13223"/>
                          <a:pt x="454" y="15903"/>
                        </a:cubicBezTo>
                        <a:lnTo>
                          <a:pt x="454" y="21600"/>
                        </a:lnTo>
                        <a:lnTo>
                          <a:pt x="21216" y="14589"/>
                        </a:lnTo>
                        <a:lnTo>
                          <a:pt x="21600" y="14641"/>
                        </a:lnTo>
                        <a:lnTo>
                          <a:pt x="21600" y="0"/>
                        </a:lnTo>
                        <a:cubicBezTo>
                          <a:pt x="21460" y="26"/>
                          <a:pt x="21321" y="26"/>
                          <a:pt x="21216" y="77"/>
                        </a:cubicBezTo>
                        <a:lnTo>
                          <a:pt x="18041" y="1160"/>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5" name="Shape">
                    <a:extLst>
                      <a:ext uri="{FF2B5EF4-FFF2-40B4-BE49-F238E27FC236}">
                        <a16:creationId xmlns:a16="http://schemas.microsoft.com/office/drawing/2014/main" id="{9FC3AC62-AA2F-46F3-AB5C-2B952D249C6B}"/>
                      </a:ext>
                    </a:extLst>
                  </p:cNvPr>
                  <p:cNvSpPr/>
                  <p:nvPr/>
                </p:nvSpPr>
                <p:spPr>
                  <a:xfrm>
                    <a:off x="2170943" y="5190205"/>
                    <a:ext cx="1798" cy="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3" y="7200"/>
                          <a:pt x="5891" y="7200"/>
                          <a:pt x="0" y="21600"/>
                        </a:cubicBezTo>
                        <a:cubicBezTo>
                          <a:pt x="7857" y="7156"/>
                          <a:pt x="15709" y="7156"/>
                          <a:pt x="21600" y="0"/>
                        </a:cubicBezTo>
                        <a:cubicBezTo>
                          <a:pt x="21600" y="0"/>
                          <a:pt x="21600" y="0"/>
                          <a:pt x="21600" y="0"/>
                        </a:cubicBez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6" name="Shape">
                    <a:extLst>
                      <a:ext uri="{FF2B5EF4-FFF2-40B4-BE49-F238E27FC236}">
                        <a16:creationId xmlns:a16="http://schemas.microsoft.com/office/drawing/2014/main" id="{ACF09BDA-542E-4733-8245-F8431405D192}"/>
                      </a:ext>
                    </a:extLst>
                  </p:cNvPr>
                  <p:cNvSpPr/>
                  <p:nvPr/>
                </p:nvSpPr>
                <p:spPr>
                  <a:xfrm>
                    <a:off x="2170942" y="5206552"/>
                    <a:ext cx="209238" cy="123824"/>
                  </a:xfrm>
                  <a:custGeom>
                    <a:avLst/>
                    <a:gdLst/>
                    <a:ahLst/>
                    <a:cxnLst>
                      <a:cxn ang="0">
                        <a:pos x="wd2" y="hd2"/>
                      </a:cxn>
                      <a:cxn ang="5400000">
                        <a:pos x="wd2" y="hd2"/>
                      </a:cxn>
                      <a:cxn ang="10800000">
                        <a:pos x="wd2" y="hd2"/>
                      </a:cxn>
                      <a:cxn ang="16200000">
                        <a:pos x="wd2" y="hd2"/>
                      </a:cxn>
                    </a:cxnLst>
                    <a:rect l="0" t="0" r="r" b="b"/>
                    <a:pathLst>
                      <a:path w="21600" h="21528" extrusionOk="0">
                        <a:moveTo>
                          <a:pt x="21600" y="4561"/>
                        </a:moveTo>
                        <a:lnTo>
                          <a:pt x="21600" y="4561"/>
                        </a:lnTo>
                        <a:lnTo>
                          <a:pt x="17837" y="4561"/>
                        </a:lnTo>
                        <a:cubicBezTo>
                          <a:pt x="17297" y="4561"/>
                          <a:pt x="16774" y="4930"/>
                          <a:pt x="16386" y="5584"/>
                        </a:cubicBezTo>
                        <a:lnTo>
                          <a:pt x="15171" y="7630"/>
                        </a:lnTo>
                        <a:cubicBezTo>
                          <a:pt x="14732" y="8369"/>
                          <a:pt x="14124" y="8739"/>
                          <a:pt x="13517" y="8625"/>
                        </a:cubicBezTo>
                        <a:lnTo>
                          <a:pt x="8505" y="7772"/>
                        </a:lnTo>
                        <a:cubicBezTo>
                          <a:pt x="7982" y="7687"/>
                          <a:pt x="7492" y="7261"/>
                          <a:pt x="7155" y="6579"/>
                        </a:cubicBezTo>
                        <a:lnTo>
                          <a:pt x="4961" y="2230"/>
                        </a:lnTo>
                        <a:cubicBezTo>
                          <a:pt x="4674" y="1662"/>
                          <a:pt x="4286" y="1264"/>
                          <a:pt x="3848" y="1093"/>
                        </a:cubicBezTo>
                        <a:lnTo>
                          <a:pt x="1114" y="70"/>
                        </a:lnTo>
                        <a:cubicBezTo>
                          <a:pt x="743" y="-72"/>
                          <a:pt x="354" y="13"/>
                          <a:pt x="0" y="212"/>
                        </a:cubicBezTo>
                        <a:lnTo>
                          <a:pt x="0" y="16355"/>
                        </a:lnTo>
                        <a:lnTo>
                          <a:pt x="21077" y="21528"/>
                        </a:lnTo>
                        <a:lnTo>
                          <a:pt x="21077" y="10501"/>
                        </a:lnTo>
                        <a:cubicBezTo>
                          <a:pt x="21077" y="10501"/>
                          <a:pt x="21077" y="10273"/>
                          <a:pt x="21077" y="9932"/>
                        </a:cubicBezTo>
                        <a:lnTo>
                          <a:pt x="21077" y="8028"/>
                        </a:lnTo>
                        <a:cubicBezTo>
                          <a:pt x="21060" y="8000"/>
                          <a:pt x="20976" y="5726"/>
                          <a:pt x="21600" y="4561"/>
                        </a:cubicBez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7" name="Shape">
                    <a:extLst>
                      <a:ext uri="{FF2B5EF4-FFF2-40B4-BE49-F238E27FC236}">
                        <a16:creationId xmlns:a16="http://schemas.microsoft.com/office/drawing/2014/main" id="{C26F346C-D997-447E-984E-0E818F7104F8}"/>
                      </a:ext>
                    </a:extLst>
                  </p:cNvPr>
                  <p:cNvSpPr/>
                  <p:nvPr/>
                </p:nvSpPr>
                <p:spPr>
                  <a:xfrm>
                    <a:off x="2170942" y="5320977"/>
                    <a:ext cx="204169" cy="113446"/>
                  </a:xfrm>
                  <a:custGeom>
                    <a:avLst/>
                    <a:gdLst/>
                    <a:ahLst/>
                    <a:cxnLst>
                      <a:cxn ang="0">
                        <a:pos x="wd2" y="hd2"/>
                      </a:cxn>
                      <a:cxn ang="5400000">
                        <a:pos x="wd2" y="hd2"/>
                      </a:cxn>
                      <a:cxn ang="10800000">
                        <a:pos x="wd2" y="hd2"/>
                      </a:cxn>
                      <a:cxn ang="16200000">
                        <a:pos x="wd2" y="hd2"/>
                      </a:cxn>
                    </a:cxnLst>
                    <a:rect l="0" t="0" r="r" b="b"/>
                    <a:pathLst>
                      <a:path w="21600" h="21600" extrusionOk="0">
                        <a:moveTo>
                          <a:pt x="0" y="125"/>
                        </a:moveTo>
                        <a:lnTo>
                          <a:pt x="0" y="16278"/>
                        </a:lnTo>
                        <a:cubicBezTo>
                          <a:pt x="484" y="16122"/>
                          <a:pt x="986" y="16122"/>
                          <a:pt x="1487" y="16247"/>
                        </a:cubicBezTo>
                        <a:lnTo>
                          <a:pt x="20908" y="21600"/>
                        </a:lnTo>
                        <a:cubicBezTo>
                          <a:pt x="21341" y="20884"/>
                          <a:pt x="21600" y="19888"/>
                          <a:pt x="21600" y="18799"/>
                        </a:cubicBezTo>
                        <a:lnTo>
                          <a:pt x="21600" y="5602"/>
                        </a:lnTo>
                        <a:lnTo>
                          <a:pt x="173" y="0"/>
                        </a:lnTo>
                        <a:lnTo>
                          <a:pt x="0" y="125"/>
                        </a:ln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8" name="Shape">
                    <a:extLst>
                      <a:ext uri="{FF2B5EF4-FFF2-40B4-BE49-F238E27FC236}">
                        <a16:creationId xmlns:a16="http://schemas.microsoft.com/office/drawing/2014/main" id="{3F067C3B-6687-41AC-856D-13FCC149F92B}"/>
                      </a:ext>
                    </a:extLst>
                  </p:cNvPr>
                  <p:cNvSpPr/>
                  <p:nvPr/>
                </p:nvSpPr>
                <p:spPr>
                  <a:xfrm>
                    <a:off x="2170943" y="5288284"/>
                    <a:ext cx="204332" cy="53618"/>
                  </a:xfrm>
                  <a:custGeom>
                    <a:avLst/>
                    <a:gdLst/>
                    <a:ahLst/>
                    <a:cxnLst>
                      <a:cxn ang="0">
                        <a:pos x="wd2" y="hd2"/>
                      </a:cxn>
                      <a:cxn ang="5400000">
                        <a:pos x="wd2" y="hd2"/>
                      </a:cxn>
                      <a:cxn ang="10800000">
                        <a:pos x="wd2" y="hd2"/>
                      </a:cxn>
                      <a:cxn ang="16200000">
                        <a:pos x="wd2" y="hd2"/>
                      </a:cxn>
                    </a:cxnLst>
                    <a:rect l="0" t="0" r="r" b="b"/>
                    <a:pathLst>
                      <a:path w="21600" h="21600" extrusionOk="0">
                        <a:moveTo>
                          <a:pt x="0" y="10010"/>
                        </a:moveTo>
                        <a:lnTo>
                          <a:pt x="190" y="9680"/>
                        </a:lnTo>
                        <a:lnTo>
                          <a:pt x="21600" y="21600"/>
                        </a:lnTo>
                        <a:lnTo>
                          <a:pt x="21600" y="11985"/>
                        </a:lnTo>
                        <a:lnTo>
                          <a:pt x="0" y="0"/>
                        </a:lnTo>
                        <a:close/>
                      </a:path>
                    </a:pathLst>
                  </a:custGeom>
                  <a:solidFill>
                    <a:srgbClr val="84613D"/>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09" name="Shape">
                    <a:extLst>
                      <a:ext uri="{FF2B5EF4-FFF2-40B4-BE49-F238E27FC236}">
                        <a16:creationId xmlns:a16="http://schemas.microsoft.com/office/drawing/2014/main" id="{6414E707-BD45-45A7-8A4D-02FEF01379B3}"/>
                      </a:ext>
                    </a:extLst>
                  </p:cNvPr>
                  <p:cNvSpPr/>
                  <p:nvPr/>
                </p:nvSpPr>
                <p:spPr>
                  <a:xfrm>
                    <a:off x="2072863" y="5288286"/>
                    <a:ext cx="98899" cy="70453"/>
                  </a:xfrm>
                  <a:custGeom>
                    <a:avLst/>
                    <a:gdLst/>
                    <a:ahLst/>
                    <a:cxnLst>
                      <a:cxn ang="0">
                        <a:pos x="wd2" y="hd2"/>
                      </a:cxn>
                      <a:cxn ang="5400000">
                        <a:pos x="wd2" y="hd2"/>
                      </a:cxn>
                      <a:cxn ang="10800000">
                        <a:pos x="wd2" y="hd2"/>
                      </a:cxn>
                      <a:cxn ang="16200000">
                        <a:pos x="wd2" y="hd2"/>
                      </a:cxn>
                    </a:cxnLst>
                    <a:rect l="0" t="0" r="r" b="b"/>
                    <a:pathLst>
                      <a:path w="21600" h="21600" extrusionOk="0">
                        <a:moveTo>
                          <a:pt x="21600" y="100"/>
                        </a:moveTo>
                        <a:lnTo>
                          <a:pt x="21243" y="0"/>
                        </a:lnTo>
                        <a:lnTo>
                          <a:pt x="0" y="13631"/>
                        </a:lnTo>
                        <a:lnTo>
                          <a:pt x="0" y="21600"/>
                        </a:lnTo>
                        <a:lnTo>
                          <a:pt x="21600" y="7718"/>
                        </a:lnTo>
                        <a:close/>
                      </a:path>
                    </a:pathLst>
                  </a:custGeom>
                  <a:solidFill>
                    <a:srgbClr val="6F4B24"/>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10" name="Shape">
                    <a:extLst>
                      <a:ext uri="{FF2B5EF4-FFF2-40B4-BE49-F238E27FC236}">
                        <a16:creationId xmlns:a16="http://schemas.microsoft.com/office/drawing/2014/main" id="{0565CEBA-D6A0-4BA1-9997-48D9F645A03B}"/>
                      </a:ext>
                    </a:extLst>
                  </p:cNvPr>
                  <p:cNvSpPr/>
                  <p:nvPr/>
                </p:nvSpPr>
                <p:spPr>
                  <a:xfrm>
                    <a:off x="2072864" y="5402710"/>
                    <a:ext cx="289987" cy="72790"/>
                  </a:xfrm>
                  <a:custGeom>
                    <a:avLst/>
                    <a:gdLst/>
                    <a:ahLst/>
                    <a:cxnLst>
                      <a:cxn ang="0">
                        <a:pos x="wd2" y="hd2"/>
                      </a:cxn>
                      <a:cxn ang="5400000">
                        <a:pos x="wd2" y="hd2"/>
                      </a:cxn>
                      <a:cxn ang="10800000">
                        <a:pos x="wd2" y="hd2"/>
                      </a:cxn>
                      <a:cxn ang="16200000">
                        <a:pos x="wd2" y="hd2"/>
                      </a:cxn>
                    </a:cxnLst>
                    <a:rect l="0" t="0" r="r" b="b"/>
                    <a:pathLst>
                      <a:path w="21600" h="21185" extrusionOk="0">
                        <a:moveTo>
                          <a:pt x="6867" y="212"/>
                        </a:moveTo>
                        <a:cubicBezTo>
                          <a:pt x="6538" y="450"/>
                          <a:pt x="6222" y="831"/>
                          <a:pt x="5930" y="1450"/>
                        </a:cubicBezTo>
                        <a:lnTo>
                          <a:pt x="0" y="13344"/>
                        </a:lnTo>
                        <a:cubicBezTo>
                          <a:pt x="219" y="14105"/>
                          <a:pt x="487" y="14629"/>
                          <a:pt x="791" y="14771"/>
                        </a:cubicBezTo>
                        <a:lnTo>
                          <a:pt x="12979" y="21004"/>
                        </a:lnTo>
                        <a:cubicBezTo>
                          <a:pt x="13966" y="21527"/>
                          <a:pt x="14964" y="20908"/>
                          <a:pt x="15853" y="19243"/>
                        </a:cubicBezTo>
                        <a:lnTo>
                          <a:pt x="21247" y="9252"/>
                        </a:lnTo>
                        <a:cubicBezTo>
                          <a:pt x="21381" y="9014"/>
                          <a:pt x="21503" y="8681"/>
                          <a:pt x="21600" y="8301"/>
                        </a:cubicBezTo>
                        <a:lnTo>
                          <a:pt x="7926" y="117"/>
                        </a:lnTo>
                        <a:cubicBezTo>
                          <a:pt x="7573" y="-73"/>
                          <a:pt x="7220" y="-25"/>
                          <a:pt x="6867" y="212"/>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11" name="Line">
                    <a:extLst>
                      <a:ext uri="{FF2B5EF4-FFF2-40B4-BE49-F238E27FC236}">
                        <a16:creationId xmlns:a16="http://schemas.microsoft.com/office/drawing/2014/main" id="{2990DCA2-67CF-4DC8-824C-A24EE0D4985D}"/>
                      </a:ext>
                    </a:extLst>
                  </p:cNvPr>
                  <p:cNvSpPr/>
                  <p:nvPr/>
                </p:nvSpPr>
                <p:spPr>
                  <a:xfrm>
                    <a:off x="2383448" y="5255593"/>
                    <a:ext cx="0" cy="3271"/>
                  </a:xfrm>
                  <a:prstGeom prst="line">
                    <a:avLst/>
                  </a:pr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12" name="Shape">
                    <a:extLst>
                      <a:ext uri="{FF2B5EF4-FFF2-40B4-BE49-F238E27FC236}">
                        <a16:creationId xmlns:a16="http://schemas.microsoft.com/office/drawing/2014/main" id="{8BE9BB9E-89FB-46CC-82A4-84A9C812351A}"/>
                      </a:ext>
                    </a:extLst>
                  </p:cNvPr>
                  <p:cNvSpPr/>
                  <p:nvPr/>
                </p:nvSpPr>
                <p:spPr>
                  <a:xfrm>
                    <a:off x="2072864" y="5190205"/>
                    <a:ext cx="319668" cy="79022"/>
                  </a:xfrm>
                  <a:custGeom>
                    <a:avLst/>
                    <a:gdLst/>
                    <a:ahLst/>
                    <a:cxnLst>
                      <a:cxn ang="0">
                        <a:pos x="wd2" y="hd2"/>
                      </a:cxn>
                      <a:cxn ang="5400000">
                        <a:pos x="wd2" y="hd2"/>
                      </a:cxn>
                      <a:cxn ang="10800000">
                        <a:pos x="wd2" y="hd2"/>
                      </a:cxn>
                      <a:cxn ang="16200000">
                        <a:pos x="wd2" y="hd2"/>
                      </a:cxn>
                    </a:cxnLst>
                    <a:rect l="0" t="0" r="r" b="b"/>
                    <a:pathLst>
                      <a:path w="21529" h="21573" extrusionOk="0">
                        <a:moveTo>
                          <a:pt x="20979" y="7158"/>
                        </a:moveTo>
                        <a:lnTo>
                          <a:pt x="19701" y="7158"/>
                        </a:lnTo>
                        <a:lnTo>
                          <a:pt x="18909" y="7158"/>
                        </a:lnTo>
                        <a:lnTo>
                          <a:pt x="18512" y="7158"/>
                        </a:lnTo>
                        <a:cubicBezTo>
                          <a:pt x="18160" y="7158"/>
                          <a:pt x="17819" y="7739"/>
                          <a:pt x="17566" y="8765"/>
                        </a:cubicBezTo>
                        <a:lnTo>
                          <a:pt x="16773" y="11978"/>
                        </a:lnTo>
                        <a:cubicBezTo>
                          <a:pt x="16487" y="13138"/>
                          <a:pt x="16090" y="13719"/>
                          <a:pt x="15694" y="13540"/>
                        </a:cubicBezTo>
                        <a:lnTo>
                          <a:pt x="13316" y="12558"/>
                        </a:lnTo>
                        <a:lnTo>
                          <a:pt x="12545" y="12246"/>
                        </a:lnTo>
                        <a:lnTo>
                          <a:pt x="12424" y="12201"/>
                        </a:lnTo>
                        <a:cubicBezTo>
                          <a:pt x="12083" y="12067"/>
                          <a:pt x="11764" y="11398"/>
                          <a:pt x="11544" y="10327"/>
                        </a:cubicBezTo>
                        <a:lnTo>
                          <a:pt x="10112" y="3499"/>
                        </a:lnTo>
                        <a:cubicBezTo>
                          <a:pt x="9925" y="2606"/>
                          <a:pt x="9672" y="1981"/>
                          <a:pt x="9386" y="1714"/>
                        </a:cubicBezTo>
                        <a:lnTo>
                          <a:pt x="7668" y="152"/>
                        </a:lnTo>
                        <a:lnTo>
                          <a:pt x="7602" y="107"/>
                        </a:lnTo>
                        <a:cubicBezTo>
                          <a:pt x="7481" y="18"/>
                          <a:pt x="7349" y="-27"/>
                          <a:pt x="7228" y="18"/>
                        </a:cubicBezTo>
                        <a:lnTo>
                          <a:pt x="7228" y="18"/>
                        </a:lnTo>
                        <a:lnTo>
                          <a:pt x="7228" y="18"/>
                        </a:lnTo>
                        <a:cubicBezTo>
                          <a:pt x="7107" y="62"/>
                          <a:pt x="6986" y="152"/>
                          <a:pt x="6876" y="330"/>
                        </a:cubicBezTo>
                        <a:cubicBezTo>
                          <a:pt x="6876" y="330"/>
                          <a:pt x="6876" y="330"/>
                          <a:pt x="6876" y="330"/>
                        </a:cubicBezTo>
                        <a:cubicBezTo>
                          <a:pt x="6876" y="330"/>
                          <a:pt x="6876" y="330"/>
                          <a:pt x="6876" y="330"/>
                        </a:cubicBezTo>
                        <a:cubicBezTo>
                          <a:pt x="6832" y="375"/>
                          <a:pt x="6788" y="375"/>
                          <a:pt x="6755" y="464"/>
                        </a:cubicBezTo>
                        <a:lnTo>
                          <a:pt x="5753" y="2338"/>
                        </a:lnTo>
                        <a:cubicBezTo>
                          <a:pt x="5434" y="2963"/>
                          <a:pt x="5180" y="4034"/>
                          <a:pt x="5059" y="5418"/>
                        </a:cubicBezTo>
                        <a:lnTo>
                          <a:pt x="4454" y="12201"/>
                        </a:lnTo>
                        <a:cubicBezTo>
                          <a:pt x="4344" y="13406"/>
                          <a:pt x="4135" y="14432"/>
                          <a:pt x="3859" y="15057"/>
                        </a:cubicBezTo>
                        <a:cubicBezTo>
                          <a:pt x="3474" y="15950"/>
                          <a:pt x="3012" y="15995"/>
                          <a:pt x="2615" y="15236"/>
                        </a:cubicBezTo>
                        <a:lnTo>
                          <a:pt x="2010" y="14075"/>
                        </a:lnTo>
                        <a:cubicBezTo>
                          <a:pt x="1834" y="13718"/>
                          <a:pt x="1646" y="13585"/>
                          <a:pt x="1459" y="13585"/>
                        </a:cubicBezTo>
                        <a:cubicBezTo>
                          <a:pt x="1349" y="13585"/>
                          <a:pt x="1239" y="13629"/>
                          <a:pt x="1129" y="13719"/>
                        </a:cubicBezTo>
                        <a:cubicBezTo>
                          <a:pt x="1129" y="13719"/>
                          <a:pt x="1118" y="13719"/>
                          <a:pt x="1118" y="13719"/>
                        </a:cubicBezTo>
                        <a:cubicBezTo>
                          <a:pt x="1008" y="13808"/>
                          <a:pt x="898" y="13986"/>
                          <a:pt x="799" y="14209"/>
                        </a:cubicBezTo>
                        <a:lnTo>
                          <a:pt x="700" y="14432"/>
                        </a:lnTo>
                        <a:cubicBezTo>
                          <a:pt x="689" y="14477"/>
                          <a:pt x="678" y="14522"/>
                          <a:pt x="667" y="14522"/>
                        </a:cubicBezTo>
                        <a:cubicBezTo>
                          <a:pt x="182" y="15682"/>
                          <a:pt x="-71" y="17869"/>
                          <a:pt x="17" y="20145"/>
                        </a:cubicBezTo>
                        <a:cubicBezTo>
                          <a:pt x="39" y="20547"/>
                          <a:pt x="50" y="21082"/>
                          <a:pt x="72" y="21573"/>
                        </a:cubicBezTo>
                        <a:lnTo>
                          <a:pt x="72" y="21573"/>
                        </a:lnTo>
                        <a:cubicBezTo>
                          <a:pt x="171" y="20234"/>
                          <a:pt x="380" y="19074"/>
                          <a:pt x="700" y="18360"/>
                        </a:cubicBezTo>
                        <a:lnTo>
                          <a:pt x="799" y="18137"/>
                        </a:lnTo>
                        <a:cubicBezTo>
                          <a:pt x="1173" y="17289"/>
                          <a:pt x="1624" y="17244"/>
                          <a:pt x="2021" y="18003"/>
                        </a:cubicBezTo>
                        <a:lnTo>
                          <a:pt x="2626" y="19163"/>
                        </a:lnTo>
                        <a:cubicBezTo>
                          <a:pt x="3023" y="19922"/>
                          <a:pt x="3485" y="19877"/>
                          <a:pt x="3870" y="18985"/>
                        </a:cubicBezTo>
                        <a:cubicBezTo>
                          <a:pt x="4146" y="18360"/>
                          <a:pt x="4355" y="17334"/>
                          <a:pt x="4465" y="16129"/>
                        </a:cubicBezTo>
                        <a:lnTo>
                          <a:pt x="5070" y="9345"/>
                        </a:lnTo>
                        <a:cubicBezTo>
                          <a:pt x="5191" y="7962"/>
                          <a:pt x="5445" y="6891"/>
                          <a:pt x="5764" y="6266"/>
                        </a:cubicBezTo>
                        <a:lnTo>
                          <a:pt x="6766" y="4392"/>
                        </a:lnTo>
                        <a:cubicBezTo>
                          <a:pt x="6810" y="4302"/>
                          <a:pt x="6843" y="4302"/>
                          <a:pt x="6887" y="4258"/>
                        </a:cubicBezTo>
                        <a:cubicBezTo>
                          <a:pt x="7118" y="3945"/>
                          <a:pt x="7371" y="3811"/>
                          <a:pt x="7613" y="4035"/>
                        </a:cubicBezTo>
                        <a:lnTo>
                          <a:pt x="9397" y="5641"/>
                        </a:lnTo>
                        <a:cubicBezTo>
                          <a:pt x="9683" y="5909"/>
                          <a:pt x="9936" y="6534"/>
                          <a:pt x="10123" y="7426"/>
                        </a:cubicBezTo>
                        <a:lnTo>
                          <a:pt x="11555" y="14254"/>
                        </a:lnTo>
                        <a:cubicBezTo>
                          <a:pt x="11775" y="15325"/>
                          <a:pt x="12094" y="15995"/>
                          <a:pt x="12435" y="16129"/>
                        </a:cubicBezTo>
                        <a:lnTo>
                          <a:pt x="15705" y="17467"/>
                        </a:lnTo>
                        <a:cubicBezTo>
                          <a:pt x="16101" y="17646"/>
                          <a:pt x="16498" y="17066"/>
                          <a:pt x="16784" y="15906"/>
                        </a:cubicBezTo>
                        <a:lnTo>
                          <a:pt x="17577" y="12692"/>
                        </a:lnTo>
                        <a:cubicBezTo>
                          <a:pt x="17830" y="11666"/>
                          <a:pt x="18171" y="11086"/>
                          <a:pt x="18523" y="11086"/>
                        </a:cubicBezTo>
                        <a:lnTo>
                          <a:pt x="20979" y="11086"/>
                        </a:lnTo>
                        <a:lnTo>
                          <a:pt x="20979" y="11086"/>
                        </a:lnTo>
                        <a:cubicBezTo>
                          <a:pt x="20979" y="11086"/>
                          <a:pt x="21529" y="10908"/>
                          <a:pt x="21529" y="8855"/>
                        </a:cubicBezTo>
                        <a:cubicBezTo>
                          <a:pt x="21518" y="6757"/>
                          <a:pt x="21133" y="7158"/>
                          <a:pt x="20979" y="7158"/>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grpSp>
            <p:sp>
              <p:nvSpPr>
                <p:cNvPr id="191" name="Shape">
                  <a:extLst>
                    <a:ext uri="{FF2B5EF4-FFF2-40B4-BE49-F238E27FC236}">
                      <a16:creationId xmlns:a16="http://schemas.microsoft.com/office/drawing/2014/main" id="{926B9465-263A-41D2-BA10-EFCA0377F9DC}"/>
                    </a:ext>
                  </a:extLst>
                </p:cNvPr>
                <p:cNvSpPr/>
                <p:nvPr/>
              </p:nvSpPr>
              <p:spPr>
                <a:xfrm>
                  <a:off x="2088555" y="4761436"/>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dirty="0">
                    <a:ln>
                      <a:noFill/>
                    </a:ln>
                    <a:solidFill>
                      <a:srgbClr val="FFFFFF"/>
                    </a:solidFill>
                    <a:effectLst/>
                    <a:uLnTx/>
                    <a:uFillTx/>
                    <a:latin typeface="Calibri"/>
                  </a:endParaRPr>
                </a:p>
              </p:txBody>
            </p:sp>
            <p:sp>
              <p:nvSpPr>
                <p:cNvPr id="192" name="Shape">
                  <a:extLst>
                    <a:ext uri="{FF2B5EF4-FFF2-40B4-BE49-F238E27FC236}">
                      <a16:creationId xmlns:a16="http://schemas.microsoft.com/office/drawing/2014/main" id="{A3E04AC2-2140-4D3A-95EA-35451660D72D}"/>
                    </a:ext>
                  </a:extLst>
                </p:cNvPr>
                <p:cNvSpPr/>
                <p:nvPr/>
              </p:nvSpPr>
              <p:spPr>
                <a:xfrm>
                  <a:off x="2189702" y="474757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93" name="Shape">
                  <a:extLst>
                    <a:ext uri="{FF2B5EF4-FFF2-40B4-BE49-F238E27FC236}">
                      <a16:creationId xmlns:a16="http://schemas.microsoft.com/office/drawing/2014/main" id="{114D0883-3258-416B-8FA9-1A40BCD53E7C}"/>
                    </a:ext>
                  </a:extLst>
                </p:cNvPr>
                <p:cNvSpPr/>
                <p:nvPr/>
              </p:nvSpPr>
              <p:spPr>
                <a:xfrm>
                  <a:off x="2246218" y="4791271"/>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194" name="Shape">
                  <a:extLst>
                    <a:ext uri="{FF2B5EF4-FFF2-40B4-BE49-F238E27FC236}">
                      <a16:creationId xmlns:a16="http://schemas.microsoft.com/office/drawing/2014/main" id="{2FDE4E57-05F6-461C-ABB1-47AEDE6E07E1}"/>
                    </a:ext>
                  </a:extLst>
                </p:cNvPr>
                <p:cNvSpPr/>
                <p:nvPr/>
              </p:nvSpPr>
              <p:spPr>
                <a:xfrm>
                  <a:off x="2300321" y="4723593"/>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183" name="Freeform: Shape 182">
                <a:extLst>
                  <a:ext uri="{FF2B5EF4-FFF2-40B4-BE49-F238E27FC236}">
                    <a16:creationId xmlns:a16="http://schemas.microsoft.com/office/drawing/2014/main" id="{4AAF956E-D2E1-4E97-8099-5666D34C7AF9}"/>
                  </a:ext>
                </a:extLst>
              </p:cNvPr>
              <p:cNvSpPr/>
              <p:nvPr/>
            </p:nvSpPr>
            <p:spPr>
              <a:xfrm>
                <a:off x="1010339" y="1986273"/>
                <a:ext cx="2457858" cy="2881187"/>
              </a:xfrm>
              <a:custGeom>
                <a:avLst/>
                <a:gdLst>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292 w 2457858"/>
                  <a:gd name="connsiteY16" fmla="*/ 1061393 h 2881187"/>
                  <a:gd name="connsiteX17" fmla="*/ 2419730 w 2457858"/>
                  <a:gd name="connsiteY17" fmla="*/ 1020467 h 2881187"/>
                  <a:gd name="connsiteX18" fmla="*/ 2218990 w 2457858"/>
                  <a:gd name="connsiteY18" fmla="*/ 1937840 h 2881187"/>
                  <a:gd name="connsiteX19" fmla="*/ 2207205 w 2457858"/>
                  <a:gd name="connsiteY19" fmla="*/ 1952729 h 2881187"/>
                  <a:gd name="connsiteX20" fmla="*/ 2183069 w 2457858"/>
                  <a:gd name="connsiteY20" fmla="*/ 1992165 h 2881187"/>
                  <a:gd name="connsiteX21" fmla="*/ 2029259 w 2457858"/>
                  <a:gd name="connsiteY21" fmla="*/ 2193880 h 2881187"/>
                  <a:gd name="connsiteX22" fmla="*/ 1863820 w 2457858"/>
                  <a:gd name="connsiteY22" fmla="*/ 2377136 h 2881187"/>
                  <a:gd name="connsiteX23" fmla="*/ 1828044 w 2457858"/>
                  <a:gd name="connsiteY23" fmla="*/ 2413573 h 2881187"/>
                  <a:gd name="connsiteX24" fmla="*/ 1781265 w 2457858"/>
                  <a:gd name="connsiteY24" fmla="*/ 2461329 h 2881187"/>
                  <a:gd name="connsiteX25" fmla="*/ 1598366 w 2457858"/>
                  <a:gd name="connsiteY25" fmla="*/ 2645214 h 2881187"/>
                  <a:gd name="connsiteX26" fmla="*/ 1559914 w 2457858"/>
                  <a:gd name="connsiteY26" fmla="*/ 2678937 h 2881187"/>
                  <a:gd name="connsiteX27" fmla="*/ 1539520 w 2457858"/>
                  <a:gd name="connsiteY27" fmla="*/ 2695709 h 2881187"/>
                  <a:gd name="connsiteX28" fmla="*/ 1531573 w 2457858"/>
                  <a:gd name="connsiteY28" fmla="*/ 2704539 h 2881187"/>
                  <a:gd name="connsiteX29" fmla="*/ 1529258 w 2457858"/>
                  <a:gd name="connsiteY29" fmla="*/ 2709843 h 2881187"/>
                  <a:gd name="connsiteX30" fmla="*/ 1526698 w 2457858"/>
                  <a:gd name="connsiteY30" fmla="*/ 2715962 h 2881187"/>
                  <a:gd name="connsiteX31" fmla="*/ 1419686 w 2457858"/>
                  <a:gd name="connsiteY31" fmla="*/ 2881187 h 2881187"/>
                  <a:gd name="connsiteX32" fmla="*/ 1421392 w 2457858"/>
                  <a:gd name="connsiteY32" fmla="*/ 2873300 h 2881187"/>
                  <a:gd name="connsiteX33" fmla="*/ 1417614 w 2457858"/>
                  <a:gd name="connsiteY33" fmla="*/ 2862421 h 2881187"/>
                  <a:gd name="connsiteX34" fmla="*/ 1301094 w 2457858"/>
                  <a:gd name="connsiteY34" fmla="*/ 2814825 h 2881187"/>
                  <a:gd name="connsiteX35" fmla="*/ 1301094 w 2457858"/>
                  <a:gd name="connsiteY35" fmla="*/ 2814553 h 2881187"/>
                  <a:gd name="connsiteX36" fmla="*/ 1296950 w 2457858"/>
                  <a:gd name="connsiteY36" fmla="*/ 2814145 h 2881187"/>
                  <a:gd name="connsiteX37" fmla="*/ 1209804 w 2457858"/>
                  <a:gd name="connsiteY37" fmla="*/ 2808162 h 2881187"/>
                  <a:gd name="connsiteX38" fmla="*/ 1173605 w 2457858"/>
                  <a:gd name="connsiteY38" fmla="*/ 2809114 h 2881187"/>
                  <a:gd name="connsiteX39" fmla="*/ 1169096 w 2457858"/>
                  <a:gd name="connsiteY39" fmla="*/ 2809386 h 2881187"/>
                  <a:gd name="connsiteX40" fmla="*/ 1167633 w 2457858"/>
                  <a:gd name="connsiteY40" fmla="*/ 2809658 h 2881187"/>
                  <a:gd name="connsiteX41" fmla="*/ 1082681 w 2457858"/>
                  <a:gd name="connsiteY41" fmla="*/ 2821896 h 2881187"/>
                  <a:gd name="connsiteX42" fmla="*/ 1079268 w 2457858"/>
                  <a:gd name="connsiteY42" fmla="*/ 2822440 h 2881187"/>
                  <a:gd name="connsiteX43" fmla="*/ 1079268 w 2457858"/>
                  <a:gd name="connsiteY43" fmla="*/ 2822712 h 2881187"/>
                  <a:gd name="connsiteX44" fmla="*/ 1001751 w 2457858"/>
                  <a:gd name="connsiteY44" fmla="*/ 2863373 h 2881187"/>
                  <a:gd name="connsiteX45" fmla="*/ 998217 w 2457858"/>
                  <a:gd name="connsiteY45" fmla="*/ 2875476 h 2881187"/>
                  <a:gd name="connsiteX46" fmla="*/ 891448 w 2457858"/>
                  <a:gd name="connsiteY46" fmla="*/ 2690396 h 2881187"/>
                  <a:gd name="connsiteX47" fmla="*/ 890473 w 2457858"/>
                  <a:gd name="connsiteY47" fmla="*/ 2687949 h 2881187"/>
                  <a:gd name="connsiteX48" fmla="*/ 888101 w 2457858"/>
                  <a:gd name="connsiteY48" fmla="*/ 2687029 h 2881187"/>
                  <a:gd name="connsiteX49" fmla="*/ 889089 w 2457858"/>
                  <a:gd name="connsiteY49" fmla="*/ 2689508 h 2881187"/>
                  <a:gd name="connsiteX50" fmla="*/ 819608 w 2457858"/>
                  <a:gd name="connsiteY50" fmla="*/ 2625592 h 2881187"/>
                  <a:gd name="connsiteX51" fmla="*/ 696700 w 2457858"/>
                  <a:gd name="connsiteY51" fmla="*/ 2498765 h 2881187"/>
                  <a:gd name="connsiteX52" fmla="*/ 487147 w 2457858"/>
                  <a:gd name="connsiteY52" fmla="*/ 2277269 h 2881187"/>
                  <a:gd name="connsiteX53" fmla="*/ 212517 w 2457858"/>
                  <a:gd name="connsiteY53" fmla="*/ 1937924 h 2881187"/>
                  <a:gd name="connsiteX54" fmla="*/ 113112 w 2457858"/>
                  <a:gd name="connsiteY54" fmla="*/ 1767415 h 2881187"/>
                  <a:gd name="connsiteX55" fmla="*/ 8809 w 2457858"/>
                  <a:gd name="connsiteY55" fmla="*/ 1430013 h 2881187"/>
                  <a:gd name="connsiteX56" fmla="*/ 1482 w 2457858"/>
                  <a:gd name="connsiteY56" fmla="*/ 1310488 h 2881187"/>
                  <a:gd name="connsiteX57" fmla="*/ 0 w 2457858"/>
                  <a:gd name="connsiteY57" fmla="*/ 1242351 h 2881187"/>
                  <a:gd name="connsiteX58" fmla="*/ 2805 w 2457858"/>
                  <a:gd name="connsiteY58" fmla="*/ 1243079 h 2881187"/>
                  <a:gd name="connsiteX59" fmla="*/ 256807 w 2457858"/>
                  <a:gd name="connsiteY59" fmla="*/ 483587 h 2881187"/>
                  <a:gd name="connsiteX60" fmla="*/ 257660 w 2457858"/>
                  <a:gd name="connsiteY60" fmla="*/ 482907 h 2881187"/>
                  <a:gd name="connsiteX61" fmla="*/ 249234 w 2457858"/>
                  <a:gd name="connsiteY61" fmla="*/ 498470 h 2881187"/>
                  <a:gd name="connsiteX62" fmla="*/ 254255 w 2457858"/>
                  <a:gd name="connsiteY62" fmla="*/ 494327 h 2881187"/>
                  <a:gd name="connsiteX63" fmla="*/ 258119 w 2457858"/>
                  <a:gd name="connsiteY63" fmla="*/ 487196 h 2881187"/>
                  <a:gd name="connsiteX64" fmla="*/ 279534 w 2457858"/>
                  <a:gd name="connsiteY64" fmla="*/ 453031 h 2881187"/>
                  <a:gd name="connsiteX65" fmla="*/ 544821 w 2457858"/>
                  <a:gd name="connsiteY65" fmla="*/ 208088 h 2881187"/>
                  <a:gd name="connsiteX66" fmla="*/ 606121 w 2457858"/>
                  <a:gd name="connsiteY66" fmla="*/ 180053 h 2881187"/>
                  <a:gd name="connsiteX67" fmla="*/ 608955 w 2457858"/>
                  <a:gd name="connsiteY67" fmla="*/ 179883 h 2881187"/>
                  <a:gd name="connsiteX68" fmla="*/ 610396 w 2457858"/>
                  <a:gd name="connsiteY68" fmla="*/ 179918 h 2881187"/>
                  <a:gd name="connsiteX69" fmla="*/ 615019 w 2457858"/>
                  <a:gd name="connsiteY69" fmla="*/ 175439 h 2881187"/>
                  <a:gd name="connsiteX70" fmla="*/ 865398 w 2457858"/>
                  <a:gd name="connsiteY70" fmla="*/ 56045 h 2881187"/>
                  <a:gd name="connsiteX71" fmla="*/ 931627 w 2457858"/>
                  <a:gd name="connsiteY71" fmla="*/ 54084 h 2881187"/>
                  <a:gd name="connsiteX72" fmla="*/ 942898 w 2457858"/>
                  <a:gd name="connsiteY72" fmla="*/ 45369 h 2881187"/>
                  <a:gd name="connsiteX73" fmla="*/ 1104091 w 2457858"/>
                  <a:gd name="connsiteY73" fmla="*/ 732 h 2881187"/>
                  <a:gd name="connsiteX74" fmla="*/ 1190727 w 2457858"/>
                  <a:gd name="connsiteY74" fmla="*/ 30211 h 2881187"/>
                  <a:gd name="connsiteX75" fmla="*/ 1190167 w 2457858"/>
                  <a:gd name="connsiteY75" fmla="*/ 36504 h 2881187"/>
                  <a:gd name="connsiteX76" fmla="*/ 1194582 w 2457858"/>
                  <a:gd name="connsiteY76" fmla="*/ 33205 h 2881187"/>
                  <a:gd name="connsiteX77" fmla="*/ 1300337 w 2457858"/>
                  <a:gd name="connsiteY77" fmla="*/ 67 h 2881187"/>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730 w 2457858"/>
                  <a:gd name="connsiteY16" fmla="*/ 1020467 h 2881187"/>
                  <a:gd name="connsiteX17" fmla="*/ 2218990 w 2457858"/>
                  <a:gd name="connsiteY17" fmla="*/ 1937840 h 2881187"/>
                  <a:gd name="connsiteX18" fmla="*/ 2207205 w 2457858"/>
                  <a:gd name="connsiteY18" fmla="*/ 1952729 h 2881187"/>
                  <a:gd name="connsiteX19" fmla="*/ 2183069 w 2457858"/>
                  <a:gd name="connsiteY19" fmla="*/ 1992165 h 2881187"/>
                  <a:gd name="connsiteX20" fmla="*/ 2029259 w 2457858"/>
                  <a:gd name="connsiteY20" fmla="*/ 2193880 h 2881187"/>
                  <a:gd name="connsiteX21" fmla="*/ 1863820 w 2457858"/>
                  <a:gd name="connsiteY21" fmla="*/ 2377136 h 2881187"/>
                  <a:gd name="connsiteX22" fmla="*/ 1828044 w 2457858"/>
                  <a:gd name="connsiteY22" fmla="*/ 2413573 h 2881187"/>
                  <a:gd name="connsiteX23" fmla="*/ 1781265 w 2457858"/>
                  <a:gd name="connsiteY23" fmla="*/ 2461329 h 2881187"/>
                  <a:gd name="connsiteX24" fmla="*/ 1598366 w 2457858"/>
                  <a:gd name="connsiteY24" fmla="*/ 2645214 h 2881187"/>
                  <a:gd name="connsiteX25" fmla="*/ 1559914 w 2457858"/>
                  <a:gd name="connsiteY25" fmla="*/ 2678937 h 2881187"/>
                  <a:gd name="connsiteX26" fmla="*/ 1539520 w 2457858"/>
                  <a:gd name="connsiteY26" fmla="*/ 2695709 h 2881187"/>
                  <a:gd name="connsiteX27" fmla="*/ 1531573 w 2457858"/>
                  <a:gd name="connsiteY27" fmla="*/ 2704539 h 2881187"/>
                  <a:gd name="connsiteX28" fmla="*/ 1529258 w 2457858"/>
                  <a:gd name="connsiteY28" fmla="*/ 2709843 h 2881187"/>
                  <a:gd name="connsiteX29" fmla="*/ 1526698 w 2457858"/>
                  <a:gd name="connsiteY29" fmla="*/ 2715962 h 2881187"/>
                  <a:gd name="connsiteX30" fmla="*/ 1419686 w 2457858"/>
                  <a:gd name="connsiteY30" fmla="*/ 2881187 h 2881187"/>
                  <a:gd name="connsiteX31" fmla="*/ 1421392 w 2457858"/>
                  <a:gd name="connsiteY31" fmla="*/ 2873300 h 2881187"/>
                  <a:gd name="connsiteX32" fmla="*/ 1417614 w 2457858"/>
                  <a:gd name="connsiteY32" fmla="*/ 2862421 h 2881187"/>
                  <a:gd name="connsiteX33" fmla="*/ 1301094 w 2457858"/>
                  <a:gd name="connsiteY33" fmla="*/ 2814825 h 2881187"/>
                  <a:gd name="connsiteX34" fmla="*/ 1301094 w 2457858"/>
                  <a:gd name="connsiteY34" fmla="*/ 2814553 h 2881187"/>
                  <a:gd name="connsiteX35" fmla="*/ 1296950 w 2457858"/>
                  <a:gd name="connsiteY35" fmla="*/ 2814145 h 2881187"/>
                  <a:gd name="connsiteX36" fmla="*/ 1209804 w 2457858"/>
                  <a:gd name="connsiteY36" fmla="*/ 2808162 h 2881187"/>
                  <a:gd name="connsiteX37" fmla="*/ 1173605 w 2457858"/>
                  <a:gd name="connsiteY37" fmla="*/ 2809114 h 2881187"/>
                  <a:gd name="connsiteX38" fmla="*/ 1169096 w 2457858"/>
                  <a:gd name="connsiteY38" fmla="*/ 2809386 h 2881187"/>
                  <a:gd name="connsiteX39" fmla="*/ 1167633 w 2457858"/>
                  <a:gd name="connsiteY39" fmla="*/ 2809658 h 2881187"/>
                  <a:gd name="connsiteX40" fmla="*/ 1082681 w 2457858"/>
                  <a:gd name="connsiteY40" fmla="*/ 2821896 h 2881187"/>
                  <a:gd name="connsiteX41" fmla="*/ 1079268 w 2457858"/>
                  <a:gd name="connsiteY41" fmla="*/ 2822440 h 2881187"/>
                  <a:gd name="connsiteX42" fmla="*/ 1079268 w 2457858"/>
                  <a:gd name="connsiteY42" fmla="*/ 2822712 h 2881187"/>
                  <a:gd name="connsiteX43" fmla="*/ 1001751 w 2457858"/>
                  <a:gd name="connsiteY43" fmla="*/ 2863373 h 2881187"/>
                  <a:gd name="connsiteX44" fmla="*/ 998217 w 2457858"/>
                  <a:gd name="connsiteY44" fmla="*/ 2875476 h 2881187"/>
                  <a:gd name="connsiteX45" fmla="*/ 891448 w 2457858"/>
                  <a:gd name="connsiteY45" fmla="*/ 2690396 h 2881187"/>
                  <a:gd name="connsiteX46" fmla="*/ 890473 w 2457858"/>
                  <a:gd name="connsiteY46" fmla="*/ 2687949 h 2881187"/>
                  <a:gd name="connsiteX47" fmla="*/ 888101 w 2457858"/>
                  <a:gd name="connsiteY47" fmla="*/ 2687029 h 2881187"/>
                  <a:gd name="connsiteX48" fmla="*/ 889089 w 2457858"/>
                  <a:gd name="connsiteY48" fmla="*/ 2689508 h 2881187"/>
                  <a:gd name="connsiteX49" fmla="*/ 819608 w 2457858"/>
                  <a:gd name="connsiteY49" fmla="*/ 2625592 h 2881187"/>
                  <a:gd name="connsiteX50" fmla="*/ 696700 w 2457858"/>
                  <a:gd name="connsiteY50" fmla="*/ 2498765 h 2881187"/>
                  <a:gd name="connsiteX51" fmla="*/ 487147 w 2457858"/>
                  <a:gd name="connsiteY51" fmla="*/ 2277269 h 2881187"/>
                  <a:gd name="connsiteX52" fmla="*/ 212517 w 2457858"/>
                  <a:gd name="connsiteY52" fmla="*/ 1937924 h 2881187"/>
                  <a:gd name="connsiteX53" fmla="*/ 113112 w 2457858"/>
                  <a:gd name="connsiteY53" fmla="*/ 1767415 h 2881187"/>
                  <a:gd name="connsiteX54" fmla="*/ 8809 w 2457858"/>
                  <a:gd name="connsiteY54" fmla="*/ 1430013 h 2881187"/>
                  <a:gd name="connsiteX55" fmla="*/ 1482 w 2457858"/>
                  <a:gd name="connsiteY55" fmla="*/ 1310488 h 2881187"/>
                  <a:gd name="connsiteX56" fmla="*/ 0 w 2457858"/>
                  <a:gd name="connsiteY56" fmla="*/ 1242351 h 2881187"/>
                  <a:gd name="connsiteX57" fmla="*/ 2805 w 2457858"/>
                  <a:gd name="connsiteY57" fmla="*/ 1243079 h 2881187"/>
                  <a:gd name="connsiteX58" fmla="*/ 256807 w 2457858"/>
                  <a:gd name="connsiteY58" fmla="*/ 483587 h 2881187"/>
                  <a:gd name="connsiteX59" fmla="*/ 257660 w 2457858"/>
                  <a:gd name="connsiteY59" fmla="*/ 482907 h 2881187"/>
                  <a:gd name="connsiteX60" fmla="*/ 249234 w 2457858"/>
                  <a:gd name="connsiteY60" fmla="*/ 498470 h 2881187"/>
                  <a:gd name="connsiteX61" fmla="*/ 254255 w 2457858"/>
                  <a:gd name="connsiteY61" fmla="*/ 494327 h 2881187"/>
                  <a:gd name="connsiteX62" fmla="*/ 258119 w 2457858"/>
                  <a:gd name="connsiteY62" fmla="*/ 487196 h 2881187"/>
                  <a:gd name="connsiteX63" fmla="*/ 279534 w 2457858"/>
                  <a:gd name="connsiteY63" fmla="*/ 453031 h 2881187"/>
                  <a:gd name="connsiteX64" fmla="*/ 544821 w 2457858"/>
                  <a:gd name="connsiteY64" fmla="*/ 208088 h 2881187"/>
                  <a:gd name="connsiteX65" fmla="*/ 606121 w 2457858"/>
                  <a:gd name="connsiteY65" fmla="*/ 180053 h 2881187"/>
                  <a:gd name="connsiteX66" fmla="*/ 608955 w 2457858"/>
                  <a:gd name="connsiteY66" fmla="*/ 179883 h 2881187"/>
                  <a:gd name="connsiteX67" fmla="*/ 610396 w 2457858"/>
                  <a:gd name="connsiteY67" fmla="*/ 179918 h 2881187"/>
                  <a:gd name="connsiteX68" fmla="*/ 615019 w 2457858"/>
                  <a:gd name="connsiteY68" fmla="*/ 175439 h 2881187"/>
                  <a:gd name="connsiteX69" fmla="*/ 865398 w 2457858"/>
                  <a:gd name="connsiteY69" fmla="*/ 56045 h 2881187"/>
                  <a:gd name="connsiteX70" fmla="*/ 931627 w 2457858"/>
                  <a:gd name="connsiteY70" fmla="*/ 54084 h 2881187"/>
                  <a:gd name="connsiteX71" fmla="*/ 942898 w 2457858"/>
                  <a:gd name="connsiteY71" fmla="*/ 45369 h 2881187"/>
                  <a:gd name="connsiteX72" fmla="*/ 1104091 w 2457858"/>
                  <a:gd name="connsiteY72" fmla="*/ 732 h 2881187"/>
                  <a:gd name="connsiteX73" fmla="*/ 1190727 w 2457858"/>
                  <a:gd name="connsiteY73" fmla="*/ 30211 h 2881187"/>
                  <a:gd name="connsiteX74" fmla="*/ 1190167 w 2457858"/>
                  <a:gd name="connsiteY74" fmla="*/ 36504 h 2881187"/>
                  <a:gd name="connsiteX75" fmla="*/ 1194582 w 2457858"/>
                  <a:gd name="connsiteY75" fmla="*/ 33205 h 2881187"/>
                  <a:gd name="connsiteX76" fmla="*/ 1300337 w 2457858"/>
                  <a:gd name="connsiteY76" fmla="*/ 67 h 2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457858" h="2881187">
                    <a:moveTo>
                      <a:pt x="1300337" y="67"/>
                    </a:moveTo>
                    <a:cubicBezTo>
                      <a:pt x="1342711" y="-1009"/>
                      <a:pt x="1395050" y="10656"/>
                      <a:pt x="1454056" y="50738"/>
                    </a:cubicBezTo>
                    <a:lnTo>
                      <a:pt x="1458190" y="54619"/>
                    </a:lnTo>
                    <a:lnTo>
                      <a:pt x="1489645" y="50001"/>
                    </a:lnTo>
                    <a:cubicBezTo>
                      <a:pt x="1578075" y="43612"/>
                      <a:pt x="1655415" y="71416"/>
                      <a:pt x="1726501" y="123001"/>
                    </a:cubicBezTo>
                    <a:cubicBezTo>
                      <a:pt x="1740912" y="133531"/>
                      <a:pt x="1754613" y="144416"/>
                      <a:pt x="1767863" y="155892"/>
                    </a:cubicBezTo>
                    <a:lnTo>
                      <a:pt x="1767172" y="151641"/>
                    </a:lnTo>
                    <a:cubicBezTo>
                      <a:pt x="1767172" y="151641"/>
                      <a:pt x="1914893" y="127571"/>
                      <a:pt x="2114171" y="388804"/>
                    </a:cubicBezTo>
                    <a:cubicBezTo>
                      <a:pt x="2112465" y="390436"/>
                      <a:pt x="2110758" y="391931"/>
                      <a:pt x="2109052" y="393563"/>
                    </a:cubicBezTo>
                    <a:lnTo>
                      <a:pt x="2109585" y="394337"/>
                    </a:lnTo>
                    <a:lnTo>
                      <a:pt x="2111723" y="392331"/>
                    </a:lnTo>
                    <a:cubicBezTo>
                      <a:pt x="2137249" y="419309"/>
                      <a:pt x="2163550" y="445658"/>
                      <a:pt x="2188086" y="473372"/>
                    </a:cubicBezTo>
                    <a:cubicBezTo>
                      <a:pt x="2245766" y="538771"/>
                      <a:pt x="2292384" y="611204"/>
                      <a:pt x="2329145" y="690670"/>
                    </a:cubicBezTo>
                    <a:cubicBezTo>
                      <a:pt x="2371975" y="783153"/>
                      <a:pt x="2398921" y="879835"/>
                      <a:pt x="2412524" y="980821"/>
                    </a:cubicBezTo>
                    <a:cubicBezTo>
                      <a:pt x="2414289" y="994993"/>
                      <a:pt x="2415795" y="1009270"/>
                      <a:pt x="2417087" y="1023441"/>
                    </a:cubicBezTo>
                    <a:cubicBezTo>
                      <a:pt x="2417658" y="1035563"/>
                      <a:pt x="2418228" y="1047685"/>
                      <a:pt x="2418799" y="1059807"/>
                    </a:cubicBezTo>
                    <a:cubicBezTo>
                      <a:pt x="2419109" y="1046694"/>
                      <a:pt x="2419420" y="1033580"/>
                      <a:pt x="2419730" y="1020467"/>
                    </a:cubicBezTo>
                    <a:cubicBezTo>
                      <a:pt x="2419730" y="1020467"/>
                      <a:pt x="2587562" y="1353637"/>
                      <a:pt x="2218990" y="1937840"/>
                    </a:cubicBezTo>
                    <a:lnTo>
                      <a:pt x="2207205" y="1952729"/>
                    </a:lnTo>
                    <a:lnTo>
                      <a:pt x="2183069" y="1992165"/>
                    </a:lnTo>
                    <a:cubicBezTo>
                      <a:pt x="2132897" y="2060340"/>
                      <a:pt x="2083186" y="2128812"/>
                      <a:pt x="2029259" y="2193880"/>
                    </a:cubicBezTo>
                    <a:cubicBezTo>
                      <a:pt x="1976781" y="2257136"/>
                      <a:pt x="1920876" y="2317802"/>
                      <a:pt x="1863820" y="2377136"/>
                    </a:cubicBezTo>
                    <a:cubicBezTo>
                      <a:pt x="1852059" y="2389381"/>
                      <a:pt x="1839969" y="2401329"/>
                      <a:pt x="1828044" y="2413573"/>
                    </a:cubicBezTo>
                    <a:lnTo>
                      <a:pt x="1781265" y="2461329"/>
                    </a:lnTo>
                    <a:cubicBezTo>
                      <a:pt x="1720650" y="2522957"/>
                      <a:pt x="1659508" y="2584252"/>
                      <a:pt x="1598366" y="2645214"/>
                    </a:cubicBezTo>
                    <a:cubicBezTo>
                      <a:pt x="1587742" y="2655831"/>
                      <a:pt x="1573931" y="2667474"/>
                      <a:pt x="1559914" y="2678937"/>
                    </a:cubicBezTo>
                    <a:lnTo>
                      <a:pt x="1539520" y="2695709"/>
                    </a:lnTo>
                    <a:lnTo>
                      <a:pt x="1531573" y="2704539"/>
                    </a:lnTo>
                    <a:lnTo>
                      <a:pt x="1529258" y="2709843"/>
                    </a:lnTo>
                    <a:lnTo>
                      <a:pt x="1526698" y="2715962"/>
                    </a:lnTo>
                    <a:cubicBezTo>
                      <a:pt x="1513047" y="2745199"/>
                      <a:pt x="1473314" y="2824344"/>
                      <a:pt x="1419686" y="2881187"/>
                    </a:cubicBezTo>
                    <a:lnTo>
                      <a:pt x="1421392" y="2873300"/>
                    </a:lnTo>
                    <a:cubicBezTo>
                      <a:pt x="1421026" y="2869628"/>
                      <a:pt x="1419686" y="2865956"/>
                      <a:pt x="1417614" y="2862421"/>
                    </a:cubicBezTo>
                    <a:cubicBezTo>
                      <a:pt x="1404572" y="2841343"/>
                      <a:pt x="1360451" y="2823800"/>
                      <a:pt x="1301094" y="2814825"/>
                    </a:cubicBezTo>
                    <a:lnTo>
                      <a:pt x="1301094" y="2814553"/>
                    </a:lnTo>
                    <a:lnTo>
                      <a:pt x="1296950" y="2814145"/>
                    </a:lnTo>
                    <a:cubicBezTo>
                      <a:pt x="1270380" y="2810202"/>
                      <a:pt x="1240884" y="2808162"/>
                      <a:pt x="1209804" y="2808162"/>
                    </a:cubicBezTo>
                    <a:cubicBezTo>
                      <a:pt x="1197372" y="2808162"/>
                      <a:pt x="1185306" y="2808434"/>
                      <a:pt x="1173605" y="2809114"/>
                    </a:cubicBezTo>
                    <a:lnTo>
                      <a:pt x="1169096" y="2809386"/>
                    </a:lnTo>
                    <a:lnTo>
                      <a:pt x="1167633" y="2809658"/>
                    </a:lnTo>
                    <a:cubicBezTo>
                      <a:pt x="1136187" y="2811697"/>
                      <a:pt x="1107301" y="2815913"/>
                      <a:pt x="1082681" y="2821896"/>
                    </a:cubicBezTo>
                    <a:lnTo>
                      <a:pt x="1079268" y="2822440"/>
                    </a:lnTo>
                    <a:lnTo>
                      <a:pt x="1079268" y="2822712"/>
                    </a:lnTo>
                    <a:cubicBezTo>
                      <a:pt x="1039413" y="2832640"/>
                      <a:pt x="1011258" y="2846918"/>
                      <a:pt x="1001751" y="2863373"/>
                    </a:cubicBezTo>
                    <a:cubicBezTo>
                      <a:pt x="999436" y="2867316"/>
                      <a:pt x="998217" y="2871396"/>
                      <a:pt x="998217" y="2875476"/>
                    </a:cubicBezTo>
                    <a:cubicBezTo>
                      <a:pt x="973475" y="2845830"/>
                      <a:pt x="926062" y="2777564"/>
                      <a:pt x="891448" y="2690396"/>
                    </a:cubicBezTo>
                    <a:cubicBezTo>
                      <a:pt x="891082" y="2689580"/>
                      <a:pt x="890717" y="2688764"/>
                      <a:pt x="890473" y="2687949"/>
                    </a:cubicBezTo>
                    <a:cubicBezTo>
                      <a:pt x="889915" y="2687388"/>
                      <a:pt x="888332" y="2686769"/>
                      <a:pt x="888101" y="2687029"/>
                    </a:cubicBezTo>
                    <a:cubicBezTo>
                      <a:pt x="888430" y="2687900"/>
                      <a:pt x="888760" y="2688704"/>
                      <a:pt x="889089" y="2689508"/>
                    </a:cubicBezTo>
                    <a:cubicBezTo>
                      <a:pt x="865874" y="2668270"/>
                      <a:pt x="841835" y="2647835"/>
                      <a:pt x="819608" y="2625592"/>
                    </a:cubicBezTo>
                    <a:cubicBezTo>
                      <a:pt x="778076" y="2583919"/>
                      <a:pt x="737409" y="2541376"/>
                      <a:pt x="696700" y="2498765"/>
                    </a:cubicBezTo>
                    <a:cubicBezTo>
                      <a:pt x="626561" y="2425201"/>
                      <a:pt x="555639" y="2352307"/>
                      <a:pt x="487147" y="2277269"/>
                    </a:cubicBezTo>
                    <a:cubicBezTo>
                      <a:pt x="388894" y="2169671"/>
                      <a:pt x="293440" y="2059325"/>
                      <a:pt x="212517" y="1937924"/>
                    </a:cubicBezTo>
                    <a:cubicBezTo>
                      <a:pt x="176048" y="1883120"/>
                      <a:pt x="142542" y="1826105"/>
                      <a:pt x="113112" y="1767415"/>
                    </a:cubicBezTo>
                    <a:cubicBezTo>
                      <a:pt x="59972" y="1660955"/>
                      <a:pt x="22556" y="1548532"/>
                      <a:pt x="8809" y="1430013"/>
                    </a:cubicBezTo>
                    <a:cubicBezTo>
                      <a:pt x="4240" y="1390484"/>
                      <a:pt x="2470" y="1350419"/>
                      <a:pt x="1482" y="1310488"/>
                    </a:cubicBezTo>
                    <a:cubicBezTo>
                      <a:pt x="823" y="1287776"/>
                      <a:pt x="329" y="1265063"/>
                      <a:pt x="0" y="1242351"/>
                    </a:cubicBezTo>
                    <a:lnTo>
                      <a:pt x="2805" y="1243079"/>
                    </a:lnTo>
                    <a:cubicBezTo>
                      <a:pt x="2805" y="1243079"/>
                      <a:pt x="-45095" y="814173"/>
                      <a:pt x="256807" y="483587"/>
                    </a:cubicBezTo>
                    <a:lnTo>
                      <a:pt x="257660" y="482907"/>
                    </a:lnTo>
                    <a:lnTo>
                      <a:pt x="249234" y="498470"/>
                    </a:lnTo>
                    <a:lnTo>
                      <a:pt x="254255" y="494327"/>
                    </a:lnTo>
                    <a:lnTo>
                      <a:pt x="258119" y="487196"/>
                    </a:lnTo>
                    <a:cubicBezTo>
                      <a:pt x="265137" y="475845"/>
                      <a:pt x="271993" y="464155"/>
                      <a:pt x="279534" y="453031"/>
                    </a:cubicBezTo>
                    <a:cubicBezTo>
                      <a:pt x="348659" y="350764"/>
                      <a:pt x="435649" y="267224"/>
                      <a:pt x="544821" y="208088"/>
                    </a:cubicBezTo>
                    <a:cubicBezTo>
                      <a:pt x="564461" y="197306"/>
                      <a:pt x="585553" y="189247"/>
                      <a:pt x="606121" y="180053"/>
                    </a:cubicBezTo>
                    <a:cubicBezTo>
                      <a:pt x="606787" y="179826"/>
                      <a:pt x="607523" y="179826"/>
                      <a:pt x="608955" y="179883"/>
                    </a:cubicBezTo>
                    <a:lnTo>
                      <a:pt x="610396" y="179918"/>
                    </a:lnTo>
                    <a:lnTo>
                      <a:pt x="615019" y="175439"/>
                    </a:lnTo>
                    <a:cubicBezTo>
                      <a:pt x="615019" y="175439"/>
                      <a:pt x="703949" y="74239"/>
                      <a:pt x="865398" y="56045"/>
                    </a:cubicBezTo>
                    <a:lnTo>
                      <a:pt x="931627" y="54084"/>
                    </a:lnTo>
                    <a:lnTo>
                      <a:pt x="942898" y="45369"/>
                    </a:lnTo>
                    <a:cubicBezTo>
                      <a:pt x="990477" y="13860"/>
                      <a:pt x="1043274" y="-3684"/>
                      <a:pt x="1104091" y="732"/>
                    </a:cubicBezTo>
                    <a:cubicBezTo>
                      <a:pt x="1136608" y="3000"/>
                      <a:pt x="1166687" y="14099"/>
                      <a:pt x="1190727" y="30211"/>
                    </a:cubicBezTo>
                    <a:cubicBezTo>
                      <a:pt x="1190540" y="32309"/>
                      <a:pt x="1190354" y="34406"/>
                      <a:pt x="1190167" y="36504"/>
                    </a:cubicBezTo>
                    <a:lnTo>
                      <a:pt x="1194582" y="33205"/>
                    </a:lnTo>
                    <a:cubicBezTo>
                      <a:pt x="1209971" y="22663"/>
                      <a:pt x="1247369" y="1411"/>
                      <a:pt x="1300337" y="67"/>
                    </a:cubicBezTo>
                    <a:close/>
                  </a:path>
                </a:pathLst>
              </a:custGeom>
              <a:solidFill>
                <a:srgbClr val="4EB2AD"/>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84" name="Shape">
                <a:extLst>
                  <a:ext uri="{FF2B5EF4-FFF2-40B4-BE49-F238E27FC236}">
                    <a16:creationId xmlns:a16="http://schemas.microsoft.com/office/drawing/2014/main" id="{7E08F599-A05B-4BC2-A17D-27D89E163F3B}"/>
                  </a:ext>
                </a:extLst>
              </p:cNvPr>
              <p:cNvSpPr/>
              <p:nvPr/>
            </p:nvSpPr>
            <p:spPr>
              <a:xfrm>
                <a:off x="1729586" y="1986289"/>
                <a:ext cx="487362" cy="2572104"/>
              </a:xfrm>
              <a:custGeom>
                <a:avLst/>
                <a:gdLst/>
                <a:ahLst/>
                <a:cxnLst>
                  <a:cxn ang="0">
                    <a:pos x="wd2" y="hd2"/>
                  </a:cxn>
                  <a:cxn ang="5400000">
                    <a:pos x="wd2" y="hd2"/>
                  </a:cxn>
                  <a:cxn ang="10800000">
                    <a:pos x="wd2" y="hd2"/>
                  </a:cxn>
                  <a:cxn ang="16200000">
                    <a:pos x="wd2" y="hd2"/>
                  </a:cxn>
                </a:cxnLst>
                <a:rect l="0" t="0" r="r" b="b"/>
                <a:pathLst>
                  <a:path w="21388" h="21551" extrusionOk="0">
                    <a:moveTo>
                      <a:pt x="20490" y="15013"/>
                    </a:moveTo>
                    <a:cubicBezTo>
                      <a:pt x="20411" y="14429"/>
                      <a:pt x="20311" y="13846"/>
                      <a:pt x="20232" y="13264"/>
                    </a:cubicBezTo>
                    <a:cubicBezTo>
                      <a:pt x="20081" y="12117"/>
                      <a:pt x="19916" y="10972"/>
                      <a:pt x="19816" y="9826"/>
                    </a:cubicBezTo>
                    <a:cubicBezTo>
                      <a:pt x="19694" y="8435"/>
                      <a:pt x="19608" y="7042"/>
                      <a:pt x="19565" y="5649"/>
                    </a:cubicBezTo>
                    <a:cubicBezTo>
                      <a:pt x="19543" y="4953"/>
                      <a:pt x="19651" y="4257"/>
                      <a:pt x="19730" y="3561"/>
                    </a:cubicBezTo>
                    <a:cubicBezTo>
                      <a:pt x="19808" y="2910"/>
                      <a:pt x="19887" y="2258"/>
                      <a:pt x="20060" y="1607"/>
                    </a:cubicBezTo>
                    <a:cubicBezTo>
                      <a:pt x="20181" y="1165"/>
                      <a:pt x="20461" y="725"/>
                      <a:pt x="20691" y="253"/>
                    </a:cubicBezTo>
                    <a:lnTo>
                      <a:pt x="20691" y="253"/>
                    </a:lnTo>
                    <a:cubicBezTo>
                      <a:pt x="19636" y="118"/>
                      <a:pt x="18316" y="25"/>
                      <a:pt x="16889" y="6"/>
                    </a:cubicBezTo>
                    <a:cubicBezTo>
                      <a:pt x="14220" y="-31"/>
                      <a:pt x="11903" y="116"/>
                      <a:pt x="9815" y="380"/>
                    </a:cubicBezTo>
                    <a:cubicBezTo>
                      <a:pt x="9184" y="459"/>
                      <a:pt x="8574" y="550"/>
                      <a:pt x="7986" y="650"/>
                    </a:cubicBezTo>
                    <a:cubicBezTo>
                      <a:pt x="4772" y="1196"/>
                      <a:pt x="3008" y="1899"/>
                      <a:pt x="1960" y="2679"/>
                    </a:cubicBezTo>
                    <a:cubicBezTo>
                      <a:pt x="970" y="3412"/>
                      <a:pt x="468" y="4159"/>
                      <a:pt x="203" y="4913"/>
                    </a:cubicBezTo>
                    <a:cubicBezTo>
                      <a:pt x="-199" y="6047"/>
                      <a:pt x="31" y="7177"/>
                      <a:pt x="583" y="8306"/>
                    </a:cubicBezTo>
                    <a:cubicBezTo>
                      <a:pt x="798" y="8751"/>
                      <a:pt x="1171" y="9193"/>
                      <a:pt x="1501" y="9636"/>
                    </a:cubicBezTo>
                    <a:cubicBezTo>
                      <a:pt x="1853" y="10111"/>
                      <a:pt x="2147" y="10589"/>
                      <a:pt x="2642" y="11059"/>
                    </a:cubicBezTo>
                    <a:cubicBezTo>
                      <a:pt x="3589" y="11960"/>
                      <a:pt x="4579" y="12860"/>
                      <a:pt x="5705" y="13753"/>
                    </a:cubicBezTo>
                    <a:cubicBezTo>
                      <a:pt x="7190" y="14929"/>
                      <a:pt x="8811" y="16099"/>
                      <a:pt x="10418" y="17270"/>
                    </a:cubicBezTo>
                    <a:cubicBezTo>
                      <a:pt x="12283" y="18628"/>
                      <a:pt x="14213" y="19983"/>
                      <a:pt x="16085" y="21342"/>
                    </a:cubicBezTo>
                    <a:cubicBezTo>
                      <a:pt x="16243" y="21458"/>
                      <a:pt x="16573" y="21513"/>
                      <a:pt x="17111" y="21529"/>
                    </a:cubicBezTo>
                    <a:cubicBezTo>
                      <a:pt x="18381" y="21569"/>
                      <a:pt x="19643" y="21558"/>
                      <a:pt x="20849" y="21461"/>
                    </a:cubicBezTo>
                    <a:cubicBezTo>
                      <a:pt x="21243" y="21429"/>
                      <a:pt x="21401" y="21381"/>
                      <a:pt x="21387" y="21295"/>
                    </a:cubicBezTo>
                    <a:cubicBezTo>
                      <a:pt x="21222" y="20306"/>
                      <a:pt x="21064" y="19319"/>
                      <a:pt x="20928" y="18330"/>
                    </a:cubicBezTo>
                    <a:cubicBezTo>
                      <a:pt x="20777" y="17222"/>
                      <a:pt x="20641" y="16118"/>
                      <a:pt x="20490" y="15013"/>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85" name="Shape">
                <a:extLst>
                  <a:ext uri="{FF2B5EF4-FFF2-40B4-BE49-F238E27FC236}">
                    <a16:creationId xmlns:a16="http://schemas.microsoft.com/office/drawing/2014/main" id="{58CF0966-1ACB-491A-BE9C-7762F910201F}"/>
                  </a:ext>
                </a:extLst>
              </p:cNvPr>
              <p:cNvSpPr/>
              <p:nvPr/>
            </p:nvSpPr>
            <p:spPr>
              <a:xfrm>
                <a:off x="2334407" y="2035328"/>
                <a:ext cx="688357" cy="2548008"/>
              </a:xfrm>
              <a:custGeom>
                <a:avLst/>
                <a:gdLst/>
                <a:ahLst/>
                <a:cxnLst>
                  <a:cxn ang="0">
                    <a:pos x="wd2" y="hd2"/>
                  </a:cxn>
                  <a:cxn ang="5400000">
                    <a:pos x="wd2" y="hd2"/>
                  </a:cxn>
                  <a:cxn ang="10800000">
                    <a:pos x="wd2" y="hd2"/>
                  </a:cxn>
                  <a:cxn ang="16200000">
                    <a:pos x="wd2" y="hd2"/>
                  </a:cxn>
                </a:cxnLst>
                <a:rect l="0" t="0" r="r" b="b"/>
                <a:pathLst>
                  <a:path w="21352" h="21536" extrusionOk="0">
                    <a:moveTo>
                      <a:pt x="13295" y="15146"/>
                    </a:moveTo>
                    <a:cubicBezTo>
                      <a:pt x="14527" y="14345"/>
                      <a:pt x="15637" y="13530"/>
                      <a:pt x="16783" y="12719"/>
                    </a:cubicBezTo>
                    <a:cubicBezTo>
                      <a:pt x="18309" y="11640"/>
                      <a:pt x="19364" y="10523"/>
                      <a:pt x="20246" y="9395"/>
                    </a:cubicBezTo>
                    <a:cubicBezTo>
                      <a:pt x="20561" y="8992"/>
                      <a:pt x="20774" y="8585"/>
                      <a:pt x="20956" y="8177"/>
                    </a:cubicBezTo>
                    <a:cubicBezTo>
                      <a:pt x="21118" y="7814"/>
                      <a:pt x="21210" y="7446"/>
                      <a:pt x="21281" y="7080"/>
                    </a:cubicBezTo>
                    <a:cubicBezTo>
                      <a:pt x="21529" y="5766"/>
                      <a:pt x="21174" y="4470"/>
                      <a:pt x="19420" y="3231"/>
                    </a:cubicBezTo>
                    <a:cubicBezTo>
                      <a:pt x="18806" y="2799"/>
                      <a:pt x="18000" y="2383"/>
                      <a:pt x="17133" y="1984"/>
                    </a:cubicBezTo>
                    <a:cubicBezTo>
                      <a:pt x="16235" y="1570"/>
                      <a:pt x="15090" y="1214"/>
                      <a:pt x="13766" y="903"/>
                    </a:cubicBezTo>
                    <a:cubicBezTo>
                      <a:pt x="13355" y="806"/>
                      <a:pt x="12930" y="714"/>
                      <a:pt x="12483" y="625"/>
                    </a:cubicBezTo>
                    <a:cubicBezTo>
                      <a:pt x="10278" y="189"/>
                      <a:pt x="7879" y="-46"/>
                      <a:pt x="5136" y="8"/>
                    </a:cubicBezTo>
                    <a:cubicBezTo>
                      <a:pt x="4827" y="13"/>
                      <a:pt x="4518" y="31"/>
                      <a:pt x="4061" y="51"/>
                    </a:cubicBezTo>
                    <a:cubicBezTo>
                      <a:pt x="4345" y="124"/>
                      <a:pt x="4518" y="165"/>
                      <a:pt x="4680" y="210"/>
                    </a:cubicBezTo>
                    <a:cubicBezTo>
                      <a:pt x="5101" y="326"/>
                      <a:pt x="5557" y="433"/>
                      <a:pt x="5922" y="561"/>
                    </a:cubicBezTo>
                    <a:cubicBezTo>
                      <a:pt x="7119" y="976"/>
                      <a:pt x="7692" y="1475"/>
                      <a:pt x="8062" y="1978"/>
                    </a:cubicBezTo>
                    <a:cubicBezTo>
                      <a:pt x="8528" y="2621"/>
                      <a:pt x="8909" y="3273"/>
                      <a:pt x="9061" y="3925"/>
                    </a:cubicBezTo>
                    <a:cubicBezTo>
                      <a:pt x="9248" y="4743"/>
                      <a:pt x="9279" y="5565"/>
                      <a:pt x="9172" y="6384"/>
                    </a:cubicBezTo>
                    <a:cubicBezTo>
                      <a:pt x="9056" y="7299"/>
                      <a:pt x="8792" y="8212"/>
                      <a:pt x="8452" y="9122"/>
                    </a:cubicBezTo>
                    <a:cubicBezTo>
                      <a:pt x="8174" y="9864"/>
                      <a:pt x="7737" y="10603"/>
                      <a:pt x="7291" y="11341"/>
                    </a:cubicBezTo>
                    <a:cubicBezTo>
                      <a:pt x="6723" y="12274"/>
                      <a:pt x="6120" y="13205"/>
                      <a:pt x="5451" y="14132"/>
                    </a:cubicBezTo>
                    <a:cubicBezTo>
                      <a:pt x="4584" y="15335"/>
                      <a:pt x="3635" y="16535"/>
                      <a:pt x="2713" y="17734"/>
                    </a:cubicBezTo>
                    <a:cubicBezTo>
                      <a:pt x="1825" y="18890"/>
                      <a:pt x="933" y="20047"/>
                      <a:pt x="25" y="21202"/>
                    </a:cubicBezTo>
                    <a:cubicBezTo>
                      <a:pt x="-71" y="21322"/>
                      <a:pt x="112" y="21394"/>
                      <a:pt x="466" y="21424"/>
                    </a:cubicBezTo>
                    <a:cubicBezTo>
                      <a:pt x="1014" y="21472"/>
                      <a:pt x="1582" y="21515"/>
                      <a:pt x="2150" y="21532"/>
                    </a:cubicBezTo>
                    <a:cubicBezTo>
                      <a:pt x="2915" y="21554"/>
                      <a:pt x="3210" y="21488"/>
                      <a:pt x="3504" y="21297"/>
                    </a:cubicBezTo>
                    <a:cubicBezTo>
                      <a:pt x="3732" y="21146"/>
                      <a:pt x="4001" y="21001"/>
                      <a:pt x="4239" y="20852"/>
                    </a:cubicBezTo>
                    <a:cubicBezTo>
                      <a:pt x="5365" y="20148"/>
                      <a:pt x="6495" y="19442"/>
                      <a:pt x="7616" y="18736"/>
                    </a:cubicBezTo>
                    <a:cubicBezTo>
                      <a:pt x="9512" y="17540"/>
                      <a:pt x="11449" y="16348"/>
                      <a:pt x="13295" y="15146"/>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86" name="Shape">
                <a:extLst>
                  <a:ext uri="{FF2B5EF4-FFF2-40B4-BE49-F238E27FC236}">
                    <a16:creationId xmlns:a16="http://schemas.microsoft.com/office/drawing/2014/main" id="{5EA4D9ED-08CB-46B7-9490-EE27E15C550A}"/>
                  </a:ext>
                </a:extLst>
              </p:cNvPr>
              <p:cNvSpPr/>
              <p:nvPr/>
            </p:nvSpPr>
            <p:spPr>
              <a:xfrm>
                <a:off x="1124765" y="2166099"/>
                <a:ext cx="869380" cy="2449199"/>
              </a:xfrm>
              <a:custGeom>
                <a:avLst/>
                <a:gdLst/>
                <a:ahLst/>
                <a:cxnLst>
                  <a:cxn ang="0">
                    <a:pos x="wd2" y="hd2"/>
                  </a:cxn>
                  <a:cxn ang="5400000">
                    <a:pos x="wd2" y="hd2"/>
                  </a:cxn>
                  <a:cxn ang="10800000">
                    <a:pos x="wd2" y="hd2"/>
                  </a:cxn>
                  <a:cxn ang="16200000">
                    <a:pos x="wd2" y="hd2"/>
                  </a:cxn>
                </a:cxnLst>
                <a:rect l="0" t="0" r="r" b="b"/>
                <a:pathLst>
                  <a:path w="21557" h="21578" extrusionOk="0">
                    <a:moveTo>
                      <a:pt x="20186" y="20185"/>
                    </a:moveTo>
                    <a:cubicBezTo>
                      <a:pt x="19646" y="19796"/>
                      <a:pt x="19079" y="19413"/>
                      <a:pt x="18536" y="19026"/>
                    </a:cubicBezTo>
                    <a:cubicBezTo>
                      <a:pt x="18053" y="18680"/>
                      <a:pt x="17575" y="18333"/>
                      <a:pt x="17121" y="17982"/>
                    </a:cubicBezTo>
                    <a:cubicBezTo>
                      <a:pt x="16829" y="17754"/>
                      <a:pt x="16606" y="17516"/>
                      <a:pt x="16302" y="17290"/>
                    </a:cubicBezTo>
                    <a:cubicBezTo>
                      <a:pt x="15861" y="16958"/>
                      <a:pt x="15366" y="16634"/>
                      <a:pt x="14908" y="16304"/>
                    </a:cubicBezTo>
                    <a:cubicBezTo>
                      <a:pt x="14653" y="16119"/>
                      <a:pt x="14430" y="15929"/>
                      <a:pt x="14187" y="15744"/>
                    </a:cubicBezTo>
                    <a:cubicBezTo>
                      <a:pt x="13907" y="15530"/>
                      <a:pt x="13603" y="15322"/>
                      <a:pt x="13335" y="15107"/>
                    </a:cubicBezTo>
                    <a:cubicBezTo>
                      <a:pt x="13064" y="14891"/>
                      <a:pt x="12829" y="14669"/>
                      <a:pt x="12557" y="14453"/>
                    </a:cubicBezTo>
                    <a:cubicBezTo>
                      <a:pt x="12415" y="14339"/>
                      <a:pt x="12213" y="14234"/>
                      <a:pt x="12063" y="14121"/>
                    </a:cubicBezTo>
                    <a:cubicBezTo>
                      <a:pt x="11933" y="14020"/>
                      <a:pt x="11856" y="13910"/>
                      <a:pt x="11730" y="13808"/>
                    </a:cubicBezTo>
                    <a:cubicBezTo>
                      <a:pt x="11580" y="13687"/>
                      <a:pt x="11374" y="13575"/>
                      <a:pt x="11236" y="13452"/>
                    </a:cubicBezTo>
                    <a:cubicBezTo>
                      <a:pt x="10689" y="12971"/>
                      <a:pt x="10158" y="12487"/>
                      <a:pt x="9615" y="12005"/>
                    </a:cubicBezTo>
                    <a:cubicBezTo>
                      <a:pt x="9319" y="11744"/>
                      <a:pt x="8982" y="11488"/>
                      <a:pt x="8719" y="11223"/>
                    </a:cubicBezTo>
                    <a:cubicBezTo>
                      <a:pt x="8488" y="10988"/>
                      <a:pt x="8322" y="10743"/>
                      <a:pt x="8143" y="10503"/>
                    </a:cubicBezTo>
                    <a:cubicBezTo>
                      <a:pt x="7641" y="9823"/>
                      <a:pt x="7065" y="9148"/>
                      <a:pt x="6680" y="8459"/>
                    </a:cubicBezTo>
                    <a:cubicBezTo>
                      <a:pt x="6348" y="7859"/>
                      <a:pt x="6169" y="7245"/>
                      <a:pt x="6044" y="6633"/>
                    </a:cubicBezTo>
                    <a:cubicBezTo>
                      <a:pt x="5792" y="5428"/>
                      <a:pt x="6072" y="4235"/>
                      <a:pt x="7069" y="3074"/>
                    </a:cubicBezTo>
                    <a:cubicBezTo>
                      <a:pt x="7908" y="2096"/>
                      <a:pt x="9185" y="1202"/>
                      <a:pt x="11151" y="444"/>
                    </a:cubicBezTo>
                    <a:cubicBezTo>
                      <a:pt x="11532" y="298"/>
                      <a:pt x="11957" y="167"/>
                      <a:pt x="12436" y="2"/>
                    </a:cubicBezTo>
                    <a:cubicBezTo>
                      <a:pt x="12436" y="2"/>
                      <a:pt x="12436" y="2"/>
                      <a:pt x="12436" y="2"/>
                    </a:cubicBezTo>
                    <a:cubicBezTo>
                      <a:pt x="12265" y="2"/>
                      <a:pt x="12225" y="-2"/>
                      <a:pt x="12192" y="2"/>
                    </a:cubicBezTo>
                    <a:cubicBezTo>
                      <a:pt x="11682" y="83"/>
                      <a:pt x="11159" y="154"/>
                      <a:pt x="10672" y="249"/>
                    </a:cubicBezTo>
                    <a:cubicBezTo>
                      <a:pt x="7965" y="770"/>
                      <a:pt x="5808" y="1506"/>
                      <a:pt x="4094" y="2407"/>
                    </a:cubicBezTo>
                    <a:cubicBezTo>
                      <a:pt x="3907" y="2505"/>
                      <a:pt x="3737" y="2608"/>
                      <a:pt x="3563" y="2708"/>
                    </a:cubicBezTo>
                    <a:cubicBezTo>
                      <a:pt x="2708" y="3207"/>
                      <a:pt x="2002" y="3731"/>
                      <a:pt x="1443" y="4285"/>
                    </a:cubicBezTo>
                    <a:cubicBezTo>
                      <a:pt x="458" y="5262"/>
                      <a:pt x="16" y="6269"/>
                      <a:pt x="0" y="7301"/>
                    </a:cubicBezTo>
                    <a:cubicBezTo>
                      <a:pt x="-8" y="7935"/>
                      <a:pt x="187" y="8563"/>
                      <a:pt x="503" y="9188"/>
                    </a:cubicBezTo>
                    <a:cubicBezTo>
                      <a:pt x="981" y="10124"/>
                      <a:pt x="1784" y="11026"/>
                      <a:pt x="2850" y="11893"/>
                    </a:cubicBezTo>
                    <a:cubicBezTo>
                      <a:pt x="3575" y="12482"/>
                      <a:pt x="4414" y="13056"/>
                      <a:pt x="5290" y="13619"/>
                    </a:cubicBezTo>
                    <a:cubicBezTo>
                      <a:pt x="6242" y="14233"/>
                      <a:pt x="7268" y="14832"/>
                      <a:pt x="8317" y="15425"/>
                    </a:cubicBezTo>
                    <a:cubicBezTo>
                      <a:pt x="9392" y="16032"/>
                      <a:pt x="10527" y="16625"/>
                      <a:pt x="11653" y="17220"/>
                    </a:cubicBezTo>
                    <a:cubicBezTo>
                      <a:pt x="12476" y="17655"/>
                      <a:pt x="13323" y="18082"/>
                      <a:pt x="14158" y="18515"/>
                    </a:cubicBezTo>
                    <a:cubicBezTo>
                      <a:pt x="14916" y="18908"/>
                      <a:pt x="15674" y="19299"/>
                      <a:pt x="16424" y="19694"/>
                    </a:cubicBezTo>
                    <a:cubicBezTo>
                      <a:pt x="17547" y="20283"/>
                      <a:pt x="18666" y="20874"/>
                      <a:pt x="19772" y="21466"/>
                    </a:cubicBezTo>
                    <a:cubicBezTo>
                      <a:pt x="19938" y="21555"/>
                      <a:pt x="20165" y="21598"/>
                      <a:pt x="20404" y="21571"/>
                    </a:cubicBezTo>
                    <a:cubicBezTo>
                      <a:pt x="20769" y="21529"/>
                      <a:pt x="21130" y="21467"/>
                      <a:pt x="21442" y="21388"/>
                    </a:cubicBezTo>
                    <a:cubicBezTo>
                      <a:pt x="21551" y="21360"/>
                      <a:pt x="21592" y="21245"/>
                      <a:pt x="21523" y="21192"/>
                    </a:cubicBezTo>
                    <a:cubicBezTo>
                      <a:pt x="21106" y="20855"/>
                      <a:pt x="20652" y="20519"/>
                      <a:pt x="20186" y="20185"/>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87" name="Shape">
                <a:extLst>
                  <a:ext uri="{FF2B5EF4-FFF2-40B4-BE49-F238E27FC236}">
                    <a16:creationId xmlns:a16="http://schemas.microsoft.com/office/drawing/2014/main" id="{68D91503-B41D-4B02-AF26-6DC3A8BE09EB}"/>
                  </a:ext>
                </a:extLst>
              </p:cNvPr>
              <p:cNvSpPr/>
              <p:nvPr/>
            </p:nvSpPr>
            <p:spPr>
              <a:xfrm>
                <a:off x="2514220" y="2378604"/>
                <a:ext cx="917553" cy="2264838"/>
              </a:xfrm>
              <a:custGeom>
                <a:avLst/>
                <a:gdLst/>
                <a:ahLst/>
                <a:cxnLst>
                  <a:cxn ang="0">
                    <a:pos x="wd2" y="hd2"/>
                  </a:cxn>
                  <a:cxn ang="5400000">
                    <a:pos x="wd2" y="hd2"/>
                  </a:cxn>
                  <a:cxn ang="10800000">
                    <a:pos x="wd2" y="hd2"/>
                  </a:cxn>
                  <a:cxn ang="16200000">
                    <a:pos x="wd2" y="hd2"/>
                  </a:cxn>
                </a:cxnLst>
                <a:rect l="0" t="0" r="r" b="b"/>
                <a:pathLst>
                  <a:path w="21316" h="21575" extrusionOk="0">
                    <a:moveTo>
                      <a:pt x="21215" y="6012"/>
                    </a:moveTo>
                    <a:cubicBezTo>
                      <a:pt x="21185" y="5877"/>
                      <a:pt x="21150" y="5741"/>
                      <a:pt x="21109" y="5606"/>
                    </a:cubicBezTo>
                    <a:cubicBezTo>
                      <a:pt x="20793" y="4644"/>
                      <a:pt x="20167" y="3723"/>
                      <a:pt x="19172" y="2842"/>
                    </a:cubicBezTo>
                    <a:cubicBezTo>
                      <a:pt x="18318" y="2085"/>
                      <a:pt x="17235" y="1395"/>
                      <a:pt x="15895" y="772"/>
                    </a:cubicBezTo>
                    <a:cubicBezTo>
                      <a:pt x="15325" y="508"/>
                      <a:pt x="14714" y="257"/>
                      <a:pt x="14121" y="0"/>
                    </a:cubicBezTo>
                    <a:cubicBezTo>
                      <a:pt x="14083" y="16"/>
                      <a:pt x="14042" y="30"/>
                      <a:pt x="14004" y="45"/>
                    </a:cubicBezTo>
                    <a:cubicBezTo>
                      <a:pt x="14174" y="148"/>
                      <a:pt x="14357" y="249"/>
                      <a:pt x="14520" y="353"/>
                    </a:cubicBezTo>
                    <a:cubicBezTo>
                      <a:pt x="16366" y="1543"/>
                      <a:pt x="17474" y="2837"/>
                      <a:pt x="17866" y="4239"/>
                    </a:cubicBezTo>
                    <a:cubicBezTo>
                      <a:pt x="18162" y="5304"/>
                      <a:pt x="18048" y="6361"/>
                      <a:pt x="17642" y="7414"/>
                    </a:cubicBezTo>
                    <a:cubicBezTo>
                      <a:pt x="17269" y="8382"/>
                      <a:pt x="16578" y="9321"/>
                      <a:pt x="15701" y="10234"/>
                    </a:cubicBezTo>
                    <a:cubicBezTo>
                      <a:pt x="14949" y="11016"/>
                      <a:pt x="14061" y="11774"/>
                      <a:pt x="13073" y="12512"/>
                    </a:cubicBezTo>
                    <a:cubicBezTo>
                      <a:pt x="11300" y="13839"/>
                      <a:pt x="9397" y="15133"/>
                      <a:pt x="7392" y="16404"/>
                    </a:cubicBezTo>
                    <a:cubicBezTo>
                      <a:pt x="6618" y="16894"/>
                      <a:pt x="5892" y="17400"/>
                      <a:pt x="5125" y="17894"/>
                    </a:cubicBezTo>
                    <a:cubicBezTo>
                      <a:pt x="3504" y="18939"/>
                      <a:pt x="1871" y="19981"/>
                      <a:pt x="238" y="21024"/>
                    </a:cubicBezTo>
                    <a:cubicBezTo>
                      <a:pt x="-123" y="21256"/>
                      <a:pt x="-81" y="21370"/>
                      <a:pt x="420" y="21527"/>
                    </a:cubicBezTo>
                    <a:cubicBezTo>
                      <a:pt x="655" y="21600"/>
                      <a:pt x="845" y="21591"/>
                      <a:pt x="1031" y="21497"/>
                    </a:cubicBezTo>
                    <a:cubicBezTo>
                      <a:pt x="2182" y="20916"/>
                      <a:pt x="3333" y="20336"/>
                      <a:pt x="4487" y="19755"/>
                    </a:cubicBezTo>
                    <a:cubicBezTo>
                      <a:pt x="5474" y="19256"/>
                      <a:pt x="6466" y="18760"/>
                      <a:pt x="7461" y="18263"/>
                    </a:cubicBezTo>
                    <a:cubicBezTo>
                      <a:pt x="10104" y="16941"/>
                      <a:pt x="12709" y="15605"/>
                      <a:pt x="15059" y="14191"/>
                    </a:cubicBezTo>
                    <a:cubicBezTo>
                      <a:pt x="16495" y="13327"/>
                      <a:pt x="17812" y="12434"/>
                      <a:pt x="18838" y="11472"/>
                    </a:cubicBezTo>
                    <a:cubicBezTo>
                      <a:pt x="19521" y="10830"/>
                      <a:pt x="20110" y="10178"/>
                      <a:pt x="20524" y="9499"/>
                    </a:cubicBezTo>
                    <a:cubicBezTo>
                      <a:pt x="21223" y="8347"/>
                      <a:pt x="21477" y="7187"/>
                      <a:pt x="21215" y="6012"/>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188" name="Shape">
                <a:extLst>
                  <a:ext uri="{FF2B5EF4-FFF2-40B4-BE49-F238E27FC236}">
                    <a16:creationId xmlns:a16="http://schemas.microsoft.com/office/drawing/2014/main" id="{A0AD4CBB-D89B-49CC-A167-FB17109AA207}"/>
                  </a:ext>
                </a:extLst>
              </p:cNvPr>
              <p:cNvSpPr/>
              <p:nvPr/>
            </p:nvSpPr>
            <p:spPr>
              <a:xfrm>
                <a:off x="1010339" y="3228624"/>
                <a:ext cx="889089" cy="1447157"/>
              </a:xfrm>
              <a:custGeom>
                <a:avLst/>
                <a:gdLst/>
                <a:ahLst/>
                <a:cxnLst>
                  <a:cxn ang="0">
                    <a:pos x="wd2" y="hd2"/>
                  </a:cxn>
                  <a:cxn ang="5400000">
                    <a:pos x="wd2" y="hd2"/>
                  </a:cxn>
                  <a:cxn ang="10800000">
                    <a:pos x="wd2" y="hd2"/>
                  </a:cxn>
                  <a:cxn ang="16200000">
                    <a:pos x="wd2" y="hd2"/>
                  </a:cxn>
                </a:cxnLst>
                <a:rect l="0" t="0" r="r" b="b"/>
                <a:pathLst>
                  <a:path w="21600" h="21600" extrusionOk="0">
                    <a:moveTo>
                      <a:pt x="21231" y="20946"/>
                    </a:moveTo>
                    <a:cubicBezTo>
                      <a:pt x="19880" y="19953"/>
                      <a:pt x="18506" y="18972"/>
                      <a:pt x="17140" y="17987"/>
                    </a:cubicBezTo>
                    <a:cubicBezTo>
                      <a:pt x="15961" y="17135"/>
                      <a:pt x="14765" y="16291"/>
                      <a:pt x="13610" y="15427"/>
                    </a:cubicBezTo>
                    <a:cubicBezTo>
                      <a:pt x="12033" y="14246"/>
                      <a:pt x="10472" y="13056"/>
                      <a:pt x="8928" y="11860"/>
                    </a:cubicBezTo>
                    <a:cubicBezTo>
                      <a:pt x="8101" y="11221"/>
                      <a:pt x="7295" y="10574"/>
                      <a:pt x="6529" y="9908"/>
                    </a:cubicBezTo>
                    <a:cubicBezTo>
                      <a:pt x="5929" y="9389"/>
                      <a:pt x="5413" y="8832"/>
                      <a:pt x="4857" y="8293"/>
                    </a:cubicBezTo>
                    <a:cubicBezTo>
                      <a:pt x="3542" y="7029"/>
                      <a:pt x="2474" y="5690"/>
                      <a:pt x="1644" y="4282"/>
                    </a:cubicBezTo>
                    <a:cubicBezTo>
                      <a:pt x="826" y="2896"/>
                      <a:pt x="282" y="1469"/>
                      <a:pt x="0" y="0"/>
                    </a:cubicBezTo>
                    <a:cubicBezTo>
                      <a:pt x="0" y="0"/>
                      <a:pt x="0" y="0"/>
                      <a:pt x="0" y="0"/>
                    </a:cubicBezTo>
                    <a:cubicBezTo>
                      <a:pt x="0" y="0"/>
                      <a:pt x="0" y="0"/>
                      <a:pt x="0" y="0"/>
                    </a:cubicBezTo>
                    <a:cubicBezTo>
                      <a:pt x="8" y="339"/>
                      <a:pt x="20" y="678"/>
                      <a:pt x="36" y="1017"/>
                    </a:cubicBezTo>
                    <a:cubicBezTo>
                      <a:pt x="60" y="1613"/>
                      <a:pt x="103" y="2211"/>
                      <a:pt x="214" y="2801"/>
                    </a:cubicBezTo>
                    <a:cubicBezTo>
                      <a:pt x="548" y="4570"/>
                      <a:pt x="1457" y="6248"/>
                      <a:pt x="2748" y="7837"/>
                    </a:cubicBezTo>
                    <a:cubicBezTo>
                      <a:pt x="3463" y="8713"/>
                      <a:pt x="4277" y="9564"/>
                      <a:pt x="5163" y="10382"/>
                    </a:cubicBezTo>
                    <a:cubicBezTo>
                      <a:pt x="7129" y="12194"/>
                      <a:pt x="9448" y="13841"/>
                      <a:pt x="11835" y="15447"/>
                    </a:cubicBezTo>
                    <a:cubicBezTo>
                      <a:pt x="13499" y="16567"/>
                      <a:pt x="15222" y="17655"/>
                      <a:pt x="16926" y="18753"/>
                    </a:cubicBezTo>
                    <a:cubicBezTo>
                      <a:pt x="17915" y="19389"/>
                      <a:pt x="18903" y="20024"/>
                      <a:pt x="19912" y="20646"/>
                    </a:cubicBezTo>
                    <a:cubicBezTo>
                      <a:pt x="20452" y="20978"/>
                      <a:pt x="21036" y="21283"/>
                      <a:pt x="21600" y="21600"/>
                    </a:cubicBezTo>
                    <a:cubicBezTo>
                      <a:pt x="21600" y="21600"/>
                      <a:pt x="21600" y="21600"/>
                      <a:pt x="21600" y="21600"/>
                    </a:cubicBezTo>
                    <a:cubicBezTo>
                      <a:pt x="21592" y="21588"/>
                      <a:pt x="21584" y="21576"/>
                      <a:pt x="21576" y="21563"/>
                    </a:cubicBezTo>
                    <a:cubicBezTo>
                      <a:pt x="21425" y="21371"/>
                      <a:pt x="21445" y="21105"/>
                      <a:pt x="21231" y="20946"/>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grpSp>
          <p:nvGrpSpPr>
            <p:cNvPr id="213" name="Group 212">
              <a:extLst>
                <a:ext uri="{FF2B5EF4-FFF2-40B4-BE49-F238E27FC236}">
                  <a16:creationId xmlns:a16="http://schemas.microsoft.com/office/drawing/2014/main" id="{CC4ECAA2-0433-4B11-826E-80EC6EF58F8C}"/>
                </a:ext>
              </a:extLst>
            </p:cNvPr>
            <p:cNvGrpSpPr/>
            <p:nvPr/>
          </p:nvGrpSpPr>
          <p:grpSpPr>
            <a:xfrm>
              <a:off x="5235725" y="1801765"/>
              <a:ext cx="1720552" cy="2442533"/>
              <a:chOff x="1010339" y="1986273"/>
              <a:chExt cx="2457858" cy="3489227"/>
            </a:xfrm>
          </p:grpSpPr>
          <p:grpSp>
            <p:nvGrpSpPr>
              <p:cNvPr id="214" name="Group 213">
                <a:extLst>
                  <a:ext uri="{FF2B5EF4-FFF2-40B4-BE49-F238E27FC236}">
                    <a16:creationId xmlns:a16="http://schemas.microsoft.com/office/drawing/2014/main" id="{40464874-CDE0-4610-B701-54A776D0AD75}"/>
                  </a:ext>
                </a:extLst>
              </p:cNvPr>
              <p:cNvGrpSpPr/>
              <p:nvPr/>
            </p:nvGrpSpPr>
            <p:grpSpPr>
              <a:xfrm>
                <a:off x="2007478" y="4723593"/>
                <a:ext cx="429175" cy="751907"/>
                <a:chOff x="2007478" y="4723593"/>
                <a:chExt cx="429175" cy="751907"/>
              </a:xfrm>
            </p:grpSpPr>
            <p:sp>
              <p:nvSpPr>
                <p:cNvPr id="221" name="Oval 220">
                  <a:extLst>
                    <a:ext uri="{FF2B5EF4-FFF2-40B4-BE49-F238E27FC236}">
                      <a16:creationId xmlns:a16="http://schemas.microsoft.com/office/drawing/2014/main" id="{489E41AB-5110-4E7F-9988-93973C492DC7}"/>
                    </a:ext>
                  </a:extLst>
                </p:cNvPr>
                <p:cNvSpPr/>
                <p:nvPr/>
              </p:nvSpPr>
              <p:spPr>
                <a:xfrm>
                  <a:off x="2008523" y="4783693"/>
                  <a:ext cx="426907" cy="146955"/>
                </a:xfrm>
                <a:prstGeom prst="ellipse">
                  <a:avLst/>
                </a:prstGeom>
                <a:solidFill>
                  <a:srgbClr val="F2F2F2">
                    <a:lumMod val="1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222" name="Group 221">
                  <a:extLst>
                    <a:ext uri="{FF2B5EF4-FFF2-40B4-BE49-F238E27FC236}">
                      <a16:creationId xmlns:a16="http://schemas.microsoft.com/office/drawing/2014/main" id="{6692EEDF-2805-4CCB-8A83-D1666E76A63F}"/>
                    </a:ext>
                  </a:extLst>
                </p:cNvPr>
                <p:cNvGrpSpPr/>
                <p:nvPr/>
              </p:nvGrpSpPr>
              <p:grpSpPr>
                <a:xfrm>
                  <a:off x="2007478" y="4797889"/>
                  <a:ext cx="429175" cy="677611"/>
                  <a:chOff x="2007478" y="4797889"/>
                  <a:chExt cx="429175" cy="677611"/>
                </a:xfrm>
              </p:grpSpPr>
              <p:sp>
                <p:nvSpPr>
                  <p:cNvPr id="227" name="Shape">
                    <a:extLst>
                      <a:ext uri="{FF2B5EF4-FFF2-40B4-BE49-F238E27FC236}">
                        <a16:creationId xmlns:a16="http://schemas.microsoft.com/office/drawing/2014/main" id="{C6F8EC46-5AEE-4542-8EF1-626DC5895806}"/>
                      </a:ext>
                    </a:extLst>
                  </p:cNvPr>
                  <p:cNvSpPr/>
                  <p:nvPr/>
                </p:nvSpPr>
                <p:spPr>
                  <a:xfrm>
                    <a:off x="2072864" y="5075780"/>
                    <a:ext cx="283083" cy="170825"/>
                  </a:xfrm>
                  <a:custGeom>
                    <a:avLst/>
                    <a:gdLst/>
                    <a:ahLst/>
                    <a:cxnLst>
                      <a:cxn ang="0">
                        <a:pos x="wd2" y="hd2"/>
                      </a:cxn>
                      <a:cxn ang="5400000">
                        <a:pos x="wd2" y="hd2"/>
                      </a:cxn>
                      <a:cxn ang="10800000">
                        <a:pos x="wd2" y="hd2"/>
                      </a:cxn>
                      <a:cxn ang="16200000">
                        <a:pos x="wd2" y="hd2"/>
                      </a:cxn>
                    </a:cxnLst>
                    <a:rect l="0" t="0" r="r" b="b"/>
                    <a:pathLst>
                      <a:path w="21585" h="21600" extrusionOk="0">
                        <a:moveTo>
                          <a:pt x="21513" y="13456"/>
                        </a:moveTo>
                        <a:lnTo>
                          <a:pt x="21450" y="13311"/>
                        </a:lnTo>
                        <a:lnTo>
                          <a:pt x="16041" y="1468"/>
                        </a:lnTo>
                        <a:cubicBezTo>
                          <a:pt x="16029" y="1447"/>
                          <a:pt x="16004" y="1426"/>
                          <a:pt x="15991" y="1406"/>
                        </a:cubicBezTo>
                        <a:cubicBezTo>
                          <a:pt x="15966" y="1364"/>
                          <a:pt x="15941" y="1323"/>
                          <a:pt x="15916" y="1302"/>
                        </a:cubicBezTo>
                        <a:cubicBezTo>
                          <a:pt x="15904" y="1282"/>
                          <a:pt x="15892" y="1282"/>
                          <a:pt x="15879" y="1261"/>
                        </a:cubicBezTo>
                        <a:cubicBezTo>
                          <a:pt x="15867" y="1261"/>
                          <a:pt x="15867" y="1240"/>
                          <a:pt x="15854" y="1240"/>
                        </a:cubicBezTo>
                        <a:cubicBezTo>
                          <a:pt x="15817" y="1220"/>
                          <a:pt x="15792" y="1199"/>
                          <a:pt x="15754" y="1178"/>
                        </a:cubicBezTo>
                        <a:cubicBezTo>
                          <a:pt x="15742" y="1178"/>
                          <a:pt x="15742" y="1157"/>
                          <a:pt x="15730" y="1157"/>
                        </a:cubicBezTo>
                        <a:lnTo>
                          <a:pt x="15430" y="1095"/>
                        </a:lnTo>
                        <a:lnTo>
                          <a:pt x="12402" y="537"/>
                        </a:lnTo>
                        <a:lnTo>
                          <a:pt x="11953" y="455"/>
                        </a:lnTo>
                        <a:lnTo>
                          <a:pt x="9498" y="0"/>
                        </a:lnTo>
                        <a:cubicBezTo>
                          <a:pt x="9485" y="0"/>
                          <a:pt x="9485" y="0"/>
                          <a:pt x="9473" y="0"/>
                        </a:cubicBezTo>
                        <a:cubicBezTo>
                          <a:pt x="9473" y="0"/>
                          <a:pt x="9473" y="0"/>
                          <a:pt x="9460" y="0"/>
                        </a:cubicBezTo>
                        <a:cubicBezTo>
                          <a:pt x="9385" y="0"/>
                          <a:pt x="9298" y="21"/>
                          <a:pt x="9236" y="83"/>
                        </a:cubicBezTo>
                        <a:cubicBezTo>
                          <a:pt x="9236" y="83"/>
                          <a:pt x="9223" y="83"/>
                          <a:pt x="9223" y="83"/>
                        </a:cubicBezTo>
                        <a:lnTo>
                          <a:pt x="9024" y="269"/>
                        </a:lnTo>
                        <a:lnTo>
                          <a:pt x="5272" y="3679"/>
                        </a:lnTo>
                        <a:lnTo>
                          <a:pt x="5272" y="3679"/>
                        </a:lnTo>
                        <a:cubicBezTo>
                          <a:pt x="5260" y="3679"/>
                          <a:pt x="5247" y="3700"/>
                          <a:pt x="5235" y="3721"/>
                        </a:cubicBezTo>
                        <a:lnTo>
                          <a:pt x="5197" y="3762"/>
                        </a:lnTo>
                        <a:cubicBezTo>
                          <a:pt x="5197" y="3762"/>
                          <a:pt x="5197" y="3762"/>
                          <a:pt x="5185" y="3783"/>
                        </a:cubicBezTo>
                        <a:cubicBezTo>
                          <a:pt x="5135" y="3824"/>
                          <a:pt x="5098" y="3886"/>
                          <a:pt x="5060" y="3969"/>
                        </a:cubicBezTo>
                        <a:cubicBezTo>
                          <a:pt x="5048" y="3989"/>
                          <a:pt x="5035" y="3989"/>
                          <a:pt x="5035" y="4010"/>
                        </a:cubicBezTo>
                        <a:lnTo>
                          <a:pt x="4886" y="4382"/>
                        </a:lnTo>
                        <a:lnTo>
                          <a:pt x="150" y="15998"/>
                        </a:lnTo>
                        <a:lnTo>
                          <a:pt x="75" y="16185"/>
                        </a:lnTo>
                        <a:cubicBezTo>
                          <a:pt x="25" y="16309"/>
                          <a:pt x="0" y="16453"/>
                          <a:pt x="0" y="16598"/>
                        </a:cubicBezTo>
                        <a:lnTo>
                          <a:pt x="0" y="18562"/>
                        </a:lnTo>
                        <a:lnTo>
                          <a:pt x="0" y="21600"/>
                        </a:lnTo>
                        <a:cubicBezTo>
                          <a:pt x="12" y="21579"/>
                          <a:pt x="25" y="21559"/>
                          <a:pt x="37" y="21559"/>
                        </a:cubicBezTo>
                        <a:lnTo>
                          <a:pt x="150" y="21455"/>
                        </a:lnTo>
                        <a:cubicBezTo>
                          <a:pt x="262" y="21352"/>
                          <a:pt x="386" y="21269"/>
                          <a:pt x="511" y="21228"/>
                        </a:cubicBezTo>
                        <a:cubicBezTo>
                          <a:pt x="511" y="21228"/>
                          <a:pt x="523" y="21228"/>
                          <a:pt x="523" y="21228"/>
                        </a:cubicBezTo>
                        <a:cubicBezTo>
                          <a:pt x="648" y="21187"/>
                          <a:pt x="773" y="21166"/>
                          <a:pt x="897" y="21166"/>
                        </a:cubicBezTo>
                        <a:lnTo>
                          <a:pt x="897" y="21166"/>
                        </a:lnTo>
                        <a:lnTo>
                          <a:pt x="897" y="16846"/>
                        </a:lnTo>
                        <a:lnTo>
                          <a:pt x="5646" y="5188"/>
                        </a:lnTo>
                        <a:lnTo>
                          <a:pt x="8027" y="5374"/>
                        </a:lnTo>
                        <a:lnTo>
                          <a:pt x="7067" y="10128"/>
                        </a:lnTo>
                        <a:cubicBezTo>
                          <a:pt x="7055" y="10211"/>
                          <a:pt x="7042" y="10294"/>
                          <a:pt x="7042" y="10376"/>
                        </a:cubicBezTo>
                        <a:lnTo>
                          <a:pt x="7042" y="15048"/>
                        </a:lnTo>
                        <a:cubicBezTo>
                          <a:pt x="7042" y="15048"/>
                          <a:pt x="7042" y="15048"/>
                          <a:pt x="7042" y="15048"/>
                        </a:cubicBezTo>
                        <a:cubicBezTo>
                          <a:pt x="7042" y="15048"/>
                          <a:pt x="7042" y="15048"/>
                          <a:pt x="7042" y="15048"/>
                        </a:cubicBezTo>
                        <a:cubicBezTo>
                          <a:pt x="7179" y="14965"/>
                          <a:pt x="7304" y="14924"/>
                          <a:pt x="7441" y="14903"/>
                        </a:cubicBezTo>
                        <a:cubicBezTo>
                          <a:pt x="7578" y="14882"/>
                          <a:pt x="7728" y="14882"/>
                          <a:pt x="7865" y="14944"/>
                        </a:cubicBezTo>
                        <a:lnTo>
                          <a:pt x="7940" y="14965"/>
                        </a:lnTo>
                        <a:lnTo>
                          <a:pt x="7940" y="10500"/>
                        </a:lnTo>
                        <a:lnTo>
                          <a:pt x="8949" y="5498"/>
                        </a:lnTo>
                        <a:lnTo>
                          <a:pt x="11841" y="6057"/>
                        </a:lnTo>
                        <a:lnTo>
                          <a:pt x="13449" y="16515"/>
                        </a:lnTo>
                        <a:lnTo>
                          <a:pt x="13449" y="20567"/>
                        </a:lnTo>
                        <a:lnTo>
                          <a:pt x="13474" y="20567"/>
                        </a:lnTo>
                        <a:lnTo>
                          <a:pt x="14346" y="20711"/>
                        </a:lnTo>
                        <a:lnTo>
                          <a:pt x="14346" y="16412"/>
                        </a:lnTo>
                        <a:cubicBezTo>
                          <a:pt x="14346" y="16350"/>
                          <a:pt x="14346" y="16288"/>
                          <a:pt x="14334" y="16226"/>
                        </a:cubicBezTo>
                        <a:lnTo>
                          <a:pt x="12726" y="5726"/>
                        </a:lnTo>
                        <a:lnTo>
                          <a:pt x="15543" y="2915"/>
                        </a:lnTo>
                        <a:lnTo>
                          <a:pt x="15543" y="2915"/>
                        </a:lnTo>
                        <a:lnTo>
                          <a:pt x="15543" y="2915"/>
                        </a:lnTo>
                        <a:lnTo>
                          <a:pt x="20678" y="14159"/>
                        </a:lnTo>
                        <a:lnTo>
                          <a:pt x="20678" y="18210"/>
                        </a:lnTo>
                        <a:lnTo>
                          <a:pt x="21575" y="18210"/>
                        </a:lnTo>
                        <a:lnTo>
                          <a:pt x="21575" y="15709"/>
                        </a:lnTo>
                        <a:lnTo>
                          <a:pt x="21575" y="13911"/>
                        </a:lnTo>
                        <a:cubicBezTo>
                          <a:pt x="21600" y="13745"/>
                          <a:pt x="21575" y="13580"/>
                          <a:pt x="21513" y="13456"/>
                        </a:cubicBezTo>
                        <a:close/>
                        <a:moveTo>
                          <a:pt x="8363" y="3907"/>
                        </a:moveTo>
                        <a:lnTo>
                          <a:pt x="7079" y="3803"/>
                        </a:lnTo>
                        <a:lnTo>
                          <a:pt x="8687" y="2356"/>
                        </a:lnTo>
                        <a:lnTo>
                          <a:pt x="8363" y="3907"/>
                        </a:lnTo>
                        <a:close/>
                        <a:moveTo>
                          <a:pt x="12364" y="4361"/>
                        </a:moveTo>
                        <a:lnTo>
                          <a:pt x="12140" y="4589"/>
                        </a:lnTo>
                        <a:lnTo>
                          <a:pt x="12140" y="4589"/>
                        </a:lnTo>
                        <a:lnTo>
                          <a:pt x="12140" y="4589"/>
                        </a:lnTo>
                        <a:lnTo>
                          <a:pt x="11915" y="4547"/>
                        </a:lnTo>
                        <a:lnTo>
                          <a:pt x="9286" y="4051"/>
                        </a:lnTo>
                        <a:lnTo>
                          <a:pt x="9784" y="1592"/>
                        </a:lnTo>
                        <a:lnTo>
                          <a:pt x="11953" y="1984"/>
                        </a:lnTo>
                        <a:lnTo>
                          <a:pt x="12402" y="2067"/>
                        </a:lnTo>
                        <a:lnTo>
                          <a:pt x="14321" y="2418"/>
                        </a:lnTo>
                        <a:lnTo>
                          <a:pt x="12364" y="4361"/>
                        </a:lnTo>
                        <a:close/>
                      </a:path>
                    </a:pathLst>
                  </a:custGeom>
                  <a:solidFill>
                    <a:srgbClr val="6F6F6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28" name="Shape">
                    <a:extLst>
                      <a:ext uri="{FF2B5EF4-FFF2-40B4-BE49-F238E27FC236}">
                        <a16:creationId xmlns:a16="http://schemas.microsoft.com/office/drawing/2014/main" id="{45C6B479-BF84-46EB-B054-6118F08B17B3}"/>
                      </a:ext>
                    </a:extLst>
                  </p:cNvPr>
                  <p:cNvSpPr/>
                  <p:nvPr/>
                </p:nvSpPr>
                <p:spPr>
                  <a:xfrm>
                    <a:off x="2236328" y="5092126"/>
                    <a:ext cx="6540" cy="20597"/>
                  </a:xfrm>
                  <a:custGeom>
                    <a:avLst/>
                    <a:gdLst/>
                    <a:ahLst/>
                    <a:cxnLst>
                      <a:cxn ang="0">
                        <a:pos x="wd2" y="hd2"/>
                      </a:cxn>
                      <a:cxn ang="5400000">
                        <a:pos x="wd2" y="hd2"/>
                      </a:cxn>
                      <a:cxn ang="10800000">
                        <a:pos x="wd2" y="hd2"/>
                      </a:cxn>
                      <a:cxn ang="16200000">
                        <a:pos x="wd2" y="hd2"/>
                      </a:cxn>
                    </a:cxnLst>
                    <a:rect l="0" t="0" r="r" b="b"/>
                    <a:pathLst>
                      <a:path w="21600" h="21600" extrusionOk="0">
                        <a:moveTo>
                          <a:pt x="0" y="21258"/>
                        </a:moveTo>
                        <a:lnTo>
                          <a:pt x="9720" y="21600"/>
                        </a:lnTo>
                        <a:lnTo>
                          <a:pt x="9720" y="21600"/>
                        </a:lnTo>
                        <a:lnTo>
                          <a:pt x="19980" y="19714"/>
                        </a:lnTo>
                        <a:lnTo>
                          <a:pt x="21600" y="685"/>
                        </a:lnTo>
                        <a:lnTo>
                          <a:pt x="2160"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29" name="Shape">
                    <a:extLst>
                      <a:ext uri="{FF2B5EF4-FFF2-40B4-BE49-F238E27FC236}">
                        <a16:creationId xmlns:a16="http://schemas.microsoft.com/office/drawing/2014/main" id="{61163DBF-B47B-4556-9572-9EA4ED15B2E4}"/>
                      </a:ext>
                    </a:extLst>
                  </p:cNvPr>
                  <p:cNvSpPr/>
                  <p:nvPr/>
                </p:nvSpPr>
                <p:spPr>
                  <a:xfrm>
                    <a:off x="2236329" y="4928662"/>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30" name="Shape">
                    <a:extLst>
                      <a:ext uri="{FF2B5EF4-FFF2-40B4-BE49-F238E27FC236}">
                        <a16:creationId xmlns:a16="http://schemas.microsoft.com/office/drawing/2014/main" id="{8823BA32-51F6-4446-8004-51FE71F10B95}"/>
                      </a:ext>
                    </a:extLst>
                  </p:cNvPr>
                  <p:cNvSpPr/>
                  <p:nvPr/>
                </p:nvSpPr>
                <p:spPr>
                  <a:xfrm>
                    <a:off x="2364235" y="4841428"/>
                    <a:ext cx="72418" cy="351884"/>
                  </a:xfrm>
                  <a:custGeom>
                    <a:avLst/>
                    <a:gdLst/>
                    <a:ahLst/>
                    <a:cxnLst>
                      <a:cxn ang="0">
                        <a:pos x="wd2" y="hd2"/>
                      </a:cxn>
                      <a:cxn ang="5400000">
                        <a:pos x="wd2" y="hd2"/>
                      </a:cxn>
                      <a:cxn ang="10800000">
                        <a:pos x="wd2" y="hd2"/>
                      </a:cxn>
                      <a:cxn ang="16200000">
                        <a:pos x="wd2" y="hd2"/>
                      </a:cxn>
                    </a:cxnLst>
                    <a:rect l="0" t="0" r="r" b="b"/>
                    <a:pathLst>
                      <a:path w="21600" h="21600" extrusionOk="0">
                        <a:moveTo>
                          <a:pt x="20527" y="0"/>
                        </a:moveTo>
                        <a:lnTo>
                          <a:pt x="19601" y="928"/>
                        </a:lnTo>
                        <a:lnTo>
                          <a:pt x="18382" y="2151"/>
                        </a:lnTo>
                        <a:lnTo>
                          <a:pt x="0" y="20418"/>
                        </a:lnTo>
                        <a:lnTo>
                          <a:pt x="244" y="20489"/>
                        </a:lnTo>
                        <a:cubicBezTo>
                          <a:pt x="487" y="20550"/>
                          <a:pt x="585" y="20632"/>
                          <a:pt x="585" y="20713"/>
                        </a:cubicBezTo>
                        <a:lnTo>
                          <a:pt x="585" y="21600"/>
                        </a:lnTo>
                        <a:lnTo>
                          <a:pt x="585" y="21600"/>
                        </a:lnTo>
                        <a:lnTo>
                          <a:pt x="20820" y="1488"/>
                        </a:lnTo>
                        <a:lnTo>
                          <a:pt x="21112" y="1172"/>
                        </a:lnTo>
                        <a:lnTo>
                          <a:pt x="21600" y="683"/>
                        </a:lnTo>
                        <a:cubicBezTo>
                          <a:pt x="21551" y="449"/>
                          <a:pt x="21210" y="224"/>
                          <a:pt x="20527" y="0"/>
                        </a:cubicBez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31" name="Shape">
                    <a:extLst>
                      <a:ext uri="{FF2B5EF4-FFF2-40B4-BE49-F238E27FC236}">
                        <a16:creationId xmlns:a16="http://schemas.microsoft.com/office/drawing/2014/main" id="{EEE2C618-AE7E-4531-9E50-907059540C47}"/>
                      </a:ext>
                    </a:extLst>
                  </p:cNvPr>
                  <p:cNvSpPr/>
                  <p:nvPr/>
                </p:nvSpPr>
                <p:spPr>
                  <a:xfrm>
                    <a:off x="2007478" y="4846930"/>
                    <a:ext cx="71599" cy="368125"/>
                  </a:xfrm>
                  <a:custGeom>
                    <a:avLst/>
                    <a:gdLst/>
                    <a:ahLst/>
                    <a:cxnLst>
                      <a:cxn ang="0">
                        <a:pos x="wd2" y="hd2"/>
                      </a:cxn>
                      <a:cxn ang="5400000">
                        <a:pos x="wd2" y="hd2"/>
                      </a:cxn>
                      <a:cxn ang="10800000">
                        <a:pos x="wd2" y="hd2"/>
                      </a:cxn>
                      <a:cxn ang="16200000">
                        <a:pos x="wd2" y="hd2"/>
                      </a:cxn>
                    </a:cxnLst>
                    <a:rect l="0" t="0" r="r" b="b"/>
                    <a:pathLst>
                      <a:path w="21600" h="21600" extrusionOk="0">
                        <a:moveTo>
                          <a:pt x="1479" y="393"/>
                        </a:moveTo>
                        <a:lnTo>
                          <a:pt x="1085" y="0"/>
                        </a:lnTo>
                        <a:cubicBezTo>
                          <a:pt x="395" y="230"/>
                          <a:pt x="0" y="470"/>
                          <a:pt x="0" y="710"/>
                        </a:cubicBezTo>
                        <a:cubicBezTo>
                          <a:pt x="0" y="719"/>
                          <a:pt x="49" y="739"/>
                          <a:pt x="49" y="748"/>
                        </a:cubicBezTo>
                        <a:lnTo>
                          <a:pt x="444" y="1161"/>
                        </a:lnTo>
                        <a:lnTo>
                          <a:pt x="21008" y="21600"/>
                        </a:lnTo>
                        <a:lnTo>
                          <a:pt x="21008" y="20689"/>
                        </a:lnTo>
                        <a:cubicBezTo>
                          <a:pt x="21008" y="20622"/>
                          <a:pt x="21107" y="20555"/>
                          <a:pt x="21304" y="20497"/>
                        </a:cubicBezTo>
                        <a:lnTo>
                          <a:pt x="21600" y="20411"/>
                        </a:lnTo>
                        <a:lnTo>
                          <a:pt x="3008" y="1909"/>
                        </a:lnTo>
                        <a:lnTo>
                          <a:pt x="1479" y="393"/>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32" name="Shape">
                    <a:extLst>
                      <a:ext uri="{FF2B5EF4-FFF2-40B4-BE49-F238E27FC236}">
                        <a16:creationId xmlns:a16="http://schemas.microsoft.com/office/drawing/2014/main" id="{C6FE41E0-4C71-411C-AD07-D6147A937561}"/>
                      </a:ext>
                    </a:extLst>
                  </p:cNvPr>
                  <p:cNvSpPr/>
                  <p:nvPr/>
                </p:nvSpPr>
                <p:spPr>
                  <a:xfrm>
                    <a:off x="2187290" y="479789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33" name="Shape">
                    <a:extLst>
                      <a:ext uri="{FF2B5EF4-FFF2-40B4-BE49-F238E27FC236}">
                        <a16:creationId xmlns:a16="http://schemas.microsoft.com/office/drawing/2014/main" id="{91A4ECF0-DEA0-497E-A775-5331F27987E8}"/>
                      </a:ext>
                    </a:extLst>
                  </p:cNvPr>
                  <p:cNvSpPr/>
                  <p:nvPr/>
                </p:nvSpPr>
                <p:spPr>
                  <a:xfrm>
                    <a:off x="2285368" y="4797889"/>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34" name="Shape">
                    <a:extLst>
                      <a:ext uri="{FF2B5EF4-FFF2-40B4-BE49-F238E27FC236}">
                        <a16:creationId xmlns:a16="http://schemas.microsoft.com/office/drawing/2014/main" id="{72586FF3-3C2B-4549-A465-EEDD646497E8}"/>
                      </a:ext>
                    </a:extLst>
                  </p:cNvPr>
                  <p:cNvSpPr/>
                  <p:nvPr/>
                </p:nvSpPr>
                <p:spPr>
                  <a:xfrm>
                    <a:off x="2089211" y="4797889"/>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35" name="Shape">
                    <a:extLst>
                      <a:ext uri="{FF2B5EF4-FFF2-40B4-BE49-F238E27FC236}">
                        <a16:creationId xmlns:a16="http://schemas.microsoft.com/office/drawing/2014/main" id="{9AC2D287-3A9F-4400-8C07-489E980E2FC5}"/>
                      </a:ext>
                    </a:extLst>
                  </p:cNvPr>
                  <p:cNvSpPr/>
                  <p:nvPr/>
                </p:nvSpPr>
                <p:spPr>
                  <a:xfrm>
                    <a:off x="2072864" y="5320979"/>
                    <a:ext cx="99060" cy="129955"/>
                  </a:xfrm>
                  <a:custGeom>
                    <a:avLst/>
                    <a:gdLst/>
                    <a:ahLst/>
                    <a:cxnLst>
                      <a:cxn ang="0">
                        <a:pos x="wd2" y="hd2"/>
                      </a:cxn>
                      <a:cxn ang="5400000">
                        <a:pos x="wd2" y="hd2"/>
                      </a:cxn>
                      <a:cxn ang="10800000">
                        <a:pos x="wd2" y="hd2"/>
                      </a:cxn>
                      <a:cxn ang="16200000">
                        <a:pos x="wd2" y="hd2"/>
                      </a:cxn>
                    </a:cxnLst>
                    <a:rect l="0" t="0" r="r" b="b"/>
                    <a:pathLst>
                      <a:path w="21600" h="21600" extrusionOk="0">
                        <a:moveTo>
                          <a:pt x="36" y="19155"/>
                        </a:moveTo>
                        <a:cubicBezTo>
                          <a:pt x="36" y="20133"/>
                          <a:pt x="606" y="21002"/>
                          <a:pt x="1497" y="21600"/>
                        </a:cubicBezTo>
                        <a:lnTo>
                          <a:pt x="18855" y="14808"/>
                        </a:lnTo>
                        <a:cubicBezTo>
                          <a:pt x="19711" y="14454"/>
                          <a:pt x="20673" y="14237"/>
                          <a:pt x="21600" y="14101"/>
                        </a:cubicBezTo>
                        <a:lnTo>
                          <a:pt x="21600" y="0"/>
                        </a:lnTo>
                        <a:lnTo>
                          <a:pt x="0" y="7526"/>
                        </a:lnTo>
                        <a:lnTo>
                          <a:pt x="0" y="19155"/>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36" name="Shape">
                    <a:extLst>
                      <a:ext uri="{FF2B5EF4-FFF2-40B4-BE49-F238E27FC236}">
                        <a16:creationId xmlns:a16="http://schemas.microsoft.com/office/drawing/2014/main" id="{3820B09B-D306-467B-A2BA-1C9376C64EE1}"/>
                      </a:ext>
                    </a:extLst>
                  </p:cNvPr>
                  <p:cNvSpPr/>
                  <p:nvPr/>
                </p:nvSpPr>
                <p:spPr>
                  <a:xfrm>
                    <a:off x="2072863" y="5206553"/>
                    <a:ext cx="101188" cy="136983"/>
                  </a:xfrm>
                  <a:custGeom>
                    <a:avLst/>
                    <a:gdLst/>
                    <a:ahLst/>
                    <a:cxnLst>
                      <a:cxn ang="0">
                        <a:pos x="wd2" y="hd2"/>
                      </a:cxn>
                      <a:cxn ang="5400000">
                        <a:pos x="wd2" y="hd2"/>
                      </a:cxn>
                      <a:cxn ang="10800000">
                        <a:pos x="wd2" y="hd2"/>
                      </a:cxn>
                      <a:cxn ang="16200000">
                        <a:pos x="wd2" y="hd2"/>
                      </a:cxn>
                    </a:cxnLst>
                    <a:rect l="0" t="0" r="r" b="b"/>
                    <a:pathLst>
                      <a:path w="21600" h="21600" extrusionOk="0">
                        <a:moveTo>
                          <a:pt x="18041" y="1160"/>
                        </a:moveTo>
                        <a:cubicBezTo>
                          <a:pt x="17029" y="1521"/>
                          <a:pt x="16226" y="2139"/>
                          <a:pt x="15842" y="2938"/>
                        </a:cubicBezTo>
                        <a:lnTo>
                          <a:pt x="13923" y="6856"/>
                        </a:lnTo>
                        <a:cubicBezTo>
                          <a:pt x="13574" y="7552"/>
                          <a:pt x="12911" y="8145"/>
                          <a:pt x="12039" y="8506"/>
                        </a:cubicBezTo>
                        <a:cubicBezTo>
                          <a:pt x="10817" y="9022"/>
                          <a:pt x="9352" y="9047"/>
                          <a:pt x="8096" y="8609"/>
                        </a:cubicBezTo>
                        <a:lnTo>
                          <a:pt x="6176" y="7939"/>
                        </a:lnTo>
                        <a:cubicBezTo>
                          <a:pt x="4955" y="7501"/>
                          <a:pt x="3524" y="7526"/>
                          <a:pt x="2303" y="8016"/>
                        </a:cubicBezTo>
                        <a:lnTo>
                          <a:pt x="1989" y="8145"/>
                        </a:lnTo>
                        <a:cubicBezTo>
                          <a:pt x="977" y="8557"/>
                          <a:pt x="314" y="9228"/>
                          <a:pt x="0" y="10001"/>
                        </a:cubicBezTo>
                        <a:cubicBezTo>
                          <a:pt x="244" y="11341"/>
                          <a:pt x="454" y="13223"/>
                          <a:pt x="454" y="15903"/>
                        </a:cubicBezTo>
                        <a:lnTo>
                          <a:pt x="454" y="21600"/>
                        </a:lnTo>
                        <a:lnTo>
                          <a:pt x="21216" y="14589"/>
                        </a:lnTo>
                        <a:lnTo>
                          <a:pt x="21600" y="14641"/>
                        </a:lnTo>
                        <a:lnTo>
                          <a:pt x="21600" y="0"/>
                        </a:lnTo>
                        <a:cubicBezTo>
                          <a:pt x="21460" y="26"/>
                          <a:pt x="21321" y="26"/>
                          <a:pt x="21216" y="77"/>
                        </a:cubicBezTo>
                        <a:lnTo>
                          <a:pt x="18041" y="1160"/>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37" name="Shape">
                    <a:extLst>
                      <a:ext uri="{FF2B5EF4-FFF2-40B4-BE49-F238E27FC236}">
                        <a16:creationId xmlns:a16="http://schemas.microsoft.com/office/drawing/2014/main" id="{C7450040-4587-474D-A376-6C021E7E535B}"/>
                      </a:ext>
                    </a:extLst>
                  </p:cNvPr>
                  <p:cNvSpPr/>
                  <p:nvPr/>
                </p:nvSpPr>
                <p:spPr>
                  <a:xfrm>
                    <a:off x="2170943" y="5190205"/>
                    <a:ext cx="1798" cy="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3" y="7200"/>
                          <a:pt x="5891" y="7200"/>
                          <a:pt x="0" y="21600"/>
                        </a:cubicBezTo>
                        <a:cubicBezTo>
                          <a:pt x="7857" y="7156"/>
                          <a:pt x="15709" y="7156"/>
                          <a:pt x="21600" y="0"/>
                        </a:cubicBezTo>
                        <a:cubicBezTo>
                          <a:pt x="21600" y="0"/>
                          <a:pt x="21600" y="0"/>
                          <a:pt x="21600" y="0"/>
                        </a:cubicBez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38" name="Shape">
                    <a:extLst>
                      <a:ext uri="{FF2B5EF4-FFF2-40B4-BE49-F238E27FC236}">
                        <a16:creationId xmlns:a16="http://schemas.microsoft.com/office/drawing/2014/main" id="{0F3BD460-51E9-44AB-8F3E-D07F1E4877F6}"/>
                      </a:ext>
                    </a:extLst>
                  </p:cNvPr>
                  <p:cNvSpPr/>
                  <p:nvPr/>
                </p:nvSpPr>
                <p:spPr>
                  <a:xfrm>
                    <a:off x="2170942" y="5206552"/>
                    <a:ext cx="209238" cy="123824"/>
                  </a:xfrm>
                  <a:custGeom>
                    <a:avLst/>
                    <a:gdLst/>
                    <a:ahLst/>
                    <a:cxnLst>
                      <a:cxn ang="0">
                        <a:pos x="wd2" y="hd2"/>
                      </a:cxn>
                      <a:cxn ang="5400000">
                        <a:pos x="wd2" y="hd2"/>
                      </a:cxn>
                      <a:cxn ang="10800000">
                        <a:pos x="wd2" y="hd2"/>
                      </a:cxn>
                      <a:cxn ang="16200000">
                        <a:pos x="wd2" y="hd2"/>
                      </a:cxn>
                    </a:cxnLst>
                    <a:rect l="0" t="0" r="r" b="b"/>
                    <a:pathLst>
                      <a:path w="21600" h="21528" extrusionOk="0">
                        <a:moveTo>
                          <a:pt x="21600" y="4561"/>
                        </a:moveTo>
                        <a:lnTo>
                          <a:pt x="21600" y="4561"/>
                        </a:lnTo>
                        <a:lnTo>
                          <a:pt x="17837" y="4561"/>
                        </a:lnTo>
                        <a:cubicBezTo>
                          <a:pt x="17297" y="4561"/>
                          <a:pt x="16774" y="4930"/>
                          <a:pt x="16386" y="5584"/>
                        </a:cubicBezTo>
                        <a:lnTo>
                          <a:pt x="15171" y="7630"/>
                        </a:lnTo>
                        <a:cubicBezTo>
                          <a:pt x="14732" y="8369"/>
                          <a:pt x="14124" y="8739"/>
                          <a:pt x="13517" y="8625"/>
                        </a:cubicBezTo>
                        <a:lnTo>
                          <a:pt x="8505" y="7772"/>
                        </a:lnTo>
                        <a:cubicBezTo>
                          <a:pt x="7982" y="7687"/>
                          <a:pt x="7492" y="7261"/>
                          <a:pt x="7155" y="6579"/>
                        </a:cubicBezTo>
                        <a:lnTo>
                          <a:pt x="4961" y="2230"/>
                        </a:lnTo>
                        <a:cubicBezTo>
                          <a:pt x="4674" y="1662"/>
                          <a:pt x="4286" y="1264"/>
                          <a:pt x="3848" y="1093"/>
                        </a:cubicBezTo>
                        <a:lnTo>
                          <a:pt x="1114" y="70"/>
                        </a:lnTo>
                        <a:cubicBezTo>
                          <a:pt x="743" y="-72"/>
                          <a:pt x="354" y="13"/>
                          <a:pt x="0" y="212"/>
                        </a:cubicBezTo>
                        <a:lnTo>
                          <a:pt x="0" y="16355"/>
                        </a:lnTo>
                        <a:lnTo>
                          <a:pt x="21077" y="21528"/>
                        </a:lnTo>
                        <a:lnTo>
                          <a:pt x="21077" y="10501"/>
                        </a:lnTo>
                        <a:cubicBezTo>
                          <a:pt x="21077" y="10501"/>
                          <a:pt x="21077" y="10273"/>
                          <a:pt x="21077" y="9932"/>
                        </a:cubicBezTo>
                        <a:lnTo>
                          <a:pt x="21077" y="8028"/>
                        </a:lnTo>
                        <a:cubicBezTo>
                          <a:pt x="21060" y="8000"/>
                          <a:pt x="20976" y="5726"/>
                          <a:pt x="21600" y="4561"/>
                        </a:cubicBez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39" name="Shape">
                    <a:extLst>
                      <a:ext uri="{FF2B5EF4-FFF2-40B4-BE49-F238E27FC236}">
                        <a16:creationId xmlns:a16="http://schemas.microsoft.com/office/drawing/2014/main" id="{AE8209C9-5366-47EB-A733-18998E7D4B8C}"/>
                      </a:ext>
                    </a:extLst>
                  </p:cNvPr>
                  <p:cNvSpPr/>
                  <p:nvPr/>
                </p:nvSpPr>
                <p:spPr>
                  <a:xfrm>
                    <a:off x="2170942" y="5320977"/>
                    <a:ext cx="204169" cy="113446"/>
                  </a:xfrm>
                  <a:custGeom>
                    <a:avLst/>
                    <a:gdLst/>
                    <a:ahLst/>
                    <a:cxnLst>
                      <a:cxn ang="0">
                        <a:pos x="wd2" y="hd2"/>
                      </a:cxn>
                      <a:cxn ang="5400000">
                        <a:pos x="wd2" y="hd2"/>
                      </a:cxn>
                      <a:cxn ang="10800000">
                        <a:pos x="wd2" y="hd2"/>
                      </a:cxn>
                      <a:cxn ang="16200000">
                        <a:pos x="wd2" y="hd2"/>
                      </a:cxn>
                    </a:cxnLst>
                    <a:rect l="0" t="0" r="r" b="b"/>
                    <a:pathLst>
                      <a:path w="21600" h="21600" extrusionOk="0">
                        <a:moveTo>
                          <a:pt x="0" y="125"/>
                        </a:moveTo>
                        <a:lnTo>
                          <a:pt x="0" y="16278"/>
                        </a:lnTo>
                        <a:cubicBezTo>
                          <a:pt x="484" y="16122"/>
                          <a:pt x="986" y="16122"/>
                          <a:pt x="1487" y="16247"/>
                        </a:cubicBezTo>
                        <a:lnTo>
                          <a:pt x="20908" y="21600"/>
                        </a:lnTo>
                        <a:cubicBezTo>
                          <a:pt x="21341" y="20884"/>
                          <a:pt x="21600" y="19888"/>
                          <a:pt x="21600" y="18799"/>
                        </a:cubicBezTo>
                        <a:lnTo>
                          <a:pt x="21600" y="5602"/>
                        </a:lnTo>
                        <a:lnTo>
                          <a:pt x="173" y="0"/>
                        </a:lnTo>
                        <a:lnTo>
                          <a:pt x="0" y="125"/>
                        </a:ln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40" name="Shape">
                    <a:extLst>
                      <a:ext uri="{FF2B5EF4-FFF2-40B4-BE49-F238E27FC236}">
                        <a16:creationId xmlns:a16="http://schemas.microsoft.com/office/drawing/2014/main" id="{09F37945-33C5-4379-832D-9067782B15C4}"/>
                      </a:ext>
                    </a:extLst>
                  </p:cNvPr>
                  <p:cNvSpPr/>
                  <p:nvPr/>
                </p:nvSpPr>
                <p:spPr>
                  <a:xfrm>
                    <a:off x="2170943" y="5288284"/>
                    <a:ext cx="204332" cy="53618"/>
                  </a:xfrm>
                  <a:custGeom>
                    <a:avLst/>
                    <a:gdLst/>
                    <a:ahLst/>
                    <a:cxnLst>
                      <a:cxn ang="0">
                        <a:pos x="wd2" y="hd2"/>
                      </a:cxn>
                      <a:cxn ang="5400000">
                        <a:pos x="wd2" y="hd2"/>
                      </a:cxn>
                      <a:cxn ang="10800000">
                        <a:pos x="wd2" y="hd2"/>
                      </a:cxn>
                      <a:cxn ang="16200000">
                        <a:pos x="wd2" y="hd2"/>
                      </a:cxn>
                    </a:cxnLst>
                    <a:rect l="0" t="0" r="r" b="b"/>
                    <a:pathLst>
                      <a:path w="21600" h="21600" extrusionOk="0">
                        <a:moveTo>
                          <a:pt x="0" y="10010"/>
                        </a:moveTo>
                        <a:lnTo>
                          <a:pt x="190" y="9680"/>
                        </a:lnTo>
                        <a:lnTo>
                          <a:pt x="21600" y="21600"/>
                        </a:lnTo>
                        <a:lnTo>
                          <a:pt x="21600" y="11985"/>
                        </a:lnTo>
                        <a:lnTo>
                          <a:pt x="0" y="0"/>
                        </a:lnTo>
                        <a:close/>
                      </a:path>
                    </a:pathLst>
                  </a:custGeom>
                  <a:solidFill>
                    <a:srgbClr val="84613D"/>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41" name="Shape">
                    <a:extLst>
                      <a:ext uri="{FF2B5EF4-FFF2-40B4-BE49-F238E27FC236}">
                        <a16:creationId xmlns:a16="http://schemas.microsoft.com/office/drawing/2014/main" id="{43273223-EA43-4D0D-8E23-EE0D73820072}"/>
                      </a:ext>
                    </a:extLst>
                  </p:cNvPr>
                  <p:cNvSpPr/>
                  <p:nvPr/>
                </p:nvSpPr>
                <p:spPr>
                  <a:xfrm>
                    <a:off x="2072863" y="5288286"/>
                    <a:ext cx="98899" cy="70453"/>
                  </a:xfrm>
                  <a:custGeom>
                    <a:avLst/>
                    <a:gdLst/>
                    <a:ahLst/>
                    <a:cxnLst>
                      <a:cxn ang="0">
                        <a:pos x="wd2" y="hd2"/>
                      </a:cxn>
                      <a:cxn ang="5400000">
                        <a:pos x="wd2" y="hd2"/>
                      </a:cxn>
                      <a:cxn ang="10800000">
                        <a:pos x="wd2" y="hd2"/>
                      </a:cxn>
                      <a:cxn ang="16200000">
                        <a:pos x="wd2" y="hd2"/>
                      </a:cxn>
                    </a:cxnLst>
                    <a:rect l="0" t="0" r="r" b="b"/>
                    <a:pathLst>
                      <a:path w="21600" h="21600" extrusionOk="0">
                        <a:moveTo>
                          <a:pt x="21600" y="100"/>
                        </a:moveTo>
                        <a:lnTo>
                          <a:pt x="21243" y="0"/>
                        </a:lnTo>
                        <a:lnTo>
                          <a:pt x="0" y="13631"/>
                        </a:lnTo>
                        <a:lnTo>
                          <a:pt x="0" y="21600"/>
                        </a:lnTo>
                        <a:lnTo>
                          <a:pt x="21600" y="7718"/>
                        </a:lnTo>
                        <a:close/>
                      </a:path>
                    </a:pathLst>
                  </a:custGeom>
                  <a:solidFill>
                    <a:srgbClr val="6F4B24"/>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42" name="Shape">
                    <a:extLst>
                      <a:ext uri="{FF2B5EF4-FFF2-40B4-BE49-F238E27FC236}">
                        <a16:creationId xmlns:a16="http://schemas.microsoft.com/office/drawing/2014/main" id="{3C3F464E-E7FC-456B-B57C-65D36C0FE9A3}"/>
                      </a:ext>
                    </a:extLst>
                  </p:cNvPr>
                  <p:cNvSpPr/>
                  <p:nvPr/>
                </p:nvSpPr>
                <p:spPr>
                  <a:xfrm>
                    <a:off x="2072864" y="5402710"/>
                    <a:ext cx="289987" cy="72790"/>
                  </a:xfrm>
                  <a:custGeom>
                    <a:avLst/>
                    <a:gdLst/>
                    <a:ahLst/>
                    <a:cxnLst>
                      <a:cxn ang="0">
                        <a:pos x="wd2" y="hd2"/>
                      </a:cxn>
                      <a:cxn ang="5400000">
                        <a:pos x="wd2" y="hd2"/>
                      </a:cxn>
                      <a:cxn ang="10800000">
                        <a:pos x="wd2" y="hd2"/>
                      </a:cxn>
                      <a:cxn ang="16200000">
                        <a:pos x="wd2" y="hd2"/>
                      </a:cxn>
                    </a:cxnLst>
                    <a:rect l="0" t="0" r="r" b="b"/>
                    <a:pathLst>
                      <a:path w="21600" h="21185" extrusionOk="0">
                        <a:moveTo>
                          <a:pt x="6867" y="212"/>
                        </a:moveTo>
                        <a:cubicBezTo>
                          <a:pt x="6538" y="450"/>
                          <a:pt x="6222" y="831"/>
                          <a:pt x="5930" y="1450"/>
                        </a:cubicBezTo>
                        <a:lnTo>
                          <a:pt x="0" y="13344"/>
                        </a:lnTo>
                        <a:cubicBezTo>
                          <a:pt x="219" y="14105"/>
                          <a:pt x="487" y="14629"/>
                          <a:pt x="791" y="14771"/>
                        </a:cubicBezTo>
                        <a:lnTo>
                          <a:pt x="12979" y="21004"/>
                        </a:lnTo>
                        <a:cubicBezTo>
                          <a:pt x="13966" y="21527"/>
                          <a:pt x="14964" y="20908"/>
                          <a:pt x="15853" y="19243"/>
                        </a:cubicBezTo>
                        <a:lnTo>
                          <a:pt x="21247" y="9252"/>
                        </a:lnTo>
                        <a:cubicBezTo>
                          <a:pt x="21381" y="9014"/>
                          <a:pt x="21503" y="8681"/>
                          <a:pt x="21600" y="8301"/>
                        </a:cubicBezTo>
                        <a:lnTo>
                          <a:pt x="7926" y="117"/>
                        </a:lnTo>
                        <a:cubicBezTo>
                          <a:pt x="7573" y="-73"/>
                          <a:pt x="7220" y="-25"/>
                          <a:pt x="6867" y="212"/>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43" name="Line">
                    <a:extLst>
                      <a:ext uri="{FF2B5EF4-FFF2-40B4-BE49-F238E27FC236}">
                        <a16:creationId xmlns:a16="http://schemas.microsoft.com/office/drawing/2014/main" id="{F0E8AC83-0627-4A84-9BE0-EA3056E66C92}"/>
                      </a:ext>
                    </a:extLst>
                  </p:cNvPr>
                  <p:cNvSpPr/>
                  <p:nvPr/>
                </p:nvSpPr>
                <p:spPr>
                  <a:xfrm>
                    <a:off x="2383448" y="5255593"/>
                    <a:ext cx="0" cy="3271"/>
                  </a:xfrm>
                  <a:prstGeom prst="line">
                    <a:avLst/>
                  </a:pr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44" name="Shape">
                    <a:extLst>
                      <a:ext uri="{FF2B5EF4-FFF2-40B4-BE49-F238E27FC236}">
                        <a16:creationId xmlns:a16="http://schemas.microsoft.com/office/drawing/2014/main" id="{8DC956CC-FE57-4BC5-A381-0824144989B4}"/>
                      </a:ext>
                    </a:extLst>
                  </p:cNvPr>
                  <p:cNvSpPr/>
                  <p:nvPr/>
                </p:nvSpPr>
                <p:spPr>
                  <a:xfrm>
                    <a:off x="2072864" y="5190205"/>
                    <a:ext cx="319668" cy="79022"/>
                  </a:xfrm>
                  <a:custGeom>
                    <a:avLst/>
                    <a:gdLst/>
                    <a:ahLst/>
                    <a:cxnLst>
                      <a:cxn ang="0">
                        <a:pos x="wd2" y="hd2"/>
                      </a:cxn>
                      <a:cxn ang="5400000">
                        <a:pos x="wd2" y="hd2"/>
                      </a:cxn>
                      <a:cxn ang="10800000">
                        <a:pos x="wd2" y="hd2"/>
                      </a:cxn>
                      <a:cxn ang="16200000">
                        <a:pos x="wd2" y="hd2"/>
                      </a:cxn>
                    </a:cxnLst>
                    <a:rect l="0" t="0" r="r" b="b"/>
                    <a:pathLst>
                      <a:path w="21529" h="21573" extrusionOk="0">
                        <a:moveTo>
                          <a:pt x="20979" y="7158"/>
                        </a:moveTo>
                        <a:lnTo>
                          <a:pt x="19701" y="7158"/>
                        </a:lnTo>
                        <a:lnTo>
                          <a:pt x="18909" y="7158"/>
                        </a:lnTo>
                        <a:lnTo>
                          <a:pt x="18512" y="7158"/>
                        </a:lnTo>
                        <a:cubicBezTo>
                          <a:pt x="18160" y="7158"/>
                          <a:pt x="17819" y="7739"/>
                          <a:pt x="17566" y="8765"/>
                        </a:cubicBezTo>
                        <a:lnTo>
                          <a:pt x="16773" y="11978"/>
                        </a:lnTo>
                        <a:cubicBezTo>
                          <a:pt x="16487" y="13138"/>
                          <a:pt x="16090" y="13719"/>
                          <a:pt x="15694" y="13540"/>
                        </a:cubicBezTo>
                        <a:lnTo>
                          <a:pt x="13316" y="12558"/>
                        </a:lnTo>
                        <a:lnTo>
                          <a:pt x="12545" y="12246"/>
                        </a:lnTo>
                        <a:lnTo>
                          <a:pt x="12424" y="12201"/>
                        </a:lnTo>
                        <a:cubicBezTo>
                          <a:pt x="12083" y="12067"/>
                          <a:pt x="11764" y="11398"/>
                          <a:pt x="11544" y="10327"/>
                        </a:cubicBezTo>
                        <a:lnTo>
                          <a:pt x="10112" y="3499"/>
                        </a:lnTo>
                        <a:cubicBezTo>
                          <a:pt x="9925" y="2606"/>
                          <a:pt x="9672" y="1981"/>
                          <a:pt x="9386" y="1714"/>
                        </a:cubicBezTo>
                        <a:lnTo>
                          <a:pt x="7668" y="152"/>
                        </a:lnTo>
                        <a:lnTo>
                          <a:pt x="7602" y="107"/>
                        </a:lnTo>
                        <a:cubicBezTo>
                          <a:pt x="7481" y="18"/>
                          <a:pt x="7349" y="-27"/>
                          <a:pt x="7228" y="18"/>
                        </a:cubicBezTo>
                        <a:lnTo>
                          <a:pt x="7228" y="18"/>
                        </a:lnTo>
                        <a:lnTo>
                          <a:pt x="7228" y="18"/>
                        </a:lnTo>
                        <a:cubicBezTo>
                          <a:pt x="7107" y="62"/>
                          <a:pt x="6986" y="152"/>
                          <a:pt x="6876" y="330"/>
                        </a:cubicBezTo>
                        <a:cubicBezTo>
                          <a:pt x="6876" y="330"/>
                          <a:pt x="6876" y="330"/>
                          <a:pt x="6876" y="330"/>
                        </a:cubicBezTo>
                        <a:cubicBezTo>
                          <a:pt x="6876" y="330"/>
                          <a:pt x="6876" y="330"/>
                          <a:pt x="6876" y="330"/>
                        </a:cubicBezTo>
                        <a:cubicBezTo>
                          <a:pt x="6832" y="375"/>
                          <a:pt x="6788" y="375"/>
                          <a:pt x="6755" y="464"/>
                        </a:cubicBezTo>
                        <a:lnTo>
                          <a:pt x="5753" y="2338"/>
                        </a:lnTo>
                        <a:cubicBezTo>
                          <a:pt x="5434" y="2963"/>
                          <a:pt x="5180" y="4034"/>
                          <a:pt x="5059" y="5418"/>
                        </a:cubicBezTo>
                        <a:lnTo>
                          <a:pt x="4454" y="12201"/>
                        </a:lnTo>
                        <a:cubicBezTo>
                          <a:pt x="4344" y="13406"/>
                          <a:pt x="4135" y="14432"/>
                          <a:pt x="3859" y="15057"/>
                        </a:cubicBezTo>
                        <a:cubicBezTo>
                          <a:pt x="3474" y="15950"/>
                          <a:pt x="3012" y="15995"/>
                          <a:pt x="2615" y="15236"/>
                        </a:cubicBezTo>
                        <a:lnTo>
                          <a:pt x="2010" y="14075"/>
                        </a:lnTo>
                        <a:cubicBezTo>
                          <a:pt x="1834" y="13718"/>
                          <a:pt x="1646" y="13585"/>
                          <a:pt x="1459" y="13585"/>
                        </a:cubicBezTo>
                        <a:cubicBezTo>
                          <a:pt x="1349" y="13585"/>
                          <a:pt x="1239" y="13629"/>
                          <a:pt x="1129" y="13719"/>
                        </a:cubicBezTo>
                        <a:cubicBezTo>
                          <a:pt x="1129" y="13719"/>
                          <a:pt x="1118" y="13719"/>
                          <a:pt x="1118" y="13719"/>
                        </a:cubicBezTo>
                        <a:cubicBezTo>
                          <a:pt x="1008" y="13808"/>
                          <a:pt x="898" y="13986"/>
                          <a:pt x="799" y="14209"/>
                        </a:cubicBezTo>
                        <a:lnTo>
                          <a:pt x="700" y="14432"/>
                        </a:lnTo>
                        <a:cubicBezTo>
                          <a:pt x="689" y="14477"/>
                          <a:pt x="678" y="14522"/>
                          <a:pt x="667" y="14522"/>
                        </a:cubicBezTo>
                        <a:cubicBezTo>
                          <a:pt x="182" y="15682"/>
                          <a:pt x="-71" y="17869"/>
                          <a:pt x="17" y="20145"/>
                        </a:cubicBezTo>
                        <a:cubicBezTo>
                          <a:pt x="39" y="20547"/>
                          <a:pt x="50" y="21082"/>
                          <a:pt x="72" y="21573"/>
                        </a:cubicBezTo>
                        <a:lnTo>
                          <a:pt x="72" y="21573"/>
                        </a:lnTo>
                        <a:cubicBezTo>
                          <a:pt x="171" y="20234"/>
                          <a:pt x="380" y="19074"/>
                          <a:pt x="700" y="18360"/>
                        </a:cubicBezTo>
                        <a:lnTo>
                          <a:pt x="799" y="18137"/>
                        </a:lnTo>
                        <a:cubicBezTo>
                          <a:pt x="1173" y="17289"/>
                          <a:pt x="1624" y="17244"/>
                          <a:pt x="2021" y="18003"/>
                        </a:cubicBezTo>
                        <a:lnTo>
                          <a:pt x="2626" y="19163"/>
                        </a:lnTo>
                        <a:cubicBezTo>
                          <a:pt x="3023" y="19922"/>
                          <a:pt x="3485" y="19877"/>
                          <a:pt x="3870" y="18985"/>
                        </a:cubicBezTo>
                        <a:cubicBezTo>
                          <a:pt x="4146" y="18360"/>
                          <a:pt x="4355" y="17334"/>
                          <a:pt x="4465" y="16129"/>
                        </a:cubicBezTo>
                        <a:lnTo>
                          <a:pt x="5070" y="9345"/>
                        </a:lnTo>
                        <a:cubicBezTo>
                          <a:pt x="5191" y="7962"/>
                          <a:pt x="5445" y="6891"/>
                          <a:pt x="5764" y="6266"/>
                        </a:cubicBezTo>
                        <a:lnTo>
                          <a:pt x="6766" y="4392"/>
                        </a:lnTo>
                        <a:cubicBezTo>
                          <a:pt x="6810" y="4302"/>
                          <a:pt x="6843" y="4302"/>
                          <a:pt x="6887" y="4258"/>
                        </a:cubicBezTo>
                        <a:cubicBezTo>
                          <a:pt x="7118" y="3945"/>
                          <a:pt x="7371" y="3811"/>
                          <a:pt x="7613" y="4035"/>
                        </a:cubicBezTo>
                        <a:lnTo>
                          <a:pt x="9397" y="5641"/>
                        </a:lnTo>
                        <a:cubicBezTo>
                          <a:pt x="9683" y="5909"/>
                          <a:pt x="9936" y="6534"/>
                          <a:pt x="10123" y="7426"/>
                        </a:cubicBezTo>
                        <a:lnTo>
                          <a:pt x="11555" y="14254"/>
                        </a:lnTo>
                        <a:cubicBezTo>
                          <a:pt x="11775" y="15325"/>
                          <a:pt x="12094" y="15995"/>
                          <a:pt x="12435" y="16129"/>
                        </a:cubicBezTo>
                        <a:lnTo>
                          <a:pt x="15705" y="17467"/>
                        </a:lnTo>
                        <a:cubicBezTo>
                          <a:pt x="16101" y="17646"/>
                          <a:pt x="16498" y="17066"/>
                          <a:pt x="16784" y="15906"/>
                        </a:cubicBezTo>
                        <a:lnTo>
                          <a:pt x="17577" y="12692"/>
                        </a:lnTo>
                        <a:cubicBezTo>
                          <a:pt x="17830" y="11666"/>
                          <a:pt x="18171" y="11086"/>
                          <a:pt x="18523" y="11086"/>
                        </a:cubicBezTo>
                        <a:lnTo>
                          <a:pt x="20979" y="11086"/>
                        </a:lnTo>
                        <a:lnTo>
                          <a:pt x="20979" y="11086"/>
                        </a:lnTo>
                        <a:cubicBezTo>
                          <a:pt x="20979" y="11086"/>
                          <a:pt x="21529" y="10908"/>
                          <a:pt x="21529" y="8855"/>
                        </a:cubicBezTo>
                        <a:cubicBezTo>
                          <a:pt x="21518" y="6757"/>
                          <a:pt x="21133" y="7158"/>
                          <a:pt x="20979" y="7158"/>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grpSp>
            <p:sp>
              <p:nvSpPr>
                <p:cNvPr id="223" name="Shape">
                  <a:extLst>
                    <a:ext uri="{FF2B5EF4-FFF2-40B4-BE49-F238E27FC236}">
                      <a16:creationId xmlns:a16="http://schemas.microsoft.com/office/drawing/2014/main" id="{4B8E922D-0098-46EC-9BC1-5438967C4E45}"/>
                    </a:ext>
                  </a:extLst>
                </p:cNvPr>
                <p:cNvSpPr/>
                <p:nvPr/>
              </p:nvSpPr>
              <p:spPr>
                <a:xfrm>
                  <a:off x="2088555" y="4761436"/>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dirty="0">
                    <a:ln>
                      <a:noFill/>
                    </a:ln>
                    <a:solidFill>
                      <a:srgbClr val="FFFFFF"/>
                    </a:solidFill>
                    <a:effectLst/>
                    <a:uLnTx/>
                    <a:uFillTx/>
                    <a:latin typeface="Calibri"/>
                  </a:endParaRPr>
                </a:p>
              </p:txBody>
            </p:sp>
            <p:sp>
              <p:nvSpPr>
                <p:cNvPr id="224" name="Shape">
                  <a:extLst>
                    <a:ext uri="{FF2B5EF4-FFF2-40B4-BE49-F238E27FC236}">
                      <a16:creationId xmlns:a16="http://schemas.microsoft.com/office/drawing/2014/main" id="{B88807E7-AE5A-4A38-BF66-0547A4ADC4EF}"/>
                    </a:ext>
                  </a:extLst>
                </p:cNvPr>
                <p:cNvSpPr/>
                <p:nvPr/>
              </p:nvSpPr>
              <p:spPr>
                <a:xfrm>
                  <a:off x="2189702" y="474757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25" name="Shape">
                  <a:extLst>
                    <a:ext uri="{FF2B5EF4-FFF2-40B4-BE49-F238E27FC236}">
                      <a16:creationId xmlns:a16="http://schemas.microsoft.com/office/drawing/2014/main" id="{608495F9-432F-4C86-89CC-60B9C856F342}"/>
                    </a:ext>
                  </a:extLst>
                </p:cNvPr>
                <p:cNvSpPr/>
                <p:nvPr/>
              </p:nvSpPr>
              <p:spPr>
                <a:xfrm>
                  <a:off x="2246218" y="4791271"/>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26" name="Shape">
                  <a:extLst>
                    <a:ext uri="{FF2B5EF4-FFF2-40B4-BE49-F238E27FC236}">
                      <a16:creationId xmlns:a16="http://schemas.microsoft.com/office/drawing/2014/main" id="{20A57729-D366-4157-A161-7784693A3711}"/>
                    </a:ext>
                  </a:extLst>
                </p:cNvPr>
                <p:cNvSpPr/>
                <p:nvPr/>
              </p:nvSpPr>
              <p:spPr>
                <a:xfrm>
                  <a:off x="2300321" y="4723593"/>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215" name="Freeform: Shape 214">
                <a:extLst>
                  <a:ext uri="{FF2B5EF4-FFF2-40B4-BE49-F238E27FC236}">
                    <a16:creationId xmlns:a16="http://schemas.microsoft.com/office/drawing/2014/main" id="{5C497E12-9F88-4882-B2E6-3DC5836D4F09}"/>
                  </a:ext>
                </a:extLst>
              </p:cNvPr>
              <p:cNvSpPr/>
              <p:nvPr/>
            </p:nvSpPr>
            <p:spPr>
              <a:xfrm>
                <a:off x="1010339" y="1986273"/>
                <a:ext cx="2457858" cy="2881187"/>
              </a:xfrm>
              <a:custGeom>
                <a:avLst/>
                <a:gdLst>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292 w 2457858"/>
                  <a:gd name="connsiteY16" fmla="*/ 1061393 h 2881187"/>
                  <a:gd name="connsiteX17" fmla="*/ 2419730 w 2457858"/>
                  <a:gd name="connsiteY17" fmla="*/ 1020467 h 2881187"/>
                  <a:gd name="connsiteX18" fmla="*/ 2218990 w 2457858"/>
                  <a:gd name="connsiteY18" fmla="*/ 1937840 h 2881187"/>
                  <a:gd name="connsiteX19" fmla="*/ 2207205 w 2457858"/>
                  <a:gd name="connsiteY19" fmla="*/ 1952729 h 2881187"/>
                  <a:gd name="connsiteX20" fmla="*/ 2183069 w 2457858"/>
                  <a:gd name="connsiteY20" fmla="*/ 1992165 h 2881187"/>
                  <a:gd name="connsiteX21" fmla="*/ 2029259 w 2457858"/>
                  <a:gd name="connsiteY21" fmla="*/ 2193880 h 2881187"/>
                  <a:gd name="connsiteX22" fmla="*/ 1863820 w 2457858"/>
                  <a:gd name="connsiteY22" fmla="*/ 2377136 h 2881187"/>
                  <a:gd name="connsiteX23" fmla="*/ 1828044 w 2457858"/>
                  <a:gd name="connsiteY23" fmla="*/ 2413573 h 2881187"/>
                  <a:gd name="connsiteX24" fmla="*/ 1781265 w 2457858"/>
                  <a:gd name="connsiteY24" fmla="*/ 2461329 h 2881187"/>
                  <a:gd name="connsiteX25" fmla="*/ 1598366 w 2457858"/>
                  <a:gd name="connsiteY25" fmla="*/ 2645214 h 2881187"/>
                  <a:gd name="connsiteX26" fmla="*/ 1559914 w 2457858"/>
                  <a:gd name="connsiteY26" fmla="*/ 2678937 h 2881187"/>
                  <a:gd name="connsiteX27" fmla="*/ 1539520 w 2457858"/>
                  <a:gd name="connsiteY27" fmla="*/ 2695709 h 2881187"/>
                  <a:gd name="connsiteX28" fmla="*/ 1531573 w 2457858"/>
                  <a:gd name="connsiteY28" fmla="*/ 2704539 h 2881187"/>
                  <a:gd name="connsiteX29" fmla="*/ 1529258 w 2457858"/>
                  <a:gd name="connsiteY29" fmla="*/ 2709843 h 2881187"/>
                  <a:gd name="connsiteX30" fmla="*/ 1526698 w 2457858"/>
                  <a:gd name="connsiteY30" fmla="*/ 2715962 h 2881187"/>
                  <a:gd name="connsiteX31" fmla="*/ 1419686 w 2457858"/>
                  <a:gd name="connsiteY31" fmla="*/ 2881187 h 2881187"/>
                  <a:gd name="connsiteX32" fmla="*/ 1421392 w 2457858"/>
                  <a:gd name="connsiteY32" fmla="*/ 2873300 h 2881187"/>
                  <a:gd name="connsiteX33" fmla="*/ 1417614 w 2457858"/>
                  <a:gd name="connsiteY33" fmla="*/ 2862421 h 2881187"/>
                  <a:gd name="connsiteX34" fmla="*/ 1301094 w 2457858"/>
                  <a:gd name="connsiteY34" fmla="*/ 2814825 h 2881187"/>
                  <a:gd name="connsiteX35" fmla="*/ 1301094 w 2457858"/>
                  <a:gd name="connsiteY35" fmla="*/ 2814553 h 2881187"/>
                  <a:gd name="connsiteX36" fmla="*/ 1296950 w 2457858"/>
                  <a:gd name="connsiteY36" fmla="*/ 2814145 h 2881187"/>
                  <a:gd name="connsiteX37" fmla="*/ 1209804 w 2457858"/>
                  <a:gd name="connsiteY37" fmla="*/ 2808162 h 2881187"/>
                  <a:gd name="connsiteX38" fmla="*/ 1173605 w 2457858"/>
                  <a:gd name="connsiteY38" fmla="*/ 2809114 h 2881187"/>
                  <a:gd name="connsiteX39" fmla="*/ 1169096 w 2457858"/>
                  <a:gd name="connsiteY39" fmla="*/ 2809386 h 2881187"/>
                  <a:gd name="connsiteX40" fmla="*/ 1167633 w 2457858"/>
                  <a:gd name="connsiteY40" fmla="*/ 2809658 h 2881187"/>
                  <a:gd name="connsiteX41" fmla="*/ 1082681 w 2457858"/>
                  <a:gd name="connsiteY41" fmla="*/ 2821896 h 2881187"/>
                  <a:gd name="connsiteX42" fmla="*/ 1079268 w 2457858"/>
                  <a:gd name="connsiteY42" fmla="*/ 2822440 h 2881187"/>
                  <a:gd name="connsiteX43" fmla="*/ 1079268 w 2457858"/>
                  <a:gd name="connsiteY43" fmla="*/ 2822712 h 2881187"/>
                  <a:gd name="connsiteX44" fmla="*/ 1001751 w 2457858"/>
                  <a:gd name="connsiteY44" fmla="*/ 2863373 h 2881187"/>
                  <a:gd name="connsiteX45" fmla="*/ 998217 w 2457858"/>
                  <a:gd name="connsiteY45" fmla="*/ 2875476 h 2881187"/>
                  <a:gd name="connsiteX46" fmla="*/ 891448 w 2457858"/>
                  <a:gd name="connsiteY46" fmla="*/ 2690396 h 2881187"/>
                  <a:gd name="connsiteX47" fmla="*/ 890473 w 2457858"/>
                  <a:gd name="connsiteY47" fmla="*/ 2687949 h 2881187"/>
                  <a:gd name="connsiteX48" fmla="*/ 888101 w 2457858"/>
                  <a:gd name="connsiteY48" fmla="*/ 2687029 h 2881187"/>
                  <a:gd name="connsiteX49" fmla="*/ 889089 w 2457858"/>
                  <a:gd name="connsiteY49" fmla="*/ 2689508 h 2881187"/>
                  <a:gd name="connsiteX50" fmla="*/ 819608 w 2457858"/>
                  <a:gd name="connsiteY50" fmla="*/ 2625592 h 2881187"/>
                  <a:gd name="connsiteX51" fmla="*/ 696700 w 2457858"/>
                  <a:gd name="connsiteY51" fmla="*/ 2498765 h 2881187"/>
                  <a:gd name="connsiteX52" fmla="*/ 487147 w 2457858"/>
                  <a:gd name="connsiteY52" fmla="*/ 2277269 h 2881187"/>
                  <a:gd name="connsiteX53" fmla="*/ 212517 w 2457858"/>
                  <a:gd name="connsiteY53" fmla="*/ 1937924 h 2881187"/>
                  <a:gd name="connsiteX54" fmla="*/ 113112 w 2457858"/>
                  <a:gd name="connsiteY54" fmla="*/ 1767415 h 2881187"/>
                  <a:gd name="connsiteX55" fmla="*/ 8809 w 2457858"/>
                  <a:gd name="connsiteY55" fmla="*/ 1430013 h 2881187"/>
                  <a:gd name="connsiteX56" fmla="*/ 1482 w 2457858"/>
                  <a:gd name="connsiteY56" fmla="*/ 1310488 h 2881187"/>
                  <a:gd name="connsiteX57" fmla="*/ 0 w 2457858"/>
                  <a:gd name="connsiteY57" fmla="*/ 1242351 h 2881187"/>
                  <a:gd name="connsiteX58" fmla="*/ 2805 w 2457858"/>
                  <a:gd name="connsiteY58" fmla="*/ 1243079 h 2881187"/>
                  <a:gd name="connsiteX59" fmla="*/ 256807 w 2457858"/>
                  <a:gd name="connsiteY59" fmla="*/ 483587 h 2881187"/>
                  <a:gd name="connsiteX60" fmla="*/ 257660 w 2457858"/>
                  <a:gd name="connsiteY60" fmla="*/ 482907 h 2881187"/>
                  <a:gd name="connsiteX61" fmla="*/ 249234 w 2457858"/>
                  <a:gd name="connsiteY61" fmla="*/ 498470 h 2881187"/>
                  <a:gd name="connsiteX62" fmla="*/ 254255 w 2457858"/>
                  <a:gd name="connsiteY62" fmla="*/ 494327 h 2881187"/>
                  <a:gd name="connsiteX63" fmla="*/ 258119 w 2457858"/>
                  <a:gd name="connsiteY63" fmla="*/ 487196 h 2881187"/>
                  <a:gd name="connsiteX64" fmla="*/ 279534 w 2457858"/>
                  <a:gd name="connsiteY64" fmla="*/ 453031 h 2881187"/>
                  <a:gd name="connsiteX65" fmla="*/ 544821 w 2457858"/>
                  <a:gd name="connsiteY65" fmla="*/ 208088 h 2881187"/>
                  <a:gd name="connsiteX66" fmla="*/ 606121 w 2457858"/>
                  <a:gd name="connsiteY66" fmla="*/ 180053 h 2881187"/>
                  <a:gd name="connsiteX67" fmla="*/ 608955 w 2457858"/>
                  <a:gd name="connsiteY67" fmla="*/ 179883 h 2881187"/>
                  <a:gd name="connsiteX68" fmla="*/ 610396 w 2457858"/>
                  <a:gd name="connsiteY68" fmla="*/ 179918 h 2881187"/>
                  <a:gd name="connsiteX69" fmla="*/ 615019 w 2457858"/>
                  <a:gd name="connsiteY69" fmla="*/ 175439 h 2881187"/>
                  <a:gd name="connsiteX70" fmla="*/ 865398 w 2457858"/>
                  <a:gd name="connsiteY70" fmla="*/ 56045 h 2881187"/>
                  <a:gd name="connsiteX71" fmla="*/ 931627 w 2457858"/>
                  <a:gd name="connsiteY71" fmla="*/ 54084 h 2881187"/>
                  <a:gd name="connsiteX72" fmla="*/ 942898 w 2457858"/>
                  <a:gd name="connsiteY72" fmla="*/ 45369 h 2881187"/>
                  <a:gd name="connsiteX73" fmla="*/ 1104091 w 2457858"/>
                  <a:gd name="connsiteY73" fmla="*/ 732 h 2881187"/>
                  <a:gd name="connsiteX74" fmla="*/ 1190727 w 2457858"/>
                  <a:gd name="connsiteY74" fmla="*/ 30211 h 2881187"/>
                  <a:gd name="connsiteX75" fmla="*/ 1190167 w 2457858"/>
                  <a:gd name="connsiteY75" fmla="*/ 36504 h 2881187"/>
                  <a:gd name="connsiteX76" fmla="*/ 1194582 w 2457858"/>
                  <a:gd name="connsiteY76" fmla="*/ 33205 h 2881187"/>
                  <a:gd name="connsiteX77" fmla="*/ 1300337 w 2457858"/>
                  <a:gd name="connsiteY77" fmla="*/ 67 h 2881187"/>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730 w 2457858"/>
                  <a:gd name="connsiteY16" fmla="*/ 1020467 h 2881187"/>
                  <a:gd name="connsiteX17" fmla="*/ 2218990 w 2457858"/>
                  <a:gd name="connsiteY17" fmla="*/ 1937840 h 2881187"/>
                  <a:gd name="connsiteX18" fmla="*/ 2207205 w 2457858"/>
                  <a:gd name="connsiteY18" fmla="*/ 1952729 h 2881187"/>
                  <a:gd name="connsiteX19" fmla="*/ 2183069 w 2457858"/>
                  <a:gd name="connsiteY19" fmla="*/ 1992165 h 2881187"/>
                  <a:gd name="connsiteX20" fmla="*/ 2029259 w 2457858"/>
                  <a:gd name="connsiteY20" fmla="*/ 2193880 h 2881187"/>
                  <a:gd name="connsiteX21" fmla="*/ 1863820 w 2457858"/>
                  <a:gd name="connsiteY21" fmla="*/ 2377136 h 2881187"/>
                  <a:gd name="connsiteX22" fmla="*/ 1828044 w 2457858"/>
                  <a:gd name="connsiteY22" fmla="*/ 2413573 h 2881187"/>
                  <a:gd name="connsiteX23" fmla="*/ 1781265 w 2457858"/>
                  <a:gd name="connsiteY23" fmla="*/ 2461329 h 2881187"/>
                  <a:gd name="connsiteX24" fmla="*/ 1598366 w 2457858"/>
                  <a:gd name="connsiteY24" fmla="*/ 2645214 h 2881187"/>
                  <a:gd name="connsiteX25" fmla="*/ 1559914 w 2457858"/>
                  <a:gd name="connsiteY25" fmla="*/ 2678937 h 2881187"/>
                  <a:gd name="connsiteX26" fmla="*/ 1539520 w 2457858"/>
                  <a:gd name="connsiteY26" fmla="*/ 2695709 h 2881187"/>
                  <a:gd name="connsiteX27" fmla="*/ 1531573 w 2457858"/>
                  <a:gd name="connsiteY27" fmla="*/ 2704539 h 2881187"/>
                  <a:gd name="connsiteX28" fmla="*/ 1529258 w 2457858"/>
                  <a:gd name="connsiteY28" fmla="*/ 2709843 h 2881187"/>
                  <a:gd name="connsiteX29" fmla="*/ 1526698 w 2457858"/>
                  <a:gd name="connsiteY29" fmla="*/ 2715962 h 2881187"/>
                  <a:gd name="connsiteX30" fmla="*/ 1419686 w 2457858"/>
                  <a:gd name="connsiteY30" fmla="*/ 2881187 h 2881187"/>
                  <a:gd name="connsiteX31" fmla="*/ 1421392 w 2457858"/>
                  <a:gd name="connsiteY31" fmla="*/ 2873300 h 2881187"/>
                  <a:gd name="connsiteX32" fmla="*/ 1417614 w 2457858"/>
                  <a:gd name="connsiteY32" fmla="*/ 2862421 h 2881187"/>
                  <a:gd name="connsiteX33" fmla="*/ 1301094 w 2457858"/>
                  <a:gd name="connsiteY33" fmla="*/ 2814825 h 2881187"/>
                  <a:gd name="connsiteX34" fmla="*/ 1301094 w 2457858"/>
                  <a:gd name="connsiteY34" fmla="*/ 2814553 h 2881187"/>
                  <a:gd name="connsiteX35" fmla="*/ 1296950 w 2457858"/>
                  <a:gd name="connsiteY35" fmla="*/ 2814145 h 2881187"/>
                  <a:gd name="connsiteX36" fmla="*/ 1209804 w 2457858"/>
                  <a:gd name="connsiteY36" fmla="*/ 2808162 h 2881187"/>
                  <a:gd name="connsiteX37" fmla="*/ 1173605 w 2457858"/>
                  <a:gd name="connsiteY37" fmla="*/ 2809114 h 2881187"/>
                  <a:gd name="connsiteX38" fmla="*/ 1169096 w 2457858"/>
                  <a:gd name="connsiteY38" fmla="*/ 2809386 h 2881187"/>
                  <a:gd name="connsiteX39" fmla="*/ 1167633 w 2457858"/>
                  <a:gd name="connsiteY39" fmla="*/ 2809658 h 2881187"/>
                  <a:gd name="connsiteX40" fmla="*/ 1082681 w 2457858"/>
                  <a:gd name="connsiteY40" fmla="*/ 2821896 h 2881187"/>
                  <a:gd name="connsiteX41" fmla="*/ 1079268 w 2457858"/>
                  <a:gd name="connsiteY41" fmla="*/ 2822440 h 2881187"/>
                  <a:gd name="connsiteX42" fmla="*/ 1079268 w 2457858"/>
                  <a:gd name="connsiteY42" fmla="*/ 2822712 h 2881187"/>
                  <a:gd name="connsiteX43" fmla="*/ 1001751 w 2457858"/>
                  <a:gd name="connsiteY43" fmla="*/ 2863373 h 2881187"/>
                  <a:gd name="connsiteX44" fmla="*/ 998217 w 2457858"/>
                  <a:gd name="connsiteY44" fmla="*/ 2875476 h 2881187"/>
                  <a:gd name="connsiteX45" fmla="*/ 891448 w 2457858"/>
                  <a:gd name="connsiteY45" fmla="*/ 2690396 h 2881187"/>
                  <a:gd name="connsiteX46" fmla="*/ 890473 w 2457858"/>
                  <a:gd name="connsiteY46" fmla="*/ 2687949 h 2881187"/>
                  <a:gd name="connsiteX47" fmla="*/ 888101 w 2457858"/>
                  <a:gd name="connsiteY47" fmla="*/ 2687029 h 2881187"/>
                  <a:gd name="connsiteX48" fmla="*/ 889089 w 2457858"/>
                  <a:gd name="connsiteY48" fmla="*/ 2689508 h 2881187"/>
                  <a:gd name="connsiteX49" fmla="*/ 819608 w 2457858"/>
                  <a:gd name="connsiteY49" fmla="*/ 2625592 h 2881187"/>
                  <a:gd name="connsiteX50" fmla="*/ 696700 w 2457858"/>
                  <a:gd name="connsiteY50" fmla="*/ 2498765 h 2881187"/>
                  <a:gd name="connsiteX51" fmla="*/ 487147 w 2457858"/>
                  <a:gd name="connsiteY51" fmla="*/ 2277269 h 2881187"/>
                  <a:gd name="connsiteX52" fmla="*/ 212517 w 2457858"/>
                  <a:gd name="connsiteY52" fmla="*/ 1937924 h 2881187"/>
                  <a:gd name="connsiteX53" fmla="*/ 113112 w 2457858"/>
                  <a:gd name="connsiteY53" fmla="*/ 1767415 h 2881187"/>
                  <a:gd name="connsiteX54" fmla="*/ 8809 w 2457858"/>
                  <a:gd name="connsiteY54" fmla="*/ 1430013 h 2881187"/>
                  <a:gd name="connsiteX55" fmla="*/ 1482 w 2457858"/>
                  <a:gd name="connsiteY55" fmla="*/ 1310488 h 2881187"/>
                  <a:gd name="connsiteX56" fmla="*/ 0 w 2457858"/>
                  <a:gd name="connsiteY56" fmla="*/ 1242351 h 2881187"/>
                  <a:gd name="connsiteX57" fmla="*/ 2805 w 2457858"/>
                  <a:gd name="connsiteY57" fmla="*/ 1243079 h 2881187"/>
                  <a:gd name="connsiteX58" fmla="*/ 256807 w 2457858"/>
                  <a:gd name="connsiteY58" fmla="*/ 483587 h 2881187"/>
                  <a:gd name="connsiteX59" fmla="*/ 257660 w 2457858"/>
                  <a:gd name="connsiteY59" fmla="*/ 482907 h 2881187"/>
                  <a:gd name="connsiteX60" fmla="*/ 249234 w 2457858"/>
                  <a:gd name="connsiteY60" fmla="*/ 498470 h 2881187"/>
                  <a:gd name="connsiteX61" fmla="*/ 254255 w 2457858"/>
                  <a:gd name="connsiteY61" fmla="*/ 494327 h 2881187"/>
                  <a:gd name="connsiteX62" fmla="*/ 258119 w 2457858"/>
                  <a:gd name="connsiteY62" fmla="*/ 487196 h 2881187"/>
                  <a:gd name="connsiteX63" fmla="*/ 279534 w 2457858"/>
                  <a:gd name="connsiteY63" fmla="*/ 453031 h 2881187"/>
                  <a:gd name="connsiteX64" fmla="*/ 544821 w 2457858"/>
                  <a:gd name="connsiteY64" fmla="*/ 208088 h 2881187"/>
                  <a:gd name="connsiteX65" fmla="*/ 606121 w 2457858"/>
                  <a:gd name="connsiteY65" fmla="*/ 180053 h 2881187"/>
                  <a:gd name="connsiteX66" fmla="*/ 608955 w 2457858"/>
                  <a:gd name="connsiteY66" fmla="*/ 179883 h 2881187"/>
                  <a:gd name="connsiteX67" fmla="*/ 610396 w 2457858"/>
                  <a:gd name="connsiteY67" fmla="*/ 179918 h 2881187"/>
                  <a:gd name="connsiteX68" fmla="*/ 615019 w 2457858"/>
                  <a:gd name="connsiteY68" fmla="*/ 175439 h 2881187"/>
                  <a:gd name="connsiteX69" fmla="*/ 865398 w 2457858"/>
                  <a:gd name="connsiteY69" fmla="*/ 56045 h 2881187"/>
                  <a:gd name="connsiteX70" fmla="*/ 931627 w 2457858"/>
                  <a:gd name="connsiteY70" fmla="*/ 54084 h 2881187"/>
                  <a:gd name="connsiteX71" fmla="*/ 942898 w 2457858"/>
                  <a:gd name="connsiteY71" fmla="*/ 45369 h 2881187"/>
                  <a:gd name="connsiteX72" fmla="*/ 1104091 w 2457858"/>
                  <a:gd name="connsiteY72" fmla="*/ 732 h 2881187"/>
                  <a:gd name="connsiteX73" fmla="*/ 1190727 w 2457858"/>
                  <a:gd name="connsiteY73" fmla="*/ 30211 h 2881187"/>
                  <a:gd name="connsiteX74" fmla="*/ 1190167 w 2457858"/>
                  <a:gd name="connsiteY74" fmla="*/ 36504 h 2881187"/>
                  <a:gd name="connsiteX75" fmla="*/ 1194582 w 2457858"/>
                  <a:gd name="connsiteY75" fmla="*/ 33205 h 2881187"/>
                  <a:gd name="connsiteX76" fmla="*/ 1300337 w 2457858"/>
                  <a:gd name="connsiteY76" fmla="*/ 67 h 2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457858" h="2881187">
                    <a:moveTo>
                      <a:pt x="1300337" y="67"/>
                    </a:moveTo>
                    <a:cubicBezTo>
                      <a:pt x="1342711" y="-1009"/>
                      <a:pt x="1395050" y="10656"/>
                      <a:pt x="1454056" y="50738"/>
                    </a:cubicBezTo>
                    <a:lnTo>
                      <a:pt x="1458190" y="54619"/>
                    </a:lnTo>
                    <a:lnTo>
                      <a:pt x="1489645" y="50001"/>
                    </a:lnTo>
                    <a:cubicBezTo>
                      <a:pt x="1578075" y="43612"/>
                      <a:pt x="1655415" y="71416"/>
                      <a:pt x="1726501" y="123001"/>
                    </a:cubicBezTo>
                    <a:cubicBezTo>
                      <a:pt x="1740912" y="133531"/>
                      <a:pt x="1754613" y="144416"/>
                      <a:pt x="1767863" y="155892"/>
                    </a:cubicBezTo>
                    <a:lnTo>
                      <a:pt x="1767172" y="151641"/>
                    </a:lnTo>
                    <a:cubicBezTo>
                      <a:pt x="1767172" y="151641"/>
                      <a:pt x="1914893" y="127571"/>
                      <a:pt x="2114171" y="388804"/>
                    </a:cubicBezTo>
                    <a:cubicBezTo>
                      <a:pt x="2112465" y="390436"/>
                      <a:pt x="2110758" y="391931"/>
                      <a:pt x="2109052" y="393563"/>
                    </a:cubicBezTo>
                    <a:lnTo>
                      <a:pt x="2109585" y="394337"/>
                    </a:lnTo>
                    <a:lnTo>
                      <a:pt x="2111723" y="392331"/>
                    </a:lnTo>
                    <a:cubicBezTo>
                      <a:pt x="2137249" y="419309"/>
                      <a:pt x="2163550" y="445658"/>
                      <a:pt x="2188086" y="473372"/>
                    </a:cubicBezTo>
                    <a:cubicBezTo>
                      <a:pt x="2245766" y="538771"/>
                      <a:pt x="2292384" y="611204"/>
                      <a:pt x="2329145" y="690670"/>
                    </a:cubicBezTo>
                    <a:cubicBezTo>
                      <a:pt x="2371975" y="783153"/>
                      <a:pt x="2398921" y="879835"/>
                      <a:pt x="2412524" y="980821"/>
                    </a:cubicBezTo>
                    <a:cubicBezTo>
                      <a:pt x="2414289" y="994993"/>
                      <a:pt x="2415795" y="1009270"/>
                      <a:pt x="2417087" y="1023441"/>
                    </a:cubicBezTo>
                    <a:cubicBezTo>
                      <a:pt x="2417658" y="1035563"/>
                      <a:pt x="2418228" y="1047685"/>
                      <a:pt x="2418799" y="1059807"/>
                    </a:cubicBezTo>
                    <a:cubicBezTo>
                      <a:pt x="2419109" y="1046694"/>
                      <a:pt x="2419420" y="1033580"/>
                      <a:pt x="2419730" y="1020467"/>
                    </a:cubicBezTo>
                    <a:cubicBezTo>
                      <a:pt x="2419730" y="1020467"/>
                      <a:pt x="2587562" y="1353637"/>
                      <a:pt x="2218990" y="1937840"/>
                    </a:cubicBezTo>
                    <a:lnTo>
                      <a:pt x="2207205" y="1952729"/>
                    </a:lnTo>
                    <a:lnTo>
                      <a:pt x="2183069" y="1992165"/>
                    </a:lnTo>
                    <a:cubicBezTo>
                      <a:pt x="2132897" y="2060340"/>
                      <a:pt x="2083186" y="2128812"/>
                      <a:pt x="2029259" y="2193880"/>
                    </a:cubicBezTo>
                    <a:cubicBezTo>
                      <a:pt x="1976781" y="2257136"/>
                      <a:pt x="1920876" y="2317802"/>
                      <a:pt x="1863820" y="2377136"/>
                    </a:cubicBezTo>
                    <a:cubicBezTo>
                      <a:pt x="1852059" y="2389381"/>
                      <a:pt x="1839969" y="2401329"/>
                      <a:pt x="1828044" y="2413573"/>
                    </a:cubicBezTo>
                    <a:lnTo>
                      <a:pt x="1781265" y="2461329"/>
                    </a:lnTo>
                    <a:cubicBezTo>
                      <a:pt x="1720650" y="2522957"/>
                      <a:pt x="1659508" y="2584252"/>
                      <a:pt x="1598366" y="2645214"/>
                    </a:cubicBezTo>
                    <a:cubicBezTo>
                      <a:pt x="1587742" y="2655831"/>
                      <a:pt x="1573931" y="2667474"/>
                      <a:pt x="1559914" y="2678937"/>
                    </a:cubicBezTo>
                    <a:lnTo>
                      <a:pt x="1539520" y="2695709"/>
                    </a:lnTo>
                    <a:lnTo>
                      <a:pt x="1531573" y="2704539"/>
                    </a:lnTo>
                    <a:lnTo>
                      <a:pt x="1529258" y="2709843"/>
                    </a:lnTo>
                    <a:lnTo>
                      <a:pt x="1526698" y="2715962"/>
                    </a:lnTo>
                    <a:cubicBezTo>
                      <a:pt x="1513047" y="2745199"/>
                      <a:pt x="1473314" y="2824344"/>
                      <a:pt x="1419686" y="2881187"/>
                    </a:cubicBezTo>
                    <a:lnTo>
                      <a:pt x="1421392" y="2873300"/>
                    </a:lnTo>
                    <a:cubicBezTo>
                      <a:pt x="1421026" y="2869628"/>
                      <a:pt x="1419686" y="2865956"/>
                      <a:pt x="1417614" y="2862421"/>
                    </a:cubicBezTo>
                    <a:cubicBezTo>
                      <a:pt x="1404572" y="2841343"/>
                      <a:pt x="1360451" y="2823800"/>
                      <a:pt x="1301094" y="2814825"/>
                    </a:cubicBezTo>
                    <a:lnTo>
                      <a:pt x="1301094" y="2814553"/>
                    </a:lnTo>
                    <a:lnTo>
                      <a:pt x="1296950" y="2814145"/>
                    </a:lnTo>
                    <a:cubicBezTo>
                      <a:pt x="1270380" y="2810202"/>
                      <a:pt x="1240884" y="2808162"/>
                      <a:pt x="1209804" y="2808162"/>
                    </a:cubicBezTo>
                    <a:cubicBezTo>
                      <a:pt x="1197372" y="2808162"/>
                      <a:pt x="1185306" y="2808434"/>
                      <a:pt x="1173605" y="2809114"/>
                    </a:cubicBezTo>
                    <a:lnTo>
                      <a:pt x="1169096" y="2809386"/>
                    </a:lnTo>
                    <a:lnTo>
                      <a:pt x="1167633" y="2809658"/>
                    </a:lnTo>
                    <a:cubicBezTo>
                      <a:pt x="1136187" y="2811697"/>
                      <a:pt x="1107301" y="2815913"/>
                      <a:pt x="1082681" y="2821896"/>
                    </a:cubicBezTo>
                    <a:lnTo>
                      <a:pt x="1079268" y="2822440"/>
                    </a:lnTo>
                    <a:lnTo>
                      <a:pt x="1079268" y="2822712"/>
                    </a:lnTo>
                    <a:cubicBezTo>
                      <a:pt x="1039413" y="2832640"/>
                      <a:pt x="1011258" y="2846918"/>
                      <a:pt x="1001751" y="2863373"/>
                    </a:cubicBezTo>
                    <a:cubicBezTo>
                      <a:pt x="999436" y="2867316"/>
                      <a:pt x="998217" y="2871396"/>
                      <a:pt x="998217" y="2875476"/>
                    </a:cubicBezTo>
                    <a:cubicBezTo>
                      <a:pt x="973475" y="2845830"/>
                      <a:pt x="926062" y="2777564"/>
                      <a:pt x="891448" y="2690396"/>
                    </a:cubicBezTo>
                    <a:cubicBezTo>
                      <a:pt x="891082" y="2689580"/>
                      <a:pt x="890717" y="2688764"/>
                      <a:pt x="890473" y="2687949"/>
                    </a:cubicBezTo>
                    <a:cubicBezTo>
                      <a:pt x="889915" y="2687388"/>
                      <a:pt x="888332" y="2686769"/>
                      <a:pt x="888101" y="2687029"/>
                    </a:cubicBezTo>
                    <a:cubicBezTo>
                      <a:pt x="888430" y="2687900"/>
                      <a:pt x="888760" y="2688704"/>
                      <a:pt x="889089" y="2689508"/>
                    </a:cubicBezTo>
                    <a:cubicBezTo>
                      <a:pt x="865874" y="2668270"/>
                      <a:pt x="841835" y="2647835"/>
                      <a:pt x="819608" y="2625592"/>
                    </a:cubicBezTo>
                    <a:cubicBezTo>
                      <a:pt x="778076" y="2583919"/>
                      <a:pt x="737409" y="2541376"/>
                      <a:pt x="696700" y="2498765"/>
                    </a:cubicBezTo>
                    <a:cubicBezTo>
                      <a:pt x="626561" y="2425201"/>
                      <a:pt x="555639" y="2352307"/>
                      <a:pt x="487147" y="2277269"/>
                    </a:cubicBezTo>
                    <a:cubicBezTo>
                      <a:pt x="388894" y="2169671"/>
                      <a:pt x="293440" y="2059325"/>
                      <a:pt x="212517" y="1937924"/>
                    </a:cubicBezTo>
                    <a:cubicBezTo>
                      <a:pt x="176048" y="1883120"/>
                      <a:pt x="142542" y="1826105"/>
                      <a:pt x="113112" y="1767415"/>
                    </a:cubicBezTo>
                    <a:cubicBezTo>
                      <a:pt x="59972" y="1660955"/>
                      <a:pt x="22556" y="1548532"/>
                      <a:pt x="8809" y="1430013"/>
                    </a:cubicBezTo>
                    <a:cubicBezTo>
                      <a:pt x="4240" y="1390484"/>
                      <a:pt x="2470" y="1350419"/>
                      <a:pt x="1482" y="1310488"/>
                    </a:cubicBezTo>
                    <a:cubicBezTo>
                      <a:pt x="823" y="1287776"/>
                      <a:pt x="329" y="1265063"/>
                      <a:pt x="0" y="1242351"/>
                    </a:cubicBezTo>
                    <a:lnTo>
                      <a:pt x="2805" y="1243079"/>
                    </a:lnTo>
                    <a:cubicBezTo>
                      <a:pt x="2805" y="1243079"/>
                      <a:pt x="-45095" y="814173"/>
                      <a:pt x="256807" y="483587"/>
                    </a:cubicBezTo>
                    <a:lnTo>
                      <a:pt x="257660" y="482907"/>
                    </a:lnTo>
                    <a:lnTo>
                      <a:pt x="249234" y="498470"/>
                    </a:lnTo>
                    <a:lnTo>
                      <a:pt x="254255" y="494327"/>
                    </a:lnTo>
                    <a:lnTo>
                      <a:pt x="258119" y="487196"/>
                    </a:lnTo>
                    <a:cubicBezTo>
                      <a:pt x="265137" y="475845"/>
                      <a:pt x="271993" y="464155"/>
                      <a:pt x="279534" y="453031"/>
                    </a:cubicBezTo>
                    <a:cubicBezTo>
                      <a:pt x="348659" y="350764"/>
                      <a:pt x="435649" y="267224"/>
                      <a:pt x="544821" y="208088"/>
                    </a:cubicBezTo>
                    <a:cubicBezTo>
                      <a:pt x="564461" y="197306"/>
                      <a:pt x="585553" y="189247"/>
                      <a:pt x="606121" y="180053"/>
                    </a:cubicBezTo>
                    <a:cubicBezTo>
                      <a:pt x="606787" y="179826"/>
                      <a:pt x="607523" y="179826"/>
                      <a:pt x="608955" y="179883"/>
                    </a:cubicBezTo>
                    <a:lnTo>
                      <a:pt x="610396" y="179918"/>
                    </a:lnTo>
                    <a:lnTo>
                      <a:pt x="615019" y="175439"/>
                    </a:lnTo>
                    <a:cubicBezTo>
                      <a:pt x="615019" y="175439"/>
                      <a:pt x="703949" y="74239"/>
                      <a:pt x="865398" y="56045"/>
                    </a:cubicBezTo>
                    <a:lnTo>
                      <a:pt x="931627" y="54084"/>
                    </a:lnTo>
                    <a:lnTo>
                      <a:pt x="942898" y="45369"/>
                    </a:lnTo>
                    <a:cubicBezTo>
                      <a:pt x="990477" y="13860"/>
                      <a:pt x="1043274" y="-3684"/>
                      <a:pt x="1104091" y="732"/>
                    </a:cubicBezTo>
                    <a:cubicBezTo>
                      <a:pt x="1136608" y="3000"/>
                      <a:pt x="1166687" y="14099"/>
                      <a:pt x="1190727" y="30211"/>
                    </a:cubicBezTo>
                    <a:cubicBezTo>
                      <a:pt x="1190540" y="32309"/>
                      <a:pt x="1190354" y="34406"/>
                      <a:pt x="1190167" y="36504"/>
                    </a:cubicBezTo>
                    <a:lnTo>
                      <a:pt x="1194582" y="33205"/>
                    </a:lnTo>
                    <a:cubicBezTo>
                      <a:pt x="1209971" y="22663"/>
                      <a:pt x="1247369" y="1411"/>
                      <a:pt x="1300337" y="67"/>
                    </a:cubicBezTo>
                    <a:close/>
                  </a:path>
                </a:pathLst>
              </a:custGeom>
              <a:solidFill>
                <a:srgbClr val="9BBB59"/>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16" name="Shape">
                <a:extLst>
                  <a:ext uri="{FF2B5EF4-FFF2-40B4-BE49-F238E27FC236}">
                    <a16:creationId xmlns:a16="http://schemas.microsoft.com/office/drawing/2014/main" id="{69460367-C20E-41C4-9D18-ED94FFFA30D2}"/>
                  </a:ext>
                </a:extLst>
              </p:cNvPr>
              <p:cNvSpPr/>
              <p:nvPr/>
            </p:nvSpPr>
            <p:spPr>
              <a:xfrm>
                <a:off x="1729586" y="1986289"/>
                <a:ext cx="487362" cy="2572104"/>
              </a:xfrm>
              <a:custGeom>
                <a:avLst/>
                <a:gdLst/>
                <a:ahLst/>
                <a:cxnLst>
                  <a:cxn ang="0">
                    <a:pos x="wd2" y="hd2"/>
                  </a:cxn>
                  <a:cxn ang="5400000">
                    <a:pos x="wd2" y="hd2"/>
                  </a:cxn>
                  <a:cxn ang="10800000">
                    <a:pos x="wd2" y="hd2"/>
                  </a:cxn>
                  <a:cxn ang="16200000">
                    <a:pos x="wd2" y="hd2"/>
                  </a:cxn>
                </a:cxnLst>
                <a:rect l="0" t="0" r="r" b="b"/>
                <a:pathLst>
                  <a:path w="21388" h="21551" extrusionOk="0">
                    <a:moveTo>
                      <a:pt x="20490" y="15013"/>
                    </a:moveTo>
                    <a:cubicBezTo>
                      <a:pt x="20411" y="14429"/>
                      <a:pt x="20311" y="13846"/>
                      <a:pt x="20232" y="13264"/>
                    </a:cubicBezTo>
                    <a:cubicBezTo>
                      <a:pt x="20081" y="12117"/>
                      <a:pt x="19916" y="10972"/>
                      <a:pt x="19816" y="9826"/>
                    </a:cubicBezTo>
                    <a:cubicBezTo>
                      <a:pt x="19694" y="8435"/>
                      <a:pt x="19608" y="7042"/>
                      <a:pt x="19565" y="5649"/>
                    </a:cubicBezTo>
                    <a:cubicBezTo>
                      <a:pt x="19543" y="4953"/>
                      <a:pt x="19651" y="4257"/>
                      <a:pt x="19730" y="3561"/>
                    </a:cubicBezTo>
                    <a:cubicBezTo>
                      <a:pt x="19808" y="2910"/>
                      <a:pt x="19887" y="2258"/>
                      <a:pt x="20060" y="1607"/>
                    </a:cubicBezTo>
                    <a:cubicBezTo>
                      <a:pt x="20181" y="1165"/>
                      <a:pt x="20461" y="725"/>
                      <a:pt x="20691" y="253"/>
                    </a:cubicBezTo>
                    <a:lnTo>
                      <a:pt x="20691" y="253"/>
                    </a:lnTo>
                    <a:cubicBezTo>
                      <a:pt x="19636" y="118"/>
                      <a:pt x="18316" y="25"/>
                      <a:pt x="16889" y="6"/>
                    </a:cubicBezTo>
                    <a:cubicBezTo>
                      <a:pt x="14220" y="-31"/>
                      <a:pt x="11903" y="116"/>
                      <a:pt x="9815" y="380"/>
                    </a:cubicBezTo>
                    <a:cubicBezTo>
                      <a:pt x="9184" y="459"/>
                      <a:pt x="8574" y="550"/>
                      <a:pt x="7986" y="650"/>
                    </a:cubicBezTo>
                    <a:cubicBezTo>
                      <a:pt x="4772" y="1196"/>
                      <a:pt x="3008" y="1899"/>
                      <a:pt x="1960" y="2679"/>
                    </a:cubicBezTo>
                    <a:cubicBezTo>
                      <a:pt x="970" y="3412"/>
                      <a:pt x="468" y="4159"/>
                      <a:pt x="203" y="4913"/>
                    </a:cubicBezTo>
                    <a:cubicBezTo>
                      <a:pt x="-199" y="6047"/>
                      <a:pt x="31" y="7177"/>
                      <a:pt x="583" y="8306"/>
                    </a:cubicBezTo>
                    <a:cubicBezTo>
                      <a:pt x="798" y="8751"/>
                      <a:pt x="1171" y="9193"/>
                      <a:pt x="1501" y="9636"/>
                    </a:cubicBezTo>
                    <a:cubicBezTo>
                      <a:pt x="1853" y="10111"/>
                      <a:pt x="2147" y="10589"/>
                      <a:pt x="2642" y="11059"/>
                    </a:cubicBezTo>
                    <a:cubicBezTo>
                      <a:pt x="3589" y="11960"/>
                      <a:pt x="4579" y="12860"/>
                      <a:pt x="5705" y="13753"/>
                    </a:cubicBezTo>
                    <a:cubicBezTo>
                      <a:pt x="7190" y="14929"/>
                      <a:pt x="8811" y="16099"/>
                      <a:pt x="10418" y="17270"/>
                    </a:cubicBezTo>
                    <a:cubicBezTo>
                      <a:pt x="12283" y="18628"/>
                      <a:pt x="14213" y="19983"/>
                      <a:pt x="16085" y="21342"/>
                    </a:cubicBezTo>
                    <a:cubicBezTo>
                      <a:pt x="16243" y="21458"/>
                      <a:pt x="16573" y="21513"/>
                      <a:pt x="17111" y="21529"/>
                    </a:cubicBezTo>
                    <a:cubicBezTo>
                      <a:pt x="18381" y="21569"/>
                      <a:pt x="19643" y="21558"/>
                      <a:pt x="20849" y="21461"/>
                    </a:cubicBezTo>
                    <a:cubicBezTo>
                      <a:pt x="21243" y="21429"/>
                      <a:pt x="21401" y="21381"/>
                      <a:pt x="21387" y="21295"/>
                    </a:cubicBezTo>
                    <a:cubicBezTo>
                      <a:pt x="21222" y="20306"/>
                      <a:pt x="21064" y="19319"/>
                      <a:pt x="20928" y="18330"/>
                    </a:cubicBezTo>
                    <a:cubicBezTo>
                      <a:pt x="20777" y="17222"/>
                      <a:pt x="20641" y="16118"/>
                      <a:pt x="20490" y="15013"/>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17" name="Shape">
                <a:extLst>
                  <a:ext uri="{FF2B5EF4-FFF2-40B4-BE49-F238E27FC236}">
                    <a16:creationId xmlns:a16="http://schemas.microsoft.com/office/drawing/2014/main" id="{3DD0EF3C-9715-4815-9411-94E3211C36FE}"/>
                  </a:ext>
                </a:extLst>
              </p:cNvPr>
              <p:cNvSpPr/>
              <p:nvPr/>
            </p:nvSpPr>
            <p:spPr>
              <a:xfrm>
                <a:off x="2334407" y="2035328"/>
                <a:ext cx="688357" cy="2548008"/>
              </a:xfrm>
              <a:custGeom>
                <a:avLst/>
                <a:gdLst/>
                <a:ahLst/>
                <a:cxnLst>
                  <a:cxn ang="0">
                    <a:pos x="wd2" y="hd2"/>
                  </a:cxn>
                  <a:cxn ang="5400000">
                    <a:pos x="wd2" y="hd2"/>
                  </a:cxn>
                  <a:cxn ang="10800000">
                    <a:pos x="wd2" y="hd2"/>
                  </a:cxn>
                  <a:cxn ang="16200000">
                    <a:pos x="wd2" y="hd2"/>
                  </a:cxn>
                </a:cxnLst>
                <a:rect l="0" t="0" r="r" b="b"/>
                <a:pathLst>
                  <a:path w="21352" h="21536" extrusionOk="0">
                    <a:moveTo>
                      <a:pt x="13295" y="15146"/>
                    </a:moveTo>
                    <a:cubicBezTo>
                      <a:pt x="14527" y="14345"/>
                      <a:pt x="15637" y="13530"/>
                      <a:pt x="16783" y="12719"/>
                    </a:cubicBezTo>
                    <a:cubicBezTo>
                      <a:pt x="18309" y="11640"/>
                      <a:pt x="19364" y="10523"/>
                      <a:pt x="20246" y="9395"/>
                    </a:cubicBezTo>
                    <a:cubicBezTo>
                      <a:pt x="20561" y="8992"/>
                      <a:pt x="20774" y="8585"/>
                      <a:pt x="20956" y="8177"/>
                    </a:cubicBezTo>
                    <a:cubicBezTo>
                      <a:pt x="21118" y="7814"/>
                      <a:pt x="21210" y="7446"/>
                      <a:pt x="21281" y="7080"/>
                    </a:cubicBezTo>
                    <a:cubicBezTo>
                      <a:pt x="21529" y="5766"/>
                      <a:pt x="21174" y="4470"/>
                      <a:pt x="19420" y="3231"/>
                    </a:cubicBezTo>
                    <a:cubicBezTo>
                      <a:pt x="18806" y="2799"/>
                      <a:pt x="18000" y="2383"/>
                      <a:pt x="17133" y="1984"/>
                    </a:cubicBezTo>
                    <a:cubicBezTo>
                      <a:pt x="16235" y="1570"/>
                      <a:pt x="15090" y="1214"/>
                      <a:pt x="13766" y="903"/>
                    </a:cubicBezTo>
                    <a:cubicBezTo>
                      <a:pt x="13355" y="806"/>
                      <a:pt x="12930" y="714"/>
                      <a:pt x="12483" y="625"/>
                    </a:cubicBezTo>
                    <a:cubicBezTo>
                      <a:pt x="10278" y="189"/>
                      <a:pt x="7879" y="-46"/>
                      <a:pt x="5136" y="8"/>
                    </a:cubicBezTo>
                    <a:cubicBezTo>
                      <a:pt x="4827" y="13"/>
                      <a:pt x="4518" y="31"/>
                      <a:pt x="4061" y="51"/>
                    </a:cubicBezTo>
                    <a:cubicBezTo>
                      <a:pt x="4345" y="124"/>
                      <a:pt x="4518" y="165"/>
                      <a:pt x="4680" y="210"/>
                    </a:cubicBezTo>
                    <a:cubicBezTo>
                      <a:pt x="5101" y="326"/>
                      <a:pt x="5557" y="433"/>
                      <a:pt x="5922" y="561"/>
                    </a:cubicBezTo>
                    <a:cubicBezTo>
                      <a:pt x="7119" y="976"/>
                      <a:pt x="7692" y="1475"/>
                      <a:pt x="8062" y="1978"/>
                    </a:cubicBezTo>
                    <a:cubicBezTo>
                      <a:pt x="8528" y="2621"/>
                      <a:pt x="8909" y="3273"/>
                      <a:pt x="9061" y="3925"/>
                    </a:cubicBezTo>
                    <a:cubicBezTo>
                      <a:pt x="9248" y="4743"/>
                      <a:pt x="9279" y="5565"/>
                      <a:pt x="9172" y="6384"/>
                    </a:cubicBezTo>
                    <a:cubicBezTo>
                      <a:pt x="9056" y="7299"/>
                      <a:pt x="8792" y="8212"/>
                      <a:pt x="8452" y="9122"/>
                    </a:cubicBezTo>
                    <a:cubicBezTo>
                      <a:pt x="8174" y="9864"/>
                      <a:pt x="7737" y="10603"/>
                      <a:pt x="7291" y="11341"/>
                    </a:cubicBezTo>
                    <a:cubicBezTo>
                      <a:pt x="6723" y="12274"/>
                      <a:pt x="6120" y="13205"/>
                      <a:pt x="5451" y="14132"/>
                    </a:cubicBezTo>
                    <a:cubicBezTo>
                      <a:pt x="4584" y="15335"/>
                      <a:pt x="3635" y="16535"/>
                      <a:pt x="2713" y="17734"/>
                    </a:cubicBezTo>
                    <a:cubicBezTo>
                      <a:pt x="1825" y="18890"/>
                      <a:pt x="933" y="20047"/>
                      <a:pt x="25" y="21202"/>
                    </a:cubicBezTo>
                    <a:cubicBezTo>
                      <a:pt x="-71" y="21322"/>
                      <a:pt x="112" y="21394"/>
                      <a:pt x="466" y="21424"/>
                    </a:cubicBezTo>
                    <a:cubicBezTo>
                      <a:pt x="1014" y="21472"/>
                      <a:pt x="1582" y="21515"/>
                      <a:pt x="2150" y="21532"/>
                    </a:cubicBezTo>
                    <a:cubicBezTo>
                      <a:pt x="2915" y="21554"/>
                      <a:pt x="3210" y="21488"/>
                      <a:pt x="3504" y="21297"/>
                    </a:cubicBezTo>
                    <a:cubicBezTo>
                      <a:pt x="3732" y="21146"/>
                      <a:pt x="4001" y="21001"/>
                      <a:pt x="4239" y="20852"/>
                    </a:cubicBezTo>
                    <a:cubicBezTo>
                      <a:pt x="5365" y="20148"/>
                      <a:pt x="6495" y="19442"/>
                      <a:pt x="7616" y="18736"/>
                    </a:cubicBezTo>
                    <a:cubicBezTo>
                      <a:pt x="9512" y="17540"/>
                      <a:pt x="11449" y="16348"/>
                      <a:pt x="13295" y="15146"/>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18" name="Shape">
                <a:extLst>
                  <a:ext uri="{FF2B5EF4-FFF2-40B4-BE49-F238E27FC236}">
                    <a16:creationId xmlns:a16="http://schemas.microsoft.com/office/drawing/2014/main" id="{8E057494-799A-4FA6-B8DC-4C77BA16323B}"/>
                  </a:ext>
                </a:extLst>
              </p:cNvPr>
              <p:cNvSpPr/>
              <p:nvPr/>
            </p:nvSpPr>
            <p:spPr>
              <a:xfrm>
                <a:off x="1124765" y="2166099"/>
                <a:ext cx="869380" cy="2449199"/>
              </a:xfrm>
              <a:custGeom>
                <a:avLst/>
                <a:gdLst/>
                <a:ahLst/>
                <a:cxnLst>
                  <a:cxn ang="0">
                    <a:pos x="wd2" y="hd2"/>
                  </a:cxn>
                  <a:cxn ang="5400000">
                    <a:pos x="wd2" y="hd2"/>
                  </a:cxn>
                  <a:cxn ang="10800000">
                    <a:pos x="wd2" y="hd2"/>
                  </a:cxn>
                  <a:cxn ang="16200000">
                    <a:pos x="wd2" y="hd2"/>
                  </a:cxn>
                </a:cxnLst>
                <a:rect l="0" t="0" r="r" b="b"/>
                <a:pathLst>
                  <a:path w="21557" h="21578" extrusionOk="0">
                    <a:moveTo>
                      <a:pt x="20186" y="20185"/>
                    </a:moveTo>
                    <a:cubicBezTo>
                      <a:pt x="19646" y="19796"/>
                      <a:pt x="19079" y="19413"/>
                      <a:pt x="18536" y="19026"/>
                    </a:cubicBezTo>
                    <a:cubicBezTo>
                      <a:pt x="18053" y="18680"/>
                      <a:pt x="17575" y="18333"/>
                      <a:pt x="17121" y="17982"/>
                    </a:cubicBezTo>
                    <a:cubicBezTo>
                      <a:pt x="16829" y="17754"/>
                      <a:pt x="16606" y="17516"/>
                      <a:pt x="16302" y="17290"/>
                    </a:cubicBezTo>
                    <a:cubicBezTo>
                      <a:pt x="15861" y="16958"/>
                      <a:pt x="15366" y="16634"/>
                      <a:pt x="14908" y="16304"/>
                    </a:cubicBezTo>
                    <a:cubicBezTo>
                      <a:pt x="14653" y="16119"/>
                      <a:pt x="14430" y="15929"/>
                      <a:pt x="14187" y="15744"/>
                    </a:cubicBezTo>
                    <a:cubicBezTo>
                      <a:pt x="13907" y="15530"/>
                      <a:pt x="13603" y="15322"/>
                      <a:pt x="13335" y="15107"/>
                    </a:cubicBezTo>
                    <a:cubicBezTo>
                      <a:pt x="13064" y="14891"/>
                      <a:pt x="12829" y="14669"/>
                      <a:pt x="12557" y="14453"/>
                    </a:cubicBezTo>
                    <a:cubicBezTo>
                      <a:pt x="12415" y="14339"/>
                      <a:pt x="12213" y="14234"/>
                      <a:pt x="12063" y="14121"/>
                    </a:cubicBezTo>
                    <a:cubicBezTo>
                      <a:pt x="11933" y="14020"/>
                      <a:pt x="11856" y="13910"/>
                      <a:pt x="11730" y="13808"/>
                    </a:cubicBezTo>
                    <a:cubicBezTo>
                      <a:pt x="11580" y="13687"/>
                      <a:pt x="11374" y="13575"/>
                      <a:pt x="11236" y="13452"/>
                    </a:cubicBezTo>
                    <a:cubicBezTo>
                      <a:pt x="10689" y="12971"/>
                      <a:pt x="10158" y="12487"/>
                      <a:pt x="9615" y="12005"/>
                    </a:cubicBezTo>
                    <a:cubicBezTo>
                      <a:pt x="9319" y="11744"/>
                      <a:pt x="8982" y="11488"/>
                      <a:pt x="8719" y="11223"/>
                    </a:cubicBezTo>
                    <a:cubicBezTo>
                      <a:pt x="8488" y="10988"/>
                      <a:pt x="8322" y="10743"/>
                      <a:pt x="8143" y="10503"/>
                    </a:cubicBezTo>
                    <a:cubicBezTo>
                      <a:pt x="7641" y="9823"/>
                      <a:pt x="7065" y="9148"/>
                      <a:pt x="6680" y="8459"/>
                    </a:cubicBezTo>
                    <a:cubicBezTo>
                      <a:pt x="6348" y="7859"/>
                      <a:pt x="6169" y="7245"/>
                      <a:pt x="6044" y="6633"/>
                    </a:cubicBezTo>
                    <a:cubicBezTo>
                      <a:pt x="5792" y="5428"/>
                      <a:pt x="6072" y="4235"/>
                      <a:pt x="7069" y="3074"/>
                    </a:cubicBezTo>
                    <a:cubicBezTo>
                      <a:pt x="7908" y="2096"/>
                      <a:pt x="9185" y="1202"/>
                      <a:pt x="11151" y="444"/>
                    </a:cubicBezTo>
                    <a:cubicBezTo>
                      <a:pt x="11532" y="298"/>
                      <a:pt x="11957" y="167"/>
                      <a:pt x="12436" y="2"/>
                    </a:cubicBezTo>
                    <a:cubicBezTo>
                      <a:pt x="12436" y="2"/>
                      <a:pt x="12436" y="2"/>
                      <a:pt x="12436" y="2"/>
                    </a:cubicBezTo>
                    <a:cubicBezTo>
                      <a:pt x="12265" y="2"/>
                      <a:pt x="12225" y="-2"/>
                      <a:pt x="12192" y="2"/>
                    </a:cubicBezTo>
                    <a:cubicBezTo>
                      <a:pt x="11682" y="83"/>
                      <a:pt x="11159" y="154"/>
                      <a:pt x="10672" y="249"/>
                    </a:cubicBezTo>
                    <a:cubicBezTo>
                      <a:pt x="7965" y="770"/>
                      <a:pt x="5808" y="1506"/>
                      <a:pt x="4094" y="2407"/>
                    </a:cubicBezTo>
                    <a:cubicBezTo>
                      <a:pt x="3907" y="2505"/>
                      <a:pt x="3737" y="2608"/>
                      <a:pt x="3563" y="2708"/>
                    </a:cubicBezTo>
                    <a:cubicBezTo>
                      <a:pt x="2708" y="3207"/>
                      <a:pt x="2002" y="3731"/>
                      <a:pt x="1443" y="4285"/>
                    </a:cubicBezTo>
                    <a:cubicBezTo>
                      <a:pt x="458" y="5262"/>
                      <a:pt x="16" y="6269"/>
                      <a:pt x="0" y="7301"/>
                    </a:cubicBezTo>
                    <a:cubicBezTo>
                      <a:pt x="-8" y="7935"/>
                      <a:pt x="187" y="8563"/>
                      <a:pt x="503" y="9188"/>
                    </a:cubicBezTo>
                    <a:cubicBezTo>
                      <a:pt x="981" y="10124"/>
                      <a:pt x="1784" y="11026"/>
                      <a:pt x="2850" y="11893"/>
                    </a:cubicBezTo>
                    <a:cubicBezTo>
                      <a:pt x="3575" y="12482"/>
                      <a:pt x="4414" y="13056"/>
                      <a:pt x="5290" y="13619"/>
                    </a:cubicBezTo>
                    <a:cubicBezTo>
                      <a:pt x="6242" y="14233"/>
                      <a:pt x="7268" y="14832"/>
                      <a:pt x="8317" y="15425"/>
                    </a:cubicBezTo>
                    <a:cubicBezTo>
                      <a:pt x="9392" y="16032"/>
                      <a:pt x="10527" y="16625"/>
                      <a:pt x="11653" y="17220"/>
                    </a:cubicBezTo>
                    <a:cubicBezTo>
                      <a:pt x="12476" y="17655"/>
                      <a:pt x="13323" y="18082"/>
                      <a:pt x="14158" y="18515"/>
                    </a:cubicBezTo>
                    <a:cubicBezTo>
                      <a:pt x="14916" y="18908"/>
                      <a:pt x="15674" y="19299"/>
                      <a:pt x="16424" y="19694"/>
                    </a:cubicBezTo>
                    <a:cubicBezTo>
                      <a:pt x="17547" y="20283"/>
                      <a:pt x="18666" y="20874"/>
                      <a:pt x="19772" y="21466"/>
                    </a:cubicBezTo>
                    <a:cubicBezTo>
                      <a:pt x="19938" y="21555"/>
                      <a:pt x="20165" y="21598"/>
                      <a:pt x="20404" y="21571"/>
                    </a:cubicBezTo>
                    <a:cubicBezTo>
                      <a:pt x="20769" y="21529"/>
                      <a:pt x="21130" y="21467"/>
                      <a:pt x="21442" y="21388"/>
                    </a:cubicBezTo>
                    <a:cubicBezTo>
                      <a:pt x="21551" y="21360"/>
                      <a:pt x="21592" y="21245"/>
                      <a:pt x="21523" y="21192"/>
                    </a:cubicBezTo>
                    <a:cubicBezTo>
                      <a:pt x="21106" y="20855"/>
                      <a:pt x="20652" y="20519"/>
                      <a:pt x="20186" y="20185"/>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19" name="Shape">
                <a:extLst>
                  <a:ext uri="{FF2B5EF4-FFF2-40B4-BE49-F238E27FC236}">
                    <a16:creationId xmlns:a16="http://schemas.microsoft.com/office/drawing/2014/main" id="{5D7259F5-1A68-402F-BE54-96F66795EC20}"/>
                  </a:ext>
                </a:extLst>
              </p:cNvPr>
              <p:cNvSpPr/>
              <p:nvPr/>
            </p:nvSpPr>
            <p:spPr>
              <a:xfrm>
                <a:off x="2514220" y="2378604"/>
                <a:ext cx="917553" cy="2264838"/>
              </a:xfrm>
              <a:custGeom>
                <a:avLst/>
                <a:gdLst/>
                <a:ahLst/>
                <a:cxnLst>
                  <a:cxn ang="0">
                    <a:pos x="wd2" y="hd2"/>
                  </a:cxn>
                  <a:cxn ang="5400000">
                    <a:pos x="wd2" y="hd2"/>
                  </a:cxn>
                  <a:cxn ang="10800000">
                    <a:pos x="wd2" y="hd2"/>
                  </a:cxn>
                  <a:cxn ang="16200000">
                    <a:pos x="wd2" y="hd2"/>
                  </a:cxn>
                </a:cxnLst>
                <a:rect l="0" t="0" r="r" b="b"/>
                <a:pathLst>
                  <a:path w="21316" h="21575" extrusionOk="0">
                    <a:moveTo>
                      <a:pt x="21215" y="6012"/>
                    </a:moveTo>
                    <a:cubicBezTo>
                      <a:pt x="21185" y="5877"/>
                      <a:pt x="21150" y="5741"/>
                      <a:pt x="21109" y="5606"/>
                    </a:cubicBezTo>
                    <a:cubicBezTo>
                      <a:pt x="20793" y="4644"/>
                      <a:pt x="20167" y="3723"/>
                      <a:pt x="19172" y="2842"/>
                    </a:cubicBezTo>
                    <a:cubicBezTo>
                      <a:pt x="18318" y="2085"/>
                      <a:pt x="17235" y="1395"/>
                      <a:pt x="15895" y="772"/>
                    </a:cubicBezTo>
                    <a:cubicBezTo>
                      <a:pt x="15325" y="508"/>
                      <a:pt x="14714" y="257"/>
                      <a:pt x="14121" y="0"/>
                    </a:cubicBezTo>
                    <a:cubicBezTo>
                      <a:pt x="14083" y="16"/>
                      <a:pt x="14042" y="30"/>
                      <a:pt x="14004" y="45"/>
                    </a:cubicBezTo>
                    <a:cubicBezTo>
                      <a:pt x="14174" y="148"/>
                      <a:pt x="14357" y="249"/>
                      <a:pt x="14520" y="353"/>
                    </a:cubicBezTo>
                    <a:cubicBezTo>
                      <a:pt x="16366" y="1543"/>
                      <a:pt x="17474" y="2837"/>
                      <a:pt x="17866" y="4239"/>
                    </a:cubicBezTo>
                    <a:cubicBezTo>
                      <a:pt x="18162" y="5304"/>
                      <a:pt x="18048" y="6361"/>
                      <a:pt x="17642" y="7414"/>
                    </a:cubicBezTo>
                    <a:cubicBezTo>
                      <a:pt x="17269" y="8382"/>
                      <a:pt x="16578" y="9321"/>
                      <a:pt x="15701" y="10234"/>
                    </a:cubicBezTo>
                    <a:cubicBezTo>
                      <a:pt x="14949" y="11016"/>
                      <a:pt x="14061" y="11774"/>
                      <a:pt x="13073" y="12512"/>
                    </a:cubicBezTo>
                    <a:cubicBezTo>
                      <a:pt x="11300" y="13839"/>
                      <a:pt x="9397" y="15133"/>
                      <a:pt x="7392" y="16404"/>
                    </a:cubicBezTo>
                    <a:cubicBezTo>
                      <a:pt x="6618" y="16894"/>
                      <a:pt x="5892" y="17400"/>
                      <a:pt x="5125" y="17894"/>
                    </a:cubicBezTo>
                    <a:cubicBezTo>
                      <a:pt x="3504" y="18939"/>
                      <a:pt x="1871" y="19981"/>
                      <a:pt x="238" y="21024"/>
                    </a:cubicBezTo>
                    <a:cubicBezTo>
                      <a:pt x="-123" y="21256"/>
                      <a:pt x="-81" y="21370"/>
                      <a:pt x="420" y="21527"/>
                    </a:cubicBezTo>
                    <a:cubicBezTo>
                      <a:pt x="655" y="21600"/>
                      <a:pt x="845" y="21591"/>
                      <a:pt x="1031" y="21497"/>
                    </a:cubicBezTo>
                    <a:cubicBezTo>
                      <a:pt x="2182" y="20916"/>
                      <a:pt x="3333" y="20336"/>
                      <a:pt x="4487" y="19755"/>
                    </a:cubicBezTo>
                    <a:cubicBezTo>
                      <a:pt x="5474" y="19256"/>
                      <a:pt x="6466" y="18760"/>
                      <a:pt x="7461" y="18263"/>
                    </a:cubicBezTo>
                    <a:cubicBezTo>
                      <a:pt x="10104" y="16941"/>
                      <a:pt x="12709" y="15605"/>
                      <a:pt x="15059" y="14191"/>
                    </a:cubicBezTo>
                    <a:cubicBezTo>
                      <a:pt x="16495" y="13327"/>
                      <a:pt x="17812" y="12434"/>
                      <a:pt x="18838" y="11472"/>
                    </a:cubicBezTo>
                    <a:cubicBezTo>
                      <a:pt x="19521" y="10830"/>
                      <a:pt x="20110" y="10178"/>
                      <a:pt x="20524" y="9499"/>
                    </a:cubicBezTo>
                    <a:cubicBezTo>
                      <a:pt x="21223" y="8347"/>
                      <a:pt x="21477" y="7187"/>
                      <a:pt x="21215" y="6012"/>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20" name="Shape">
                <a:extLst>
                  <a:ext uri="{FF2B5EF4-FFF2-40B4-BE49-F238E27FC236}">
                    <a16:creationId xmlns:a16="http://schemas.microsoft.com/office/drawing/2014/main" id="{97596D88-85D7-4CB4-A9B3-00428F7410C8}"/>
                  </a:ext>
                </a:extLst>
              </p:cNvPr>
              <p:cNvSpPr/>
              <p:nvPr/>
            </p:nvSpPr>
            <p:spPr>
              <a:xfrm>
                <a:off x="1010339" y="3228624"/>
                <a:ext cx="889089" cy="1447157"/>
              </a:xfrm>
              <a:custGeom>
                <a:avLst/>
                <a:gdLst/>
                <a:ahLst/>
                <a:cxnLst>
                  <a:cxn ang="0">
                    <a:pos x="wd2" y="hd2"/>
                  </a:cxn>
                  <a:cxn ang="5400000">
                    <a:pos x="wd2" y="hd2"/>
                  </a:cxn>
                  <a:cxn ang="10800000">
                    <a:pos x="wd2" y="hd2"/>
                  </a:cxn>
                  <a:cxn ang="16200000">
                    <a:pos x="wd2" y="hd2"/>
                  </a:cxn>
                </a:cxnLst>
                <a:rect l="0" t="0" r="r" b="b"/>
                <a:pathLst>
                  <a:path w="21600" h="21600" extrusionOk="0">
                    <a:moveTo>
                      <a:pt x="21231" y="20946"/>
                    </a:moveTo>
                    <a:cubicBezTo>
                      <a:pt x="19880" y="19953"/>
                      <a:pt x="18506" y="18972"/>
                      <a:pt x="17140" y="17987"/>
                    </a:cubicBezTo>
                    <a:cubicBezTo>
                      <a:pt x="15961" y="17135"/>
                      <a:pt x="14765" y="16291"/>
                      <a:pt x="13610" y="15427"/>
                    </a:cubicBezTo>
                    <a:cubicBezTo>
                      <a:pt x="12033" y="14246"/>
                      <a:pt x="10472" y="13056"/>
                      <a:pt x="8928" y="11860"/>
                    </a:cubicBezTo>
                    <a:cubicBezTo>
                      <a:pt x="8101" y="11221"/>
                      <a:pt x="7295" y="10574"/>
                      <a:pt x="6529" y="9908"/>
                    </a:cubicBezTo>
                    <a:cubicBezTo>
                      <a:pt x="5929" y="9389"/>
                      <a:pt x="5413" y="8832"/>
                      <a:pt x="4857" y="8293"/>
                    </a:cubicBezTo>
                    <a:cubicBezTo>
                      <a:pt x="3542" y="7029"/>
                      <a:pt x="2474" y="5690"/>
                      <a:pt x="1644" y="4282"/>
                    </a:cubicBezTo>
                    <a:cubicBezTo>
                      <a:pt x="826" y="2896"/>
                      <a:pt x="282" y="1469"/>
                      <a:pt x="0" y="0"/>
                    </a:cubicBezTo>
                    <a:cubicBezTo>
                      <a:pt x="0" y="0"/>
                      <a:pt x="0" y="0"/>
                      <a:pt x="0" y="0"/>
                    </a:cubicBezTo>
                    <a:cubicBezTo>
                      <a:pt x="0" y="0"/>
                      <a:pt x="0" y="0"/>
                      <a:pt x="0" y="0"/>
                    </a:cubicBezTo>
                    <a:cubicBezTo>
                      <a:pt x="8" y="339"/>
                      <a:pt x="20" y="678"/>
                      <a:pt x="36" y="1017"/>
                    </a:cubicBezTo>
                    <a:cubicBezTo>
                      <a:pt x="60" y="1613"/>
                      <a:pt x="103" y="2211"/>
                      <a:pt x="214" y="2801"/>
                    </a:cubicBezTo>
                    <a:cubicBezTo>
                      <a:pt x="548" y="4570"/>
                      <a:pt x="1457" y="6248"/>
                      <a:pt x="2748" y="7837"/>
                    </a:cubicBezTo>
                    <a:cubicBezTo>
                      <a:pt x="3463" y="8713"/>
                      <a:pt x="4277" y="9564"/>
                      <a:pt x="5163" y="10382"/>
                    </a:cubicBezTo>
                    <a:cubicBezTo>
                      <a:pt x="7129" y="12194"/>
                      <a:pt x="9448" y="13841"/>
                      <a:pt x="11835" y="15447"/>
                    </a:cubicBezTo>
                    <a:cubicBezTo>
                      <a:pt x="13499" y="16567"/>
                      <a:pt x="15222" y="17655"/>
                      <a:pt x="16926" y="18753"/>
                    </a:cubicBezTo>
                    <a:cubicBezTo>
                      <a:pt x="17915" y="19389"/>
                      <a:pt x="18903" y="20024"/>
                      <a:pt x="19912" y="20646"/>
                    </a:cubicBezTo>
                    <a:cubicBezTo>
                      <a:pt x="20452" y="20978"/>
                      <a:pt x="21036" y="21283"/>
                      <a:pt x="21600" y="21600"/>
                    </a:cubicBezTo>
                    <a:cubicBezTo>
                      <a:pt x="21600" y="21600"/>
                      <a:pt x="21600" y="21600"/>
                      <a:pt x="21600" y="21600"/>
                    </a:cubicBezTo>
                    <a:cubicBezTo>
                      <a:pt x="21592" y="21588"/>
                      <a:pt x="21584" y="21576"/>
                      <a:pt x="21576" y="21563"/>
                    </a:cubicBezTo>
                    <a:cubicBezTo>
                      <a:pt x="21425" y="21371"/>
                      <a:pt x="21445" y="21105"/>
                      <a:pt x="21231" y="20946"/>
                    </a:cubicBezTo>
                    <a:close/>
                  </a:path>
                </a:pathLst>
              </a:custGeom>
              <a:solidFill>
                <a:srgbClr val="16A085">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grpSp>
          <p:nvGrpSpPr>
            <p:cNvPr id="245" name="Group 244">
              <a:extLst>
                <a:ext uri="{FF2B5EF4-FFF2-40B4-BE49-F238E27FC236}">
                  <a16:creationId xmlns:a16="http://schemas.microsoft.com/office/drawing/2014/main" id="{C1EE27DC-D7BE-407D-9655-4B8F932154E4}"/>
                </a:ext>
              </a:extLst>
            </p:cNvPr>
            <p:cNvGrpSpPr/>
            <p:nvPr/>
          </p:nvGrpSpPr>
          <p:grpSpPr>
            <a:xfrm>
              <a:off x="9795712" y="1801765"/>
              <a:ext cx="1720552" cy="2442533"/>
              <a:chOff x="1010339" y="1986273"/>
              <a:chExt cx="2457858" cy="3489227"/>
            </a:xfrm>
          </p:grpSpPr>
          <p:grpSp>
            <p:nvGrpSpPr>
              <p:cNvPr id="246" name="Group 245">
                <a:extLst>
                  <a:ext uri="{FF2B5EF4-FFF2-40B4-BE49-F238E27FC236}">
                    <a16:creationId xmlns:a16="http://schemas.microsoft.com/office/drawing/2014/main" id="{D74F4517-B1D4-4AE3-B699-2A65CAFB67DA}"/>
                  </a:ext>
                </a:extLst>
              </p:cNvPr>
              <p:cNvGrpSpPr/>
              <p:nvPr/>
            </p:nvGrpSpPr>
            <p:grpSpPr>
              <a:xfrm>
                <a:off x="2007478" y="4723593"/>
                <a:ext cx="429175" cy="751907"/>
                <a:chOff x="2007478" y="4723593"/>
                <a:chExt cx="429175" cy="751907"/>
              </a:xfrm>
            </p:grpSpPr>
            <p:sp>
              <p:nvSpPr>
                <p:cNvPr id="253" name="Oval 252">
                  <a:extLst>
                    <a:ext uri="{FF2B5EF4-FFF2-40B4-BE49-F238E27FC236}">
                      <a16:creationId xmlns:a16="http://schemas.microsoft.com/office/drawing/2014/main" id="{EB2A83E3-746C-4FC1-9C23-6904CEF5952E}"/>
                    </a:ext>
                  </a:extLst>
                </p:cNvPr>
                <p:cNvSpPr/>
                <p:nvPr/>
              </p:nvSpPr>
              <p:spPr>
                <a:xfrm>
                  <a:off x="2008523" y="4783693"/>
                  <a:ext cx="426907" cy="146955"/>
                </a:xfrm>
                <a:prstGeom prst="ellipse">
                  <a:avLst/>
                </a:prstGeom>
                <a:solidFill>
                  <a:srgbClr val="F2F2F2">
                    <a:lumMod val="1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254" name="Group 253">
                  <a:extLst>
                    <a:ext uri="{FF2B5EF4-FFF2-40B4-BE49-F238E27FC236}">
                      <a16:creationId xmlns:a16="http://schemas.microsoft.com/office/drawing/2014/main" id="{5418AAFD-79B9-4978-9BB2-2BE796467165}"/>
                    </a:ext>
                  </a:extLst>
                </p:cNvPr>
                <p:cNvGrpSpPr/>
                <p:nvPr/>
              </p:nvGrpSpPr>
              <p:grpSpPr>
                <a:xfrm>
                  <a:off x="2007478" y="4797889"/>
                  <a:ext cx="429175" cy="677611"/>
                  <a:chOff x="2007478" y="4797889"/>
                  <a:chExt cx="429175" cy="677611"/>
                </a:xfrm>
              </p:grpSpPr>
              <p:sp>
                <p:nvSpPr>
                  <p:cNvPr id="259" name="Shape">
                    <a:extLst>
                      <a:ext uri="{FF2B5EF4-FFF2-40B4-BE49-F238E27FC236}">
                        <a16:creationId xmlns:a16="http://schemas.microsoft.com/office/drawing/2014/main" id="{F3386748-1F1F-4747-8E2E-9467533BA531}"/>
                      </a:ext>
                    </a:extLst>
                  </p:cNvPr>
                  <p:cNvSpPr/>
                  <p:nvPr/>
                </p:nvSpPr>
                <p:spPr>
                  <a:xfrm>
                    <a:off x="2072864" y="5075780"/>
                    <a:ext cx="283083" cy="170825"/>
                  </a:xfrm>
                  <a:custGeom>
                    <a:avLst/>
                    <a:gdLst/>
                    <a:ahLst/>
                    <a:cxnLst>
                      <a:cxn ang="0">
                        <a:pos x="wd2" y="hd2"/>
                      </a:cxn>
                      <a:cxn ang="5400000">
                        <a:pos x="wd2" y="hd2"/>
                      </a:cxn>
                      <a:cxn ang="10800000">
                        <a:pos x="wd2" y="hd2"/>
                      </a:cxn>
                      <a:cxn ang="16200000">
                        <a:pos x="wd2" y="hd2"/>
                      </a:cxn>
                    </a:cxnLst>
                    <a:rect l="0" t="0" r="r" b="b"/>
                    <a:pathLst>
                      <a:path w="21585" h="21600" extrusionOk="0">
                        <a:moveTo>
                          <a:pt x="21513" y="13456"/>
                        </a:moveTo>
                        <a:lnTo>
                          <a:pt x="21450" y="13311"/>
                        </a:lnTo>
                        <a:lnTo>
                          <a:pt x="16041" y="1468"/>
                        </a:lnTo>
                        <a:cubicBezTo>
                          <a:pt x="16029" y="1447"/>
                          <a:pt x="16004" y="1426"/>
                          <a:pt x="15991" y="1406"/>
                        </a:cubicBezTo>
                        <a:cubicBezTo>
                          <a:pt x="15966" y="1364"/>
                          <a:pt x="15941" y="1323"/>
                          <a:pt x="15916" y="1302"/>
                        </a:cubicBezTo>
                        <a:cubicBezTo>
                          <a:pt x="15904" y="1282"/>
                          <a:pt x="15892" y="1282"/>
                          <a:pt x="15879" y="1261"/>
                        </a:cubicBezTo>
                        <a:cubicBezTo>
                          <a:pt x="15867" y="1261"/>
                          <a:pt x="15867" y="1240"/>
                          <a:pt x="15854" y="1240"/>
                        </a:cubicBezTo>
                        <a:cubicBezTo>
                          <a:pt x="15817" y="1220"/>
                          <a:pt x="15792" y="1199"/>
                          <a:pt x="15754" y="1178"/>
                        </a:cubicBezTo>
                        <a:cubicBezTo>
                          <a:pt x="15742" y="1178"/>
                          <a:pt x="15742" y="1157"/>
                          <a:pt x="15730" y="1157"/>
                        </a:cubicBezTo>
                        <a:lnTo>
                          <a:pt x="15430" y="1095"/>
                        </a:lnTo>
                        <a:lnTo>
                          <a:pt x="12402" y="537"/>
                        </a:lnTo>
                        <a:lnTo>
                          <a:pt x="11953" y="455"/>
                        </a:lnTo>
                        <a:lnTo>
                          <a:pt x="9498" y="0"/>
                        </a:lnTo>
                        <a:cubicBezTo>
                          <a:pt x="9485" y="0"/>
                          <a:pt x="9485" y="0"/>
                          <a:pt x="9473" y="0"/>
                        </a:cubicBezTo>
                        <a:cubicBezTo>
                          <a:pt x="9473" y="0"/>
                          <a:pt x="9473" y="0"/>
                          <a:pt x="9460" y="0"/>
                        </a:cubicBezTo>
                        <a:cubicBezTo>
                          <a:pt x="9385" y="0"/>
                          <a:pt x="9298" y="21"/>
                          <a:pt x="9236" y="83"/>
                        </a:cubicBezTo>
                        <a:cubicBezTo>
                          <a:pt x="9236" y="83"/>
                          <a:pt x="9223" y="83"/>
                          <a:pt x="9223" y="83"/>
                        </a:cubicBezTo>
                        <a:lnTo>
                          <a:pt x="9024" y="269"/>
                        </a:lnTo>
                        <a:lnTo>
                          <a:pt x="5272" y="3679"/>
                        </a:lnTo>
                        <a:lnTo>
                          <a:pt x="5272" y="3679"/>
                        </a:lnTo>
                        <a:cubicBezTo>
                          <a:pt x="5260" y="3679"/>
                          <a:pt x="5247" y="3700"/>
                          <a:pt x="5235" y="3721"/>
                        </a:cubicBezTo>
                        <a:lnTo>
                          <a:pt x="5197" y="3762"/>
                        </a:lnTo>
                        <a:cubicBezTo>
                          <a:pt x="5197" y="3762"/>
                          <a:pt x="5197" y="3762"/>
                          <a:pt x="5185" y="3783"/>
                        </a:cubicBezTo>
                        <a:cubicBezTo>
                          <a:pt x="5135" y="3824"/>
                          <a:pt x="5098" y="3886"/>
                          <a:pt x="5060" y="3969"/>
                        </a:cubicBezTo>
                        <a:cubicBezTo>
                          <a:pt x="5048" y="3989"/>
                          <a:pt x="5035" y="3989"/>
                          <a:pt x="5035" y="4010"/>
                        </a:cubicBezTo>
                        <a:lnTo>
                          <a:pt x="4886" y="4382"/>
                        </a:lnTo>
                        <a:lnTo>
                          <a:pt x="150" y="15998"/>
                        </a:lnTo>
                        <a:lnTo>
                          <a:pt x="75" y="16185"/>
                        </a:lnTo>
                        <a:cubicBezTo>
                          <a:pt x="25" y="16309"/>
                          <a:pt x="0" y="16453"/>
                          <a:pt x="0" y="16598"/>
                        </a:cubicBezTo>
                        <a:lnTo>
                          <a:pt x="0" y="18562"/>
                        </a:lnTo>
                        <a:lnTo>
                          <a:pt x="0" y="21600"/>
                        </a:lnTo>
                        <a:cubicBezTo>
                          <a:pt x="12" y="21579"/>
                          <a:pt x="25" y="21559"/>
                          <a:pt x="37" y="21559"/>
                        </a:cubicBezTo>
                        <a:lnTo>
                          <a:pt x="150" y="21455"/>
                        </a:lnTo>
                        <a:cubicBezTo>
                          <a:pt x="262" y="21352"/>
                          <a:pt x="386" y="21269"/>
                          <a:pt x="511" y="21228"/>
                        </a:cubicBezTo>
                        <a:cubicBezTo>
                          <a:pt x="511" y="21228"/>
                          <a:pt x="523" y="21228"/>
                          <a:pt x="523" y="21228"/>
                        </a:cubicBezTo>
                        <a:cubicBezTo>
                          <a:pt x="648" y="21187"/>
                          <a:pt x="773" y="21166"/>
                          <a:pt x="897" y="21166"/>
                        </a:cubicBezTo>
                        <a:lnTo>
                          <a:pt x="897" y="21166"/>
                        </a:lnTo>
                        <a:lnTo>
                          <a:pt x="897" y="16846"/>
                        </a:lnTo>
                        <a:lnTo>
                          <a:pt x="5646" y="5188"/>
                        </a:lnTo>
                        <a:lnTo>
                          <a:pt x="8027" y="5374"/>
                        </a:lnTo>
                        <a:lnTo>
                          <a:pt x="7067" y="10128"/>
                        </a:lnTo>
                        <a:cubicBezTo>
                          <a:pt x="7055" y="10211"/>
                          <a:pt x="7042" y="10294"/>
                          <a:pt x="7042" y="10376"/>
                        </a:cubicBezTo>
                        <a:lnTo>
                          <a:pt x="7042" y="15048"/>
                        </a:lnTo>
                        <a:cubicBezTo>
                          <a:pt x="7042" y="15048"/>
                          <a:pt x="7042" y="15048"/>
                          <a:pt x="7042" y="15048"/>
                        </a:cubicBezTo>
                        <a:cubicBezTo>
                          <a:pt x="7042" y="15048"/>
                          <a:pt x="7042" y="15048"/>
                          <a:pt x="7042" y="15048"/>
                        </a:cubicBezTo>
                        <a:cubicBezTo>
                          <a:pt x="7179" y="14965"/>
                          <a:pt x="7304" y="14924"/>
                          <a:pt x="7441" y="14903"/>
                        </a:cubicBezTo>
                        <a:cubicBezTo>
                          <a:pt x="7578" y="14882"/>
                          <a:pt x="7728" y="14882"/>
                          <a:pt x="7865" y="14944"/>
                        </a:cubicBezTo>
                        <a:lnTo>
                          <a:pt x="7940" y="14965"/>
                        </a:lnTo>
                        <a:lnTo>
                          <a:pt x="7940" y="10500"/>
                        </a:lnTo>
                        <a:lnTo>
                          <a:pt x="8949" y="5498"/>
                        </a:lnTo>
                        <a:lnTo>
                          <a:pt x="11841" y="6057"/>
                        </a:lnTo>
                        <a:lnTo>
                          <a:pt x="13449" y="16515"/>
                        </a:lnTo>
                        <a:lnTo>
                          <a:pt x="13449" y="20567"/>
                        </a:lnTo>
                        <a:lnTo>
                          <a:pt x="13474" y="20567"/>
                        </a:lnTo>
                        <a:lnTo>
                          <a:pt x="14346" y="20711"/>
                        </a:lnTo>
                        <a:lnTo>
                          <a:pt x="14346" y="16412"/>
                        </a:lnTo>
                        <a:cubicBezTo>
                          <a:pt x="14346" y="16350"/>
                          <a:pt x="14346" y="16288"/>
                          <a:pt x="14334" y="16226"/>
                        </a:cubicBezTo>
                        <a:lnTo>
                          <a:pt x="12726" y="5726"/>
                        </a:lnTo>
                        <a:lnTo>
                          <a:pt x="15543" y="2915"/>
                        </a:lnTo>
                        <a:lnTo>
                          <a:pt x="15543" y="2915"/>
                        </a:lnTo>
                        <a:lnTo>
                          <a:pt x="15543" y="2915"/>
                        </a:lnTo>
                        <a:lnTo>
                          <a:pt x="20678" y="14159"/>
                        </a:lnTo>
                        <a:lnTo>
                          <a:pt x="20678" y="18210"/>
                        </a:lnTo>
                        <a:lnTo>
                          <a:pt x="21575" y="18210"/>
                        </a:lnTo>
                        <a:lnTo>
                          <a:pt x="21575" y="15709"/>
                        </a:lnTo>
                        <a:lnTo>
                          <a:pt x="21575" y="13911"/>
                        </a:lnTo>
                        <a:cubicBezTo>
                          <a:pt x="21600" y="13745"/>
                          <a:pt x="21575" y="13580"/>
                          <a:pt x="21513" y="13456"/>
                        </a:cubicBezTo>
                        <a:close/>
                        <a:moveTo>
                          <a:pt x="8363" y="3907"/>
                        </a:moveTo>
                        <a:lnTo>
                          <a:pt x="7079" y="3803"/>
                        </a:lnTo>
                        <a:lnTo>
                          <a:pt x="8687" y="2356"/>
                        </a:lnTo>
                        <a:lnTo>
                          <a:pt x="8363" y="3907"/>
                        </a:lnTo>
                        <a:close/>
                        <a:moveTo>
                          <a:pt x="12364" y="4361"/>
                        </a:moveTo>
                        <a:lnTo>
                          <a:pt x="12140" y="4589"/>
                        </a:lnTo>
                        <a:lnTo>
                          <a:pt x="12140" y="4589"/>
                        </a:lnTo>
                        <a:lnTo>
                          <a:pt x="12140" y="4589"/>
                        </a:lnTo>
                        <a:lnTo>
                          <a:pt x="11915" y="4547"/>
                        </a:lnTo>
                        <a:lnTo>
                          <a:pt x="9286" y="4051"/>
                        </a:lnTo>
                        <a:lnTo>
                          <a:pt x="9784" y="1592"/>
                        </a:lnTo>
                        <a:lnTo>
                          <a:pt x="11953" y="1984"/>
                        </a:lnTo>
                        <a:lnTo>
                          <a:pt x="12402" y="2067"/>
                        </a:lnTo>
                        <a:lnTo>
                          <a:pt x="14321" y="2418"/>
                        </a:lnTo>
                        <a:lnTo>
                          <a:pt x="12364" y="4361"/>
                        </a:lnTo>
                        <a:close/>
                      </a:path>
                    </a:pathLst>
                  </a:custGeom>
                  <a:solidFill>
                    <a:srgbClr val="6F6F6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60" name="Shape">
                    <a:extLst>
                      <a:ext uri="{FF2B5EF4-FFF2-40B4-BE49-F238E27FC236}">
                        <a16:creationId xmlns:a16="http://schemas.microsoft.com/office/drawing/2014/main" id="{A445A63B-CA8E-4785-A5BD-D73BC19A38E4}"/>
                      </a:ext>
                    </a:extLst>
                  </p:cNvPr>
                  <p:cNvSpPr/>
                  <p:nvPr/>
                </p:nvSpPr>
                <p:spPr>
                  <a:xfrm>
                    <a:off x="2236328" y="5092126"/>
                    <a:ext cx="6540" cy="20597"/>
                  </a:xfrm>
                  <a:custGeom>
                    <a:avLst/>
                    <a:gdLst/>
                    <a:ahLst/>
                    <a:cxnLst>
                      <a:cxn ang="0">
                        <a:pos x="wd2" y="hd2"/>
                      </a:cxn>
                      <a:cxn ang="5400000">
                        <a:pos x="wd2" y="hd2"/>
                      </a:cxn>
                      <a:cxn ang="10800000">
                        <a:pos x="wd2" y="hd2"/>
                      </a:cxn>
                      <a:cxn ang="16200000">
                        <a:pos x="wd2" y="hd2"/>
                      </a:cxn>
                    </a:cxnLst>
                    <a:rect l="0" t="0" r="r" b="b"/>
                    <a:pathLst>
                      <a:path w="21600" h="21600" extrusionOk="0">
                        <a:moveTo>
                          <a:pt x="0" y="21258"/>
                        </a:moveTo>
                        <a:lnTo>
                          <a:pt x="9720" y="21600"/>
                        </a:lnTo>
                        <a:lnTo>
                          <a:pt x="9720" y="21600"/>
                        </a:lnTo>
                        <a:lnTo>
                          <a:pt x="19980" y="19714"/>
                        </a:lnTo>
                        <a:lnTo>
                          <a:pt x="21600" y="685"/>
                        </a:lnTo>
                        <a:lnTo>
                          <a:pt x="2160"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61" name="Shape">
                    <a:extLst>
                      <a:ext uri="{FF2B5EF4-FFF2-40B4-BE49-F238E27FC236}">
                        <a16:creationId xmlns:a16="http://schemas.microsoft.com/office/drawing/2014/main" id="{474833D0-9737-4C50-851A-2DB97D12D242}"/>
                      </a:ext>
                    </a:extLst>
                  </p:cNvPr>
                  <p:cNvSpPr/>
                  <p:nvPr/>
                </p:nvSpPr>
                <p:spPr>
                  <a:xfrm>
                    <a:off x="2236329" y="4928662"/>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62" name="Shape">
                    <a:extLst>
                      <a:ext uri="{FF2B5EF4-FFF2-40B4-BE49-F238E27FC236}">
                        <a16:creationId xmlns:a16="http://schemas.microsoft.com/office/drawing/2014/main" id="{23B90A4A-BF83-4527-9321-6CF23CC5B936}"/>
                      </a:ext>
                    </a:extLst>
                  </p:cNvPr>
                  <p:cNvSpPr/>
                  <p:nvPr/>
                </p:nvSpPr>
                <p:spPr>
                  <a:xfrm>
                    <a:off x="2364235" y="4841428"/>
                    <a:ext cx="72418" cy="351884"/>
                  </a:xfrm>
                  <a:custGeom>
                    <a:avLst/>
                    <a:gdLst/>
                    <a:ahLst/>
                    <a:cxnLst>
                      <a:cxn ang="0">
                        <a:pos x="wd2" y="hd2"/>
                      </a:cxn>
                      <a:cxn ang="5400000">
                        <a:pos x="wd2" y="hd2"/>
                      </a:cxn>
                      <a:cxn ang="10800000">
                        <a:pos x="wd2" y="hd2"/>
                      </a:cxn>
                      <a:cxn ang="16200000">
                        <a:pos x="wd2" y="hd2"/>
                      </a:cxn>
                    </a:cxnLst>
                    <a:rect l="0" t="0" r="r" b="b"/>
                    <a:pathLst>
                      <a:path w="21600" h="21600" extrusionOk="0">
                        <a:moveTo>
                          <a:pt x="20527" y="0"/>
                        </a:moveTo>
                        <a:lnTo>
                          <a:pt x="19601" y="928"/>
                        </a:lnTo>
                        <a:lnTo>
                          <a:pt x="18382" y="2151"/>
                        </a:lnTo>
                        <a:lnTo>
                          <a:pt x="0" y="20418"/>
                        </a:lnTo>
                        <a:lnTo>
                          <a:pt x="244" y="20489"/>
                        </a:lnTo>
                        <a:cubicBezTo>
                          <a:pt x="487" y="20550"/>
                          <a:pt x="585" y="20632"/>
                          <a:pt x="585" y="20713"/>
                        </a:cubicBezTo>
                        <a:lnTo>
                          <a:pt x="585" y="21600"/>
                        </a:lnTo>
                        <a:lnTo>
                          <a:pt x="585" y="21600"/>
                        </a:lnTo>
                        <a:lnTo>
                          <a:pt x="20820" y="1488"/>
                        </a:lnTo>
                        <a:lnTo>
                          <a:pt x="21112" y="1172"/>
                        </a:lnTo>
                        <a:lnTo>
                          <a:pt x="21600" y="683"/>
                        </a:lnTo>
                        <a:cubicBezTo>
                          <a:pt x="21551" y="449"/>
                          <a:pt x="21210" y="224"/>
                          <a:pt x="20527" y="0"/>
                        </a:cubicBez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63" name="Shape">
                    <a:extLst>
                      <a:ext uri="{FF2B5EF4-FFF2-40B4-BE49-F238E27FC236}">
                        <a16:creationId xmlns:a16="http://schemas.microsoft.com/office/drawing/2014/main" id="{70A2ED40-F3AF-402E-AFD5-297B0118A3EA}"/>
                      </a:ext>
                    </a:extLst>
                  </p:cNvPr>
                  <p:cNvSpPr/>
                  <p:nvPr/>
                </p:nvSpPr>
                <p:spPr>
                  <a:xfrm>
                    <a:off x="2007478" y="4846930"/>
                    <a:ext cx="71599" cy="368125"/>
                  </a:xfrm>
                  <a:custGeom>
                    <a:avLst/>
                    <a:gdLst/>
                    <a:ahLst/>
                    <a:cxnLst>
                      <a:cxn ang="0">
                        <a:pos x="wd2" y="hd2"/>
                      </a:cxn>
                      <a:cxn ang="5400000">
                        <a:pos x="wd2" y="hd2"/>
                      </a:cxn>
                      <a:cxn ang="10800000">
                        <a:pos x="wd2" y="hd2"/>
                      </a:cxn>
                      <a:cxn ang="16200000">
                        <a:pos x="wd2" y="hd2"/>
                      </a:cxn>
                    </a:cxnLst>
                    <a:rect l="0" t="0" r="r" b="b"/>
                    <a:pathLst>
                      <a:path w="21600" h="21600" extrusionOk="0">
                        <a:moveTo>
                          <a:pt x="1479" y="393"/>
                        </a:moveTo>
                        <a:lnTo>
                          <a:pt x="1085" y="0"/>
                        </a:lnTo>
                        <a:cubicBezTo>
                          <a:pt x="395" y="230"/>
                          <a:pt x="0" y="470"/>
                          <a:pt x="0" y="710"/>
                        </a:cubicBezTo>
                        <a:cubicBezTo>
                          <a:pt x="0" y="719"/>
                          <a:pt x="49" y="739"/>
                          <a:pt x="49" y="748"/>
                        </a:cubicBezTo>
                        <a:lnTo>
                          <a:pt x="444" y="1161"/>
                        </a:lnTo>
                        <a:lnTo>
                          <a:pt x="21008" y="21600"/>
                        </a:lnTo>
                        <a:lnTo>
                          <a:pt x="21008" y="20689"/>
                        </a:lnTo>
                        <a:cubicBezTo>
                          <a:pt x="21008" y="20622"/>
                          <a:pt x="21107" y="20555"/>
                          <a:pt x="21304" y="20497"/>
                        </a:cubicBezTo>
                        <a:lnTo>
                          <a:pt x="21600" y="20411"/>
                        </a:lnTo>
                        <a:lnTo>
                          <a:pt x="3008" y="1909"/>
                        </a:lnTo>
                        <a:lnTo>
                          <a:pt x="1479" y="393"/>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64" name="Shape">
                    <a:extLst>
                      <a:ext uri="{FF2B5EF4-FFF2-40B4-BE49-F238E27FC236}">
                        <a16:creationId xmlns:a16="http://schemas.microsoft.com/office/drawing/2014/main" id="{ED43C71F-A9D9-41D9-9E45-145B89225733}"/>
                      </a:ext>
                    </a:extLst>
                  </p:cNvPr>
                  <p:cNvSpPr/>
                  <p:nvPr/>
                </p:nvSpPr>
                <p:spPr>
                  <a:xfrm>
                    <a:off x="2187290" y="479789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65" name="Shape">
                    <a:extLst>
                      <a:ext uri="{FF2B5EF4-FFF2-40B4-BE49-F238E27FC236}">
                        <a16:creationId xmlns:a16="http://schemas.microsoft.com/office/drawing/2014/main" id="{EEA3C579-6214-4823-AE76-13C235587E81}"/>
                      </a:ext>
                    </a:extLst>
                  </p:cNvPr>
                  <p:cNvSpPr/>
                  <p:nvPr/>
                </p:nvSpPr>
                <p:spPr>
                  <a:xfrm>
                    <a:off x="2285368" y="4797889"/>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66" name="Shape">
                    <a:extLst>
                      <a:ext uri="{FF2B5EF4-FFF2-40B4-BE49-F238E27FC236}">
                        <a16:creationId xmlns:a16="http://schemas.microsoft.com/office/drawing/2014/main" id="{26B8F8F2-A790-465A-9750-451D3B0339E1}"/>
                      </a:ext>
                    </a:extLst>
                  </p:cNvPr>
                  <p:cNvSpPr/>
                  <p:nvPr/>
                </p:nvSpPr>
                <p:spPr>
                  <a:xfrm>
                    <a:off x="2089211" y="4797889"/>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67" name="Shape">
                    <a:extLst>
                      <a:ext uri="{FF2B5EF4-FFF2-40B4-BE49-F238E27FC236}">
                        <a16:creationId xmlns:a16="http://schemas.microsoft.com/office/drawing/2014/main" id="{3DDF716F-B410-48DE-A6FB-8C59B038C36A}"/>
                      </a:ext>
                    </a:extLst>
                  </p:cNvPr>
                  <p:cNvSpPr/>
                  <p:nvPr/>
                </p:nvSpPr>
                <p:spPr>
                  <a:xfrm>
                    <a:off x="2072864" y="5320979"/>
                    <a:ext cx="99060" cy="129955"/>
                  </a:xfrm>
                  <a:custGeom>
                    <a:avLst/>
                    <a:gdLst/>
                    <a:ahLst/>
                    <a:cxnLst>
                      <a:cxn ang="0">
                        <a:pos x="wd2" y="hd2"/>
                      </a:cxn>
                      <a:cxn ang="5400000">
                        <a:pos x="wd2" y="hd2"/>
                      </a:cxn>
                      <a:cxn ang="10800000">
                        <a:pos x="wd2" y="hd2"/>
                      </a:cxn>
                      <a:cxn ang="16200000">
                        <a:pos x="wd2" y="hd2"/>
                      </a:cxn>
                    </a:cxnLst>
                    <a:rect l="0" t="0" r="r" b="b"/>
                    <a:pathLst>
                      <a:path w="21600" h="21600" extrusionOk="0">
                        <a:moveTo>
                          <a:pt x="36" y="19155"/>
                        </a:moveTo>
                        <a:cubicBezTo>
                          <a:pt x="36" y="20133"/>
                          <a:pt x="606" y="21002"/>
                          <a:pt x="1497" y="21600"/>
                        </a:cubicBezTo>
                        <a:lnTo>
                          <a:pt x="18855" y="14808"/>
                        </a:lnTo>
                        <a:cubicBezTo>
                          <a:pt x="19711" y="14454"/>
                          <a:pt x="20673" y="14237"/>
                          <a:pt x="21600" y="14101"/>
                        </a:cubicBezTo>
                        <a:lnTo>
                          <a:pt x="21600" y="0"/>
                        </a:lnTo>
                        <a:lnTo>
                          <a:pt x="0" y="7526"/>
                        </a:lnTo>
                        <a:lnTo>
                          <a:pt x="0" y="19155"/>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68" name="Shape">
                    <a:extLst>
                      <a:ext uri="{FF2B5EF4-FFF2-40B4-BE49-F238E27FC236}">
                        <a16:creationId xmlns:a16="http://schemas.microsoft.com/office/drawing/2014/main" id="{535136B0-9B1A-4A31-B1BE-8723C6F7B844}"/>
                      </a:ext>
                    </a:extLst>
                  </p:cNvPr>
                  <p:cNvSpPr/>
                  <p:nvPr/>
                </p:nvSpPr>
                <p:spPr>
                  <a:xfrm>
                    <a:off x="2072863" y="5206553"/>
                    <a:ext cx="101188" cy="136983"/>
                  </a:xfrm>
                  <a:custGeom>
                    <a:avLst/>
                    <a:gdLst/>
                    <a:ahLst/>
                    <a:cxnLst>
                      <a:cxn ang="0">
                        <a:pos x="wd2" y="hd2"/>
                      </a:cxn>
                      <a:cxn ang="5400000">
                        <a:pos x="wd2" y="hd2"/>
                      </a:cxn>
                      <a:cxn ang="10800000">
                        <a:pos x="wd2" y="hd2"/>
                      </a:cxn>
                      <a:cxn ang="16200000">
                        <a:pos x="wd2" y="hd2"/>
                      </a:cxn>
                    </a:cxnLst>
                    <a:rect l="0" t="0" r="r" b="b"/>
                    <a:pathLst>
                      <a:path w="21600" h="21600" extrusionOk="0">
                        <a:moveTo>
                          <a:pt x="18041" y="1160"/>
                        </a:moveTo>
                        <a:cubicBezTo>
                          <a:pt x="17029" y="1521"/>
                          <a:pt x="16226" y="2139"/>
                          <a:pt x="15842" y="2938"/>
                        </a:cubicBezTo>
                        <a:lnTo>
                          <a:pt x="13923" y="6856"/>
                        </a:lnTo>
                        <a:cubicBezTo>
                          <a:pt x="13574" y="7552"/>
                          <a:pt x="12911" y="8145"/>
                          <a:pt x="12039" y="8506"/>
                        </a:cubicBezTo>
                        <a:cubicBezTo>
                          <a:pt x="10817" y="9022"/>
                          <a:pt x="9352" y="9047"/>
                          <a:pt x="8096" y="8609"/>
                        </a:cubicBezTo>
                        <a:lnTo>
                          <a:pt x="6176" y="7939"/>
                        </a:lnTo>
                        <a:cubicBezTo>
                          <a:pt x="4955" y="7501"/>
                          <a:pt x="3524" y="7526"/>
                          <a:pt x="2303" y="8016"/>
                        </a:cubicBezTo>
                        <a:lnTo>
                          <a:pt x="1989" y="8145"/>
                        </a:lnTo>
                        <a:cubicBezTo>
                          <a:pt x="977" y="8557"/>
                          <a:pt x="314" y="9228"/>
                          <a:pt x="0" y="10001"/>
                        </a:cubicBezTo>
                        <a:cubicBezTo>
                          <a:pt x="244" y="11341"/>
                          <a:pt x="454" y="13223"/>
                          <a:pt x="454" y="15903"/>
                        </a:cubicBezTo>
                        <a:lnTo>
                          <a:pt x="454" y="21600"/>
                        </a:lnTo>
                        <a:lnTo>
                          <a:pt x="21216" y="14589"/>
                        </a:lnTo>
                        <a:lnTo>
                          <a:pt x="21600" y="14641"/>
                        </a:lnTo>
                        <a:lnTo>
                          <a:pt x="21600" y="0"/>
                        </a:lnTo>
                        <a:cubicBezTo>
                          <a:pt x="21460" y="26"/>
                          <a:pt x="21321" y="26"/>
                          <a:pt x="21216" y="77"/>
                        </a:cubicBezTo>
                        <a:lnTo>
                          <a:pt x="18041" y="1160"/>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69" name="Shape">
                    <a:extLst>
                      <a:ext uri="{FF2B5EF4-FFF2-40B4-BE49-F238E27FC236}">
                        <a16:creationId xmlns:a16="http://schemas.microsoft.com/office/drawing/2014/main" id="{5CA0B08A-E05D-45E2-A38A-CF096A8AD5E6}"/>
                      </a:ext>
                    </a:extLst>
                  </p:cNvPr>
                  <p:cNvSpPr/>
                  <p:nvPr/>
                </p:nvSpPr>
                <p:spPr>
                  <a:xfrm>
                    <a:off x="2170943" y="5190205"/>
                    <a:ext cx="1798" cy="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3" y="7200"/>
                          <a:pt x="5891" y="7200"/>
                          <a:pt x="0" y="21600"/>
                        </a:cubicBezTo>
                        <a:cubicBezTo>
                          <a:pt x="7857" y="7156"/>
                          <a:pt x="15709" y="7156"/>
                          <a:pt x="21600" y="0"/>
                        </a:cubicBezTo>
                        <a:cubicBezTo>
                          <a:pt x="21600" y="0"/>
                          <a:pt x="21600" y="0"/>
                          <a:pt x="21600" y="0"/>
                        </a:cubicBez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0" name="Shape">
                    <a:extLst>
                      <a:ext uri="{FF2B5EF4-FFF2-40B4-BE49-F238E27FC236}">
                        <a16:creationId xmlns:a16="http://schemas.microsoft.com/office/drawing/2014/main" id="{6396F252-7421-462D-9701-F1099F699E6A}"/>
                      </a:ext>
                    </a:extLst>
                  </p:cNvPr>
                  <p:cNvSpPr/>
                  <p:nvPr/>
                </p:nvSpPr>
                <p:spPr>
                  <a:xfrm>
                    <a:off x="2170942" y="5206552"/>
                    <a:ext cx="209238" cy="123824"/>
                  </a:xfrm>
                  <a:custGeom>
                    <a:avLst/>
                    <a:gdLst/>
                    <a:ahLst/>
                    <a:cxnLst>
                      <a:cxn ang="0">
                        <a:pos x="wd2" y="hd2"/>
                      </a:cxn>
                      <a:cxn ang="5400000">
                        <a:pos x="wd2" y="hd2"/>
                      </a:cxn>
                      <a:cxn ang="10800000">
                        <a:pos x="wd2" y="hd2"/>
                      </a:cxn>
                      <a:cxn ang="16200000">
                        <a:pos x="wd2" y="hd2"/>
                      </a:cxn>
                    </a:cxnLst>
                    <a:rect l="0" t="0" r="r" b="b"/>
                    <a:pathLst>
                      <a:path w="21600" h="21528" extrusionOk="0">
                        <a:moveTo>
                          <a:pt x="21600" y="4561"/>
                        </a:moveTo>
                        <a:lnTo>
                          <a:pt x="21600" y="4561"/>
                        </a:lnTo>
                        <a:lnTo>
                          <a:pt x="17837" y="4561"/>
                        </a:lnTo>
                        <a:cubicBezTo>
                          <a:pt x="17297" y="4561"/>
                          <a:pt x="16774" y="4930"/>
                          <a:pt x="16386" y="5584"/>
                        </a:cubicBezTo>
                        <a:lnTo>
                          <a:pt x="15171" y="7630"/>
                        </a:lnTo>
                        <a:cubicBezTo>
                          <a:pt x="14732" y="8369"/>
                          <a:pt x="14124" y="8739"/>
                          <a:pt x="13517" y="8625"/>
                        </a:cubicBezTo>
                        <a:lnTo>
                          <a:pt x="8505" y="7772"/>
                        </a:lnTo>
                        <a:cubicBezTo>
                          <a:pt x="7982" y="7687"/>
                          <a:pt x="7492" y="7261"/>
                          <a:pt x="7155" y="6579"/>
                        </a:cubicBezTo>
                        <a:lnTo>
                          <a:pt x="4961" y="2230"/>
                        </a:lnTo>
                        <a:cubicBezTo>
                          <a:pt x="4674" y="1662"/>
                          <a:pt x="4286" y="1264"/>
                          <a:pt x="3848" y="1093"/>
                        </a:cubicBezTo>
                        <a:lnTo>
                          <a:pt x="1114" y="70"/>
                        </a:lnTo>
                        <a:cubicBezTo>
                          <a:pt x="743" y="-72"/>
                          <a:pt x="354" y="13"/>
                          <a:pt x="0" y="212"/>
                        </a:cubicBezTo>
                        <a:lnTo>
                          <a:pt x="0" y="16355"/>
                        </a:lnTo>
                        <a:lnTo>
                          <a:pt x="21077" y="21528"/>
                        </a:lnTo>
                        <a:lnTo>
                          <a:pt x="21077" y="10501"/>
                        </a:lnTo>
                        <a:cubicBezTo>
                          <a:pt x="21077" y="10501"/>
                          <a:pt x="21077" y="10273"/>
                          <a:pt x="21077" y="9932"/>
                        </a:cubicBezTo>
                        <a:lnTo>
                          <a:pt x="21077" y="8028"/>
                        </a:lnTo>
                        <a:cubicBezTo>
                          <a:pt x="21060" y="8000"/>
                          <a:pt x="20976" y="5726"/>
                          <a:pt x="21600" y="4561"/>
                        </a:cubicBez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1" name="Shape">
                    <a:extLst>
                      <a:ext uri="{FF2B5EF4-FFF2-40B4-BE49-F238E27FC236}">
                        <a16:creationId xmlns:a16="http://schemas.microsoft.com/office/drawing/2014/main" id="{001553B9-B808-47CA-A545-54B8353FDAD2}"/>
                      </a:ext>
                    </a:extLst>
                  </p:cNvPr>
                  <p:cNvSpPr/>
                  <p:nvPr/>
                </p:nvSpPr>
                <p:spPr>
                  <a:xfrm>
                    <a:off x="2170942" y="5320977"/>
                    <a:ext cx="204169" cy="113446"/>
                  </a:xfrm>
                  <a:custGeom>
                    <a:avLst/>
                    <a:gdLst/>
                    <a:ahLst/>
                    <a:cxnLst>
                      <a:cxn ang="0">
                        <a:pos x="wd2" y="hd2"/>
                      </a:cxn>
                      <a:cxn ang="5400000">
                        <a:pos x="wd2" y="hd2"/>
                      </a:cxn>
                      <a:cxn ang="10800000">
                        <a:pos x="wd2" y="hd2"/>
                      </a:cxn>
                      <a:cxn ang="16200000">
                        <a:pos x="wd2" y="hd2"/>
                      </a:cxn>
                    </a:cxnLst>
                    <a:rect l="0" t="0" r="r" b="b"/>
                    <a:pathLst>
                      <a:path w="21600" h="21600" extrusionOk="0">
                        <a:moveTo>
                          <a:pt x="0" y="125"/>
                        </a:moveTo>
                        <a:lnTo>
                          <a:pt x="0" y="16278"/>
                        </a:lnTo>
                        <a:cubicBezTo>
                          <a:pt x="484" y="16122"/>
                          <a:pt x="986" y="16122"/>
                          <a:pt x="1487" y="16247"/>
                        </a:cubicBezTo>
                        <a:lnTo>
                          <a:pt x="20908" y="21600"/>
                        </a:lnTo>
                        <a:cubicBezTo>
                          <a:pt x="21341" y="20884"/>
                          <a:pt x="21600" y="19888"/>
                          <a:pt x="21600" y="18799"/>
                        </a:cubicBezTo>
                        <a:lnTo>
                          <a:pt x="21600" y="5602"/>
                        </a:lnTo>
                        <a:lnTo>
                          <a:pt x="173" y="0"/>
                        </a:lnTo>
                        <a:lnTo>
                          <a:pt x="0" y="125"/>
                        </a:ln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2" name="Shape">
                    <a:extLst>
                      <a:ext uri="{FF2B5EF4-FFF2-40B4-BE49-F238E27FC236}">
                        <a16:creationId xmlns:a16="http://schemas.microsoft.com/office/drawing/2014/main" id="{CB750E94-5CFD-4015-978A-64A58B150059}"/>
                      </a:ext>
                    </a:extLst>
                  </p:cNvPr>
                  <p:cNvSpPr/>
                  <p:nvPr/>
                </p:nvSpPr>
                <p:spPr>
                  <a:xfrm>
                    <a:off x="2170943" y="5288284"/>
                    <a:ext cx="204332" cy="53618"/>
                  </a:xfrm>
                  <a:custGeom>
                    <a:avLst/>
                    <a:gdLst/>
                    <a:ahLst/>
                    <a:cxnLst>
                      <a:cxn ang="0">
                        <a:pos x="wd2" y="hd2"/>
                      </a:cxn>
                      <a:cxn ang="5400000">
                        <a:pos x="wd2" y="hd2"/>
                      </a:cxn>
                      <a:cxn ang="10800000">
                        <a:pos x="wd2" y="hd2"/>
                      </a:cxn>
                      <a:cxn ang="16200000">
                        <a:pos x="wd2" y="hd2"/>
                      </a:cxn>
                    </a:cxnLst>
                    <a:rect l="0" t="0" r="r" b="b"/>
                    <a:pathLst>
                      <a:path w="21600" h="21600" extrusionOk="0">
                        <a:moveTo>
                          <a:pt x="0" y="10010"/>
                        </a:moveTo>
                        <a:lnTo>
                          <a:pt x="190" y="9680"/>
                        </a:lnTo>
                        <a:lnTo>
                          <a:pt x="21600" y="21600"/>
                        </a:lnTo>
                        <a:lnTo>
                          <a:pt x="21600" y="11985"/>
                        </a:lnTo>
                        <a:lnTo>
                          <a:pt x="0" y="0"/>
                        </a:lnTo>
                        <a:close/>
                      </a:path>
                    </a:pathLst>
                  </a:custGeom>
                  <a:solidFill>
                    <a:srgbClr val="84613D"/>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3" name="Shape">
                    <a:extLst>
                      <a:ext uri="{FF2B5EF4-FFF2-40B4-BE49-F238E27FC236}">
                        <a16:creationId xmlns:a16="http://schemas.microsoft.com/office/drawing/2014/main" id="{B21C5FBD-DD7F-406B-A525-2D7BEDC1CF2E}"/>
                      </a:ext>
                    </a:extLst>
                  </p:cNvPr>
                  <p:cNvSpPr/>
                  <p:nvPr/>
                </p:nvSpPr>
                <p:spPr>
                  <a:xfrm>
                    <a:off x="2072863" y="5288286"/>
                    <a:ext cx="98899" cy="70453"/>
                  </a:xfrm>
                  <a:custGeom>
                    <a:avLst/>
                    <a:gdLst/>
                    <a:ahLst/>
                    <a:cxnLst>
                      <a:cxn ang="0">
                        <a:pos x="wd2" y="hd2"/>
                      </a:cxn>
                      <a:cxn ang="5400000">
                        <a:pos x="wd2" y="hd2"/>
                      </a:cxn>
                      <a:cxn ang="10800000">
                        <a:pos x="wd2" y="hd2"/>
                      </a:cxn>
                      <a:cxn ang="16200000">
                        <a:pos x="wd2" y="hd2"/>
                      </a:cxn>
                    </a:cxnLst>
                    <a:rect l="0" t="0" r="r" b="b"/>
                    <a:pathLst>
                      <a:path w="21600" h="21600" extrusionOk="0">
                        <a:moveTo>
                          <a:pt x="21600" y="100"/>
                        </a:moveTo>
                        <a:lnTo>
                          <a:pt x="21243" y="0"/>
                        </a:lnTo>
                        <a:lnTo>
                          <a:pt x="0" y="13631"/>
                        </a:lnTo>
                        <a:lnTo>
                          <a:pt x="0" y="21600"/>
                        </a:lnTo>
                        <a:lnTo>
                          <a:pt x="21600" y="7718"/>
                        </a:lnTo>
                        <a:close/>
                      </a:path>
                    </a:pathLst>
                  </a:custGeom>
                  <a:solidFill>
                    <a:srgbClr val="6F4B24"/>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4" name="Shape">
                    <a:extLst>
                      <a:ext uri="{FF2B5EF4-FFF2-40B4-BE49-F238E27FC236}">
                        <a16:creationId xmlns:a16="http://schemas.microsoft.com/office/drawing/2014/main" id="{2B34BDDD-E8EC-4890-A26A-E41088D55924}"/>
                      </a:ext>
                    </a:extLst>
                  </p:cNvPr>
                  <p:cNvSpPr/>
                  <p:nvPr/>
                </p:nvSpPr>
                <p:spPr>
                  <a:xfrm>
                    <a:off x="2072864" y="5402710"/>
                    <a:ext cx="289987" cy="72790"/>
                  </a:xfrm>
                  <a:custGeom>
                    <a:avLst/>
                    <a:gdLst/>
                    <a:ahLst/>
                    <a:cxnLst>
                      <a:cxn ang="0">
                        <a:pos x="wd2" y="hd2"/>
                      </a:cxn>
                      <a:cxn ang="5400000">
                        <a:pos x="wd2" y="hd2"/>
                      </a:cxn>
                      <a:cxn ang="10800000">
                        <a:pos x="wd2" y="hd2"/>
                      </a:cxn>
                      <a:cxn ang="16200000">
                        <a:pos x="wd2" y="hd2"/>
                      </a:cxn>
                    </a:cxnLst>
                    <a:rect l="0" t="0" r="r" b="b"/>
                    <a:pathLst>
                      <a:path w="21600" h="21185" extrusionOk="0">
                        <a:moveTo>
                          <a:pt x="6867" y="212"/>
                        </a:moveTo>
                        <a:cubicBezTo>
                          <a:pt x="6538" y="450"/>
                          <a:pt x="6222" y="831"/>
                          <a:pt x="5930" y="1450"/>
                        </a:cubicBezTo>
                        <a:lnTo>
                          <a:pt x="0" y="13344"/>
                        </a:lnTo>
                        <a:cubicBezTo>
                          <a:pt x="219" y="14105"/>
                          <a:pt x="487" y="14629"/>
                          <a:pt x="791" y="14771"/>
                        </a:cubicBezTo>
                        <a:lnTo>
                          <a:pt x="12979" y="21004"/>
                        </a:lnTo>
                        <a:cubicBezTo>
                          <a:pt x="13966" y="21527"/>
                          <a:pt x="14964" y="20908"/>
                          <a:pt x="15853" y="19243"/>
                        </a:cubicBezTo>
                        <a:lnTo>
                          <a:pt x="21247" y="9252"/>
                        </a:lnTo>
                        <a:cubicBezTo>
                          <a:pt x="21381" y="9014"/>
                          <a:pt x="21503" y="8681"/>
                          <a:pt x="21600" y="8301"/>
                        </a:cubicBezTo>
                        <a:lnTo>
                          <a:pt x="7926" y="117"/>
                        </a:lnTo>
                        <a:cubicBezTo>
                          <a:pt x="7573" y="-73"/>
                          <a:pt x="7220" y="-25"/>
                          <a:pt x="6867" y="212"/>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5" name="Line">
                    <a:extLst>
                      <a:ext uri="{FF2B5EF4-FFF2-40B4-BE49-F238E27FC236}">
                        <a16:creationId xmlns:a16="http://schemas.microsoft.com/office/drawing/2014/main" id="{167609F1-D20C-48B6-9FD7-0CF608B96A71}"/>
                      </a:ext>
                    </a:extLst>
                  </p:cNvPr>
                  <p:cNvSpPr/>
                  <p:nvPr/>
                </p:nvSpPr>
                <p:spPr>
                  <a:xfrm>
                    <a:off x="2383448" y="5255593"/>
                    <a:ext cx="0" cy="3271"/>
                  </a:xfrm>
                  <a:prstGeom prst="line">
                    <a:avLst/>
                  </a:pr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76" name="Shape">
                    <a:extLst>
                      <a:ext uri="{FF2B5EF4-FFF2-40B4-BE49-F238E27FC236}">
                        <a16:creationId xmlns:a16="http://schemas.microsoft.com/office/drawing/2014/main" id="{423F26F5-84FC-4DDC-8AD7-46C20216FB8E}"/>
                      </a:ext>
                    </a:extLst>
                  </p:cNvPr>
                  <p:cNvSpPr/>
                  <p:nvPr/>
                </p:nvSpPr>
                <p:spPr>
                  <a:xfrm>
                    <a:off x="2072864" y="5190205"/>
                    <a:ext cx="319668" cy="79022"/>
                  </a:xfrm>
                  <a:custGeom>
                    <a:avLst/>
                    <a:gdLst/>
                    <a:ahLst/>
                    <a:cxnLst>
                      <a:cxn ang="0">
                        <a:pos x="wd2" y="hd2"/>
                      </a:cxn>
                      <a:cxn ang="5400000">
                        <a:pos x="wd2" y="hd2"/>
                      </a:cxn>
                      <a:cxn ang="10800000">
                        <a:pos x="wd2" y="hd2"/>
                      </a:cxn>
                      <a:cxn ang="16200000">
                        <a:pos x="wd2" y="hd2"/>
                      </a:cxn>
                    </a:cxnLst>
                    <a:rect l="0" t="0" r="r" b="b"/>
                    <a:pathLst>
                      <a:path w="21529" h="21573" extrusionOk="0">
                        <a:moveTo>
                          <a:pt x="20979" y="7158"/>
                        </a:moveTo>
                        <a:lnTo>
                          <a:pt x="19701" y="7158"/>
                        </a:lnTo>
                        <a:lnTo>
                          <a:pt x="18909" y="7158"/>
                        </a:lnTo>
                        <a:lnTo>
                          <a:pt x="18512" y="7158"/>
                        </a:lnTo>
                        <a:cubicBezTo>
                          <a:pt x="18160" y="7158"/>
                          <a:pt x="17819" y="7739"/>
                          <a:pt x="17566" y="8765"/>
                        </a:cubicBezTo>
                        <a:lnTo>
                          <a:pt x="16773" y="11978"/>
                        </a:lnTo>
                        <a:cubicBezTo>
                          <a:pt x="16487" y="13138"/>
                          <a:pt x="16090" y="13719"/>
                          <a:pt x="15694" y="13540"/>
                        </a:cubicBezTo>
                        <a:lnTo>
                          <a:pt x="13316" y="12558"/>
                        </a:lnTo>
                        <a:lnTo>
                          <a:pt x="12545" y="12246"/>
                        </a:lnTo>
                        <a:lnTo>
                          <a:pt x="12424" y="12201"/>
                        </a:lnTo>
                        <a:cubicBezTo>
                          <a:pt x="12083" y="12067"/>
                          <a:pt x="11764" y="11398"/>
                          <a:pt x="11544" y="10327"/>
                        </a:cubicBezTo>
                        <a:lnTo>
                          <a:pt x="10112" y="3499"/>
                        </a:lnTo>
                        <a:cubicBezTo>
                          <a:pt x="9925" y="2606"/>
                          <a:pt x="9672" y="1981"/>
                          <a:pt x="9386" y="1714"/>
                        </a:cubicBezTo>
                        <a:lnTo>
                          <a:pt x="7668" y="152"/>
                        </a:lnTo>
                        <a:lnTo>
                          <a:pt x="7602" y="107"/>
                        </a:lnTo>
                        <a:cubicBezTo>
                          <a:pt x="7481" y="18"/>
                          <a:pt x="7349" y="-27"/>
                          <a:pt x="7228" y="18"/>
                        </a:cubicBezTo>
                        <a:lnTo>
                          <a:pt x="7228" y="18"/>
                        </a:lnTo>
                        <a:lnTo>
                          <a:pt x="7228" y="18"/>
                        </a:lnTo>
                        <a:cubicBezTo>
                          <a:pt x="7107" y="62"/>
                          <a:pt x="6986" y="152"/>
                          <a:pt x="6876" y="330"/>
                        </a:cubicBezTo>
                        <a:cubicBezTo>
                          <a:pt x="6876" y="330"/>
                          <a:pt x="6876" y="330"/>
                          <a:pt x="6876" y="330"/>
                        </a:cubicBezTo>
                        <a:cubicBezTo>
                          <a:pt x="6876" y="330"/>
                          <a:pt x="6876" y="330"/>
                          <a:pt x="6876" y="330"/>
                        </a:cubicBezTo>
                        <a:cubicBezTo>
                          <a:pt x="6832" y="375"/>
                          <a:pt x="6788" y="375"/>
                          <a:pt x="6755" y="464"/>
                        </a:cubicBezTo>
                        <a:lnTo>
                          <a:pt x="5753" y="2338"/>
                        </a:lnTo>
                        <a:cubicBezTo>
                          <a:pt x="5434" y="2963"/>
                          <a:pt x="5180" y="4034"/>
                          <a:pt x="5059" y="5418"/>
                        </a:cubicBezTo>
                        <a:lnTo>
                          <a:pt x="4454" y="12201"/>
                        </a:lnTo>
                        <a:cubicBezTo>
                          <a:pt x="4344" y="13406"/>
                          <a:pt x="4135" y="14432"/>
                          <a:pt x="3859" y="15057"/>
                        </a:cubicBezTo>
                        <a:cubicBezTo>
                          <a:pt x="3474" y="15950"/>
                          <a:pt x="3012" y="15995"/>
                          <a:pt x="2615" y="15236"/>
                        </a:cubicBezTo>
                        <a:lnTo>
                          <a:pt x="2010" y="14075"/>
                        </a:lnTo>
                        <a:cubicBezTo>
                          <a:pt x="1834" y="13718"/>
                          <a:pt x="1646" y="13585"/>
                          <a:pt x="1459" y="13585"/>
                        </a:cubicBezTo>
                        <a:cubicBezTo>
                          <a:pt x="1349" y="13585"/>
                          <a:pt x="1239" y="13629"/>
                          <a:pt x="1129" y="13719"/>
                        </a:cubicBezTo>
                        <a:cubicBezTo>
                          <a:pt x="1129" y="13719"/>
                          <a:pt x="1118" y="13719"/>
                          <a:pt x="1118" y="13719"/>
                        </a:cubicBezTo>
                        <a:cubicBezTo>
                          <a:pt x="1008" y="13808"/>
                          <a:pt x="898" y="13986"/>
                          <a:pt x="799" y="14209"/>
                        </a:cubicBezTo>
                        <a:lnTo>
                          <a:pt x="700" y="14432"/>
                        </a:lnTo>
                        <a:cubicBezTo>
                          <a:pt x="689" y="14477"/>
                          <a:pt x="678" y="14522"/>
                          <a:pt x="667" y="14522"/>
                        </a:cubicBezTo>
                        <a:cubicBezTo>
                          <a:pt x="182" y="15682"/>
                          <a:pt x="-71" y="17869"/>
                          <a:pt x="17" y="20145"/>
                        </a:cubicBezTo>
                        <a:cubicBezTo>
                          <a:pt x="39" y="20547"/>
                          <a:pt x="50" y="21082"/>
                          <a:pt x="72" y="21573"/>
                        </a:cubicBezTo>
                        <a:lnTo>
                          <a:pt x="72" y="21573"/>
                        </a:lnTo>
                        <a:cubicBezTo>
                          <a:pt x="171" y="20234"/>
                          <a:pt x="380" y="19074"/>
                          <a:pt x="700" y="18360"/>
                        </a:cubicBezTo>
                        <a:lnTo>
                          <a:pt x="799" y="18137"/>
                        </a:lnTo>
                        <a:cubicBezTo>
                          <a:pt x="1173" y="17289"/>
                          <a:pt x="1624" y="17244"/>
                          <a:pt x="2021" y="18003"/>
                        </a:cubicBezTo>
                        <a:lnTo>
                          <a:pt x="2626" y="19163"/>
                        </a:lnTo>
                        <a:cubicBezTo>
                          <a:pt x="3023" y="19922"/>
                          <a:pt x="3485" y="19877"/>
                          <a:pt x="3870" y="18985"/>
                        </a:cubicBezTo>
                        <a:cubicBezTo>
                          <a:pt x="4146" y="18360"/>
                          <a:pt x="4355" y="17334"/>
                          <a:pt x="4465" y="16129"/>
                        </a:cubicBezTo>
                        <a:lnTo>
                          <a:pt x="5070" y="9345"/>
                        </a:lnTo>
                        <a:cubicBezTo>
                          <a:pt x="5191" y="7962"/>
                          <a:pt x="5445" y="6891"/>
                          <a:pt x="5764" y="6266"/>
                        </a:cubicBezTo>
                        <a:lnTo>
                          <a:pt x="6766" y="4392"/>
                        </a:lnTo>
                        <a:cubicBezTo>
                          <a:pt x="6810" y="4302"/>
                          <a:pt x="6843" y="4302"/>
                          <a:pt x="6887" y="4258"/>
                        </a:cubicBezTo>
                        <a:cubicBezTo>
                          <a:pt x="7118" y="3945"/>
                          <a:pt x="7371" y="3811"/>
                          <a:pt x="7613" y="4035"/>
                        </a:cubicBezTo>
                        <a:lnTo>
                          <a:pt x="9397" y="5641"/>
                        </a:lnTo>
                        <a:cubicBezTo>
                          <a:pt x="9683" y="5909"/>
                          <a:pt x="9936" y="6534"/>
                          <a:pt x="10123" y="7426"/>
                        </a:cubicBezTo>
                        <a:lnTo>
                          <a:pt x="11555" y="14254"/>
                        </a:lnTo>
                        <a:cubicBezTo>
                          <a:pt x="11775" y="15325"/>
                          <a:pt x="12094" y="15995"/>
                          <a:pt x="12435" y="16129"/>
                        </a:cubicBezTo>
                        <a:lnTo>
                          <a:pt x="15705" y="17467"/>
                        </a:lnTo>
                        <a:cubicBezTo>
                          <a:pt x="16101" y="17646"/>
                          <a:pt x="16498" y="17066"/>
                          <a:pt x="16784" y="15906"/>
                        </a:cubicBezTo>
                        <a:lnTo>
                          <a:pt x="17577" y="12692"/>
                        </a:lnTo>
                        <a:cubicBezTo>
                          <a:pt x="17830" y="11666"/>
                          <a:pt x="18171" y="11086"/>
                          <a:pt x="18523" y="11086"/>
                        </a:cubicBezTo>
                        <a:lnTo>
                          <a:pt x="20979" y="11086"/>
                        </a:lnTo>
                        <a:lnTo>
                          <a:pt x="20979" y="11086"/>
                        </a:lnTo>
                        <a:cubicBezTo>
                          <a:pt x="20979" y="11086"/>
                          <a:pt x="21529" y="10908"/>
                          <a:pt x="21529" y="8855"/>
                        </a:cubicBezTo>
                        <a:cubicBezTo>
                          <a:pt x="21518" y="6757"/>
                          <a:pt x="21133" y="7158"/>
                          <a:pt x="20979" y="7158"/>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grpSp>
            <p:sp>
              <p:nvSpPr>
                <p:cNvPr id="255" name="Shape">
                  <a:extLst>
                    <a:ext uri="{FF2B5EF4-FFF2-40B4-BE49-F238E27FC236}">
                      <a16:creationId xmlns:a16="http://schemas.microsoft.com/office/drawing/2014/main" id="{79CAD25A-79E0-40D7-8518-7851DD0F4119}"/>
                    </a:ext>
                  </a:extLst>
                </p:cNvPr>
                <p:cNvSpPr/>
                <p:nvPr/>
              </p:nvSpPr>
              <p:spPr>
                <a:xfrm>
                  <a:off x="2088555" y="4761436"/>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dirty="0">
                    <a:ln>
                      <a:noFill/>
                    </a:ln>
                    <a:solidFill>
                      <a:srgbClr val="FFFFFF"/>
                    </a:solidFill>
                    <a:effectLst/>
                    <a:uLnTx/>
                    <a:uFillTx/>
                    <a:latin typeface="Calibri"/>
                  </a:endParaRPr>
                </a:p>
              </p:txBody>
            </p:sp>
            <p:sp>
              <p:nvSpPr>
                <p:cNvPr id="256" name="Shape">
                  <a:extLst>
                    <a:ext uri="{FF2B5EF4-FFF2-40B4-BE49-F238E27FC236}">
                      <a16:creationId xmlns:a16="http://schemas.microsoft.com/office/drawing/2014/main" id="{DBB6801C-FC02-4A60-81A3-CE70C1324464}"/>
                    </a:ext>
                  </a:extLst>
                </p:cNvPr>
                <p:cNvSpPr/>
                <p:nvPr/>
              </p:nvSpPr>
              <p:spPr>
                <a:xfrm>
                  <a:off x="2189702" y="474757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57" name="Shape">
                  <a:extLst>
                    <a:ext uri="{FF2B5EF4-FFF2-40B4-BE49-F238E27FC236}">
                      <a16:creationId xmlns:a16="http://schemas.microsoft.com/office/drawing/2014/main" id="{5D275F9F-AC7B-431D-A546-22D4967ABCF1}"/>
                    </a:ext>
                  </a:extLst>
                </p:cNvPr>
                <p:cNvSpPr/>
                <p:nvPr/>
              </p:nvSpPr>
              <p:spPr>
                <a:xfrm>
                  <a:off x="2246218" y="4791271"/>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58" name="Shape">
                  <a:extLst>
                    <a:ext uri="{FF2B5EF4-FFF2-40B4-BE49-F238E27FC236}">
                      <a16:creationId xmlns:a16="http://schemas.microsoft.com/office/drawing/2014/main" id="{4FFF22AD-A31A-409B-9082-07EE488F33FE}"/>
                    </a:ext>
                  </a:extLst>
                </p:cNvPr>
                <p:cNvSpPr/>
                <p:nvPr/>
              </p:nvSpPr>
              <p:spPr>
                <a:xfrm>
                  <a:off x="2300321" y="4723593"/>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247" name="Freeform: Shape 246">
                <a:extLst>
                  <a:ext uri="{FF2B5EF4-FFF2-40B4-BE49-F238E27FC236}">
                    <a16:creationId xmlns:a16="http://schemas.microsoft.com/office/drawing/2014/main" id="{9ED581C4-8B99-4589-8FA7-57818E64EF14}"/>
                  </a:ext>
                </a:extLst>
              </p:cNvPr>
              <p:cNvSpPr/>
              <p:nvPr/>
            </p:nvSpPr>
            <p:spPr>
              <a:xfrm>
                <a:off x="1010339" y="1986273"/>
                <a:ext cx="2457858" cy="2881187"/>
              </a:xfrm>
              <a:custGeom>
                <a:avLst/>
                <a:gdLst>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292 w 2457858"/>
                  <a:gd name="connsiteY16" fmla="*/ 1061393 h 2881187"/>
                  <a:gd name="connsiteX17" fmla="*/ 2419730 w 2457858"/>
                  <a:gd name="connsiteY17" fmla="*/ 1020467 h 2881187"/>
                  <a:gd name="connsiteX18" fmla="*/ 2218990 w 2457858"/>
                  <a:gd name="connsiteY18" fmla="*/ 1937840 h 2881187"/>
                  <a:gd name="connsiteX19" fmla="*/ 2207205 w 2457858"/>
                  <a:gd name="connsiteY19" fmla="*/ 1952729 h 2881187"/>
                  <a:gd name="connsiteX20" fmla="*/ 2183069 w 2457858"/>
                  <a:gd name="connsiteY20" fmla="*/ 1992165 h 2881187"/>
                  <a:gd name="connsiteX21" fmla="*/ 2029259 w 2457858"/>
                  <a:gd name="connsiteY21" fmla="*/ 2193880 h 2881187"/>
                  <a:gd name="connsiteX22" fmla="*/ 1863820 w 2457858"/>
                  <a:gd name="connsiteY22" fmla="*/ 2377136 h 2881187"/>
                  <a:gd name="connsiteX23" fmla="*/ 1828044 w 2457858"/>
                  <a:gd name="connsiteY23" fmla="*/ 2413573 h 2881187"/>
                  <a:gd name="connsiteX24" fmla="*/ 1781265 w 2457858"/>
                  <a:gd name="connsiteY24" fmla="*/ 2461329 h 2881187"/>
                  <a:gd name="connsiteX25" fmla="*/ 1598366 w 2457858"/>
                  <a:gd name="connsiteY25" fmla="*/ 2645214 h 2881187"/>
                  <a:gd name="connsiteX26" fmla="*/ 1559914 w 2457858"/>
                  <a:gd name="connsiteY26" fmla="*/ 2678937 h 2881187"/>
                  <a:gd name="connsiteX27" fmla="*/ 1539520 w 2457858"/>
                  <a:gd name="connsiteY27" fmla="*/ 2695709 h 2881187"/>
                  <a:gd name="connsiteX28" fmla="*/ 1531573 w 2457858"/>
                  <a:gd name="connsiteY28" fmla="*/ 2704539 h 2881187"/>
                  <a:gd name="connsiteX29" fmla="*/ 1529258 w 2457858"/>
                  <a:gd name="connsiteY29" fmla="*/ 2709843 h 2881187"/>
                  <a:gd name="connsiteX30" fmla="*/ 1526698 w 2457858"/>
                  <a:gd name="connsiteY30" fmla="*/ 2715962 h 2881187"/>
                  <a:gd name="connsiteX31" fmla="*/ 1419686 w 2457858"/>
                  <a:gd name="connsiteY31" fmla="*/ 2881187 h 2881187"/>
                  <a:gd name="connsiteX32" fmla="*/ 1421392 w 2457858"/>
                  <a:gd name="connsiteY32" fmla="*/ 2873300 h 2881187"/>
                  <a:gd name="connsiteX33" fmla="*/ 1417614 w 2457858"/>
                  <a:gd name="connsiteY33" fmla="*/ 2862421 h 2881187"/>
                  <a:gd name="connsiteX34" fmla="*/ 1301094 w 2457858"/>
                  <a:gd name="connsiteY34" fmla="*/ 2814825 h 2881187"/>
                  <a:gd name="connsiteX35" fmla="*/ 1301094 w 2457858"/>
                  <a:gd name="connsiteY35" fmla="*/ 2814553 h 2881187"/>
                  <a:gd name="connsiteX36" fmla="*/ 1296950 w 2457858"/>
                  <a:gd name="connsiteY36" fmla="*/ 2814145 h 2881187"/>
                  <a:gd name="connsiteX37" fmla="*/ 1209804 w 2457858"/>
                  <a:gd name="connsiteY37" fmla="*/ 2808162 h 2881187"/>
                  <a:gd name="connsiteX38" fmla="*/ 1173605 w 2457858"/>
                  <a:gd name="connsiteY38" fmla="*/ 2809114 h 2881187"/>
                  <a:gd name="connsiteX39" fmla="*/ 1169096 w 2457858"/>
                  <a:gd name="connsiteY39" fmla="*/ 2809386 h 2881187"/>
                  <a:gd name="connsiteX40" fmla="*/ 1167633 w 2457858"/>
                  <a:gd name="connsiteY40" fmla="*/ 2809658 h 2881187"/>
                  <a:gd name="connsiteX41" fmla="*/ 1082681 w 2457858"/>
                  <a:gd name="connsiteY41" fmla="*/ 2821896 h 2881187"/>
                  <a:gd name="connsiteX42" fmla="*/ 1079268 w 2457858"/>
                  <a:gd name="connsiteY42" fmla="*/ 2822440 h 2881187"/>
                  <a:gd name="connsiteX43" fmla="*/ 1079268 w 2457858"/>
                  <a:gd name="connsiteY43" fmla="*/ 2822712 h 2881187"/>
                  <a:gd name="connsiteX44" fmla="*/ 1001751 w 2457858"/>
                  <a:gd name="connsiteY44" fmla="*/ 2863373 h 2881187"/>
                  <a:gd name="connsiteX45" fmla="*/ 998217 w 2457858"/>
                  <a:gd name="connsiteY45" fmla="*/ 2875476 h 2881187"/>
                  <a:gd name="connsiteX46" fmla="*/ 891448 w 2457858"/>
                  <a:gd name="connsiteY46" fmla="*/ 2690396 h 2881187"/>
                  <a:gd name="connsiteX47" fmla="*/ 890473 w 2457858"/>
                  <a:gd name="connsiteY47" fmla="*/ 2687949 h 2881187"/>
                  <a:gd name="connsiteX48" fmla="*/ 888101 w 2457858"/>
                  <a:gd name="connsiteY48" fmla="*/ 2687029 h 2881187"/>
                  <a:gd name="connsiteX49" fmla="*/ 889089 w 2457858"/>
                  <a:gd name="connsiteY49" fmla="*/ 2689508 h 2881187"/>
                  <a:gd name="connsiteX50" fmla="*/ 819608 w 2457858"/>
                  <a:gd name="connsiteY50" fmla="*/ 2625592 h 2881187"/>
                  <a:gd name="connsiteX51" fmla="*/ 696700 w 2457858"/>
                  <a:gd name="connsiteY51" fmla="*/ 2498765 h 2881187"/>
                  <a:gd name="connsiteX52" fmla="*/ 487147 w 2457858"/>
                  <a:gd name="connsiteY52" fmla="*/ 2277269 h 2881187"/>
                  <a:gd name="connsiteX53" fmla="*/ 212517 w 2457858"/>
                  <a:gd name="connsiteY53" fmla="*/ 1937924 h 2881187"/>
                  <a:gd name="connsiteX54" fmla="*/ 113112 w 2457858"/>
                  <a:gd name="connsiteY54" fmla="*/ 1767415 h 2881187"/>
                  <a:gd name="connsiteX55" fmla="*/ 8809 w 2457858"/>
                  <a:gd name="connsiteY55" fmla="*/ 1430013 h 2881187"/>
                  <a:gd name="connsiteX56" fmla="*/ 1482 w 2457858"/>
                  <a:gd name="connsiteY56" fmla="*/ 1310488 h 2881187"/>
                  <a:gd name="connsiteX57" fmla="*/ 0 w 2457858"/>
                  <a:gd name="connsiteY57" fmla="*/ 1242351 h 2881187"/>
                  <a:gd name="connsiteX58" fmla="*/ 2805 w 2457858"/>
                  <a:gd name="connsiteY58" fmla="*/ 1243079 h 2881187"/>
                  <a:gd name="connsiteX59" fmla="*/ 256807 w 2457858"/>
                  <a:gd name="connsiteY59" fmla="*/ 483587 h 2881187"/>
                  <a:gd name="connsiteX60" fmla="*/ 257660 w 2457858"/>
                  <a:gd name="connsiteY60" fmla="*/ 482907 h 2881187"/>
                  <a:gd name="connsiteX61" fmla="*/ 249234 w 2457858"/>
                  <a:gd name="connsiteY61" fmla="*/ 498470 h 2881187"/>
                  <a:gd name="connsiteX62" fmla="*/ 254255 w 2457858"/>
                  <a:gd name="connsiteY62" fmla="*/ 494327 h 2881187"/>
                  <a:gd name="connsiteX63" fmla="*/ 258119 w 2457858"/>
                  <a:gd name="connsiteY63" fmla="*/ 487196 h 2881187"/>
                  <a:gd name="connsiteX64" fmla="*/ 279534 w 2457858"/>
                  <a:gd name="connsiteY64" fmla="*/ 453031 h 2881187"/>
                  <a:gd name="connsiteX65" fmla="*/ 544821 w 2457858"/>
                  <a:gd name="connsiteY65" fmla="*/ 208088 h 2881187"/>
                  <a:gd name="connsiteX66" fmla="*/ 606121 w 2457858"/>
                  <a:gd name="connsiteY66" fmla="*/ 180053 h 2881187"/>
                  <a:gd name="connsiteX67" fmla="*/ 608955 w 2457858"/>
                  <a:gd name="connsiteY67" fmla="*/ 179883 h 2881187"/>
                  <a:gd name="connsiteX68" fmla="*/ 610396 w 2457858"/>
                  <a:gd name="connsiteY68" fmla="*/ 179918 h 2881187"/>
                  <a:gd name="connsiteX69" fmla="*/ 615019 w 2457858"/>
                  <a:gd name="connsiteY69" fmla="*/ 175439 h 2881187"/>
                  <a:gd name="connsiteX70" fmla="*/ 865398 w 2457858"/>
                  <a:gd name="connsiteY70" fmla="*/ 56045 h 2881187"/>
                  <a:gd name="connsiteX71" fmla="*/ 931627 w 2457858"/>
                  <a:gd name="connsiteY71" fmla="*/ 54084 h 2881187"/>
                  <a:gd name="connsiteX72" fmla="*/ 942898 w 2457858"/>
                  <a:gd name="connsiteY72" fmla="*/ 45369 h 2881187"/>
                  <a:gd name="connsiteX73" fmla="*/ 1104091 w 2457858"/>
                  <a:gd name="connsiteY73" fmla="*/ 732 h 2881187"/>
                  <a:gd name="connsiteX74" fmla="*/ 1190727 w 2457858"/>
                  <a:gd name="connsiteY74" fmla="*/ 30211 h 2881187"/>
                  <a:gd name="connsiteX75" fmla="*/ 1190167 w 2457858"/>
                  <a:gd name="connsiteY75" fmla="*/ 36504 h 2881187"/>
                  <a:gd name="connsiteX76" fmla="*/ 1194582 w 2457858"/>
                  <a:gd name="connsiteY76" fmla="*/ 33205 h 2881187"/>
                  <a:gd name="connsiteX77" fmla="*/ 1300337 w 2457858"/>
                  <a:gd name="connsiteY77" fmla="*/ 67 h 2881187"/>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730 w 2457858"/>
                  <a:gd name="connsiteY16" fmla="*/ 1020467 h 2881187"/>
                  <a:gd name="connsiteX17" fmla="*/ 2218990 w 2457858"/>
                  <a:gd name="connsiteY17" fmla="*/ 1937840 h 2881187"/>
                  <a:gd name="connsiteX18" fmla="*/ 2207205 w 2457858"/>
                  <a:gd name="connsiteY18" fmla="*/ 1952729 h 2881187"/>
                  <a:gd name="connsiteX19" fmla="*/ 2183069 w 2457858"/>
                  <a:gd name="connsiteY19" fmla="*/ 1992165 h 2881187"/>
                  <a:gd name="connsiteX20" fmla="*/ 2029259 w 2457858"/>
                  <a:gd name="connsiteY20" fmla="*/ 2193880 h 2881187"/>
                  <a:gd name="connsiteX21" fmla="*/ 1863820 w 2457858"/>
                  <a:gd name="connsiteY21" fmla="*/ 2377136 h 2881187"/>
                  <a:gd name="connsiteX22" fmla="*/ 1828044 w 2457858"/>
                  <a:gd name="connsiteY22" fmla="*/ 2413573 h 2881187"/>
                  <a:gd name="connsiteX23" fmla="*/ 1781265 w 2457858"/>
                  <a:gd name="connsiteY23" fmla="*/ 2461329 h 2881187"/>
                  <a:gd name="connsiteX24" fmla="*/ 1598366 w 2457858"/>
                  <a:gd name="connsiteY24" fmla="*/ 2645214 h 2881187"/>
                  <a:gd name="connsiteX25" fmla="*/ 1559914 w 2457858"/>
                  <a:gd name="connsiteY25" fmla="*/ 2678937 h 2881187"/>
                  <a:gd name="connsiteX26" fmla="*/ 1539520 w 2457858"/>
                  <a:gd name="connsiteY26" fmla="*/ 2695709 h 2881187"/>
                  <a:gd name="connsiteX27" fmla="*/ 1531573 w 2457858"/>
                  <a:gd name="connsiteY27" fmla="*/ 2704539 h 2881187"/>
                  <a:gd name="connsiteX28" fmla="*/ 1529258 w 2457858"/>
                  <a:gd name="connsiteY28" fmla="*/ 2709843 h 2881187"/>
                  <a:gd name="connsiteX29" fmla="*/ 1526698 w 2457858"/>
                  <a:gd name="connsiteY29" fmla="*/ 2715962 h 2881187"/>
                  <a:gd name="connsiteX30" fmla="*/ 1419686 w 2457858"/>
                  <a:gd name="connsiteY30" fmla="*/ 2881187 h 2881187"/>
                  <a:gd name="connsiteX31" fmla="*/ 1421392 w 2457858"/>
                  <a:gd name="connsiteY31" fmla="*/ 2873300 h 2881187"/>
                  <a:gd name="connsiteX32" fmla="*/ 1417614 w 2457858"/>
                  <a:gd name="connsiteY32" fmla="*/ 2862421 h 2881187"/>
                  <a:gd name="connsiteX33" fmla="*/ 1301094 w 2457858"/>
                  <a:gd name="connsiteY33" fmla="*/ 2814825 h 2881187"/>
                  <a:gd name="connsiteX34" fmla="*/ 1301094 w 2457858"/>
                  <a:gd name="connsiteY34" fmla="*/ 2814553 h 2881187"/>
                  <a:gd name="connsiteX35" fmla="*/ 1296950 w 2457858"/>
                  <a:gd name="connsiteY35" fmla="*/ 2814145 h 2881187"/>
                  <a:gd name="connsiteX36" fmla="*/ 1209804 w 2457858"/>
                  <a:gd name="connsiteY36" fmla="*/ 2808162 h 2881187"/>
                  <a:gd name="connsiteX37" fmla="*/ 1173605 w 2457858"/>
                  <a:gd name="connsiteY37" fmla="*/ 2809114 h 2881187"/>
                  <a:gd name="connsiteX38" fmla="*/ 1169096 w 2457858"/>
                  <a:gd name="connsiteY38" fmla="*/ 2809386 h 2881187"/>
                  <a:gd name="connsiteX39" fmla="*/ 1167633 w 2457858"/>
                  <a:gd name="connsiteY39" fmla="*/ 2809658 h 2881187"/>
                  <a:gd name="connsiteX40" fmla="*/ 1082681 w 2457858"/>
                  <a:gd name="connsiteY40" fmla="*/ 2821896 h 2881187"/>
                  <a:gd name="connsiteX41" fmla="*/ 1079268 w 2457858"/>
                  <a:gd name="connsiteY41" fmla="*/ 2822440 h 2881187"/>
                  <a:gd name="connsiteX42" fmla="*/ 1079268 w 2457858"/>
                  <a:gd name="connsiteY42" fmla="*/ 2822712 h 2881187"/>
                  <a:gd name="connsiteX43" fmla="*/ 1001751 w 2457858"/>
                  <a:gd name="connsiteY43" fmla="*/ 2863373 h 2881187"/>
                  <a:gd name="connsiteX44" fmla="*/ 998217 w 2457858"/>
                  <a:gd name="connsiteY44" fmla="*/ 2875476 h 2881187"/>
                  <a:gd name="connsiteX45" fmla="*/ 891448 w 2457858"/>
                  <a:gd name="connsiteY45" fmla="*/ 2690396 h 2881187"/>
                  <a:gd name="connsiteX46" fmla="*/ 890473 w 2457858"/>
                  <a:gd name="connsiteY46" fmla="*/ 2687949 h 2881187"/>
                  <a:gd name="connsiteX47" fmla="*/ 888101 w 2457858"/>
                  <a:gd name="connsiteY47" fmla="*/ 2687029 h 2881187"/>
                  <a:gd name="connsiteX48" fmla="*/ 889089 w 2457858"/>
                  <a:gd name="connsiteY48" fmla="*/ 2689508 h 2881187"/>
                  <a:gd name="connsiteX49" fmla="*/ 819608 w 2457858"/>
                  <a:gd name="connsiteY49" fmla="*/ 2625592 h 2881187"/>
                  <a:gd name="connsiteX50" fmla="*/ 696700 w 2457858"/>
                  <a:gd name="connsiteY50" fmla="*/ 2498765 h 2881187"/>
                  <a:gd name="connsiteX51" fmla="*/ 487147 w 2457858"/>
                  <a:gd name="connsiteY51" fmla="*/ 2277269 h 2881187"/>
                  <a:gd name="connsiteX52" fmla="*/ 212517 w 2457858"/>
                  <a:gd name="connsiteY52" fmla="*/ 1937924 h 2881187"/>
                  <a:gd name="connsiteX53" fmla="*/ 113112 w 2457858"/>
                  <a:gd name="connsiteY53" fmla="*/ 1767415 h 2881187"/>
                  <a:gd name="connsiteX54" fmla="*/ 8809 w 2457858"/>
                  <a:gd name="connsiteY54" fmla="*/ 1430013 h 2881187"/>
                  <a:gd name="connsiteX55" fmla="*/ 1482 w 2457858"/>
                  <a:gd name="connsiteY55" fmla="*/ 1310488 h 2881187"/>
                  <a:gd name="connsiteX56" fmla="*/ 0 w 2457858"/>
                  <a:gd name="connsiteY56" fmla="*/ 1242351 h 2881187"/>
                  <a:gd name="connsiteX57" fmla="*/ 2805 w 2457858"/>
                  <a:gd name="connsiteY57" fmla="*/ 1243079 h 2881187"/>
                  <a:gd name="connsiteX58" fmla="*/ 256807 w 2457858"/>
                  <a:gd name="connsiteY58" fmla="*/ 483587 h 2881187"/>
                  <a:gd name="connsiteX59" fmla="*/ 257660 w 2457858"/>
                  <a:gd name="connsiteY59" fmla="*/ 482907 h 2881187"/>
                  <a:gd name="connsiteX60" fmla="*/ 249234 w 2457858"/>
                  <a:gd name="connsiteY60" fmla="*/ 498470 h 2881187"/>
                  <a:gd name="connsiteX61" fmla="*/ 254255 w 2457858"/>
                  <a:gd name="connsiteY61" fmla="*/ 494327 h 2881187"/>
                  <a:gd name="connsiteX62" fmla="*/ 258119 w 2457858"/>
                  <a:gd name="connsiteY62" fmla="*/ 487196 h 2881187"/>
                  <a:gd name="connsiteX63" fmla="*/ 279534 w 2457858"/>
                  <a:gd name="connsiteY63" fmla="*/ 453031 h 2881187"/>
                  <a:gd name="connsiteX64" fmla="*/ 544821 w 2457858"/>
                  <a:gd name="connsiteY64" fmla="*/ 208088 h 2881187"/>
                  <a:gd name="connsiteX65" fmla="*/ 606121 w 2457858"/>
                  <a:gd name="connsiteY65" fmla="*/ 180053 h 2881187"/>
                  <a:gd name="connsiteX66" fmla="*/ 608955 w 2457858"/>
                  <a:gd name="connsiteY66" fmla="*/ 179883 h 2881187"/>
                  <a:gd name="connsiteX67" fmla="*/ 610396 w 2457858"/>
                  <a:gd name="connsiteY67" fmla="*/ 179918 h 2881187"/>
                  <a:gd name="connsiteX68" fmla="*/ 615019 w 2457858"/>
                  <a:gd name="connsiteY68" fmla="*/ 175439 h 2881187"/>
                  <a:gd name="connsiteX69" fmla="*/ 865398 w 2457858"/>
                  <a:gd name="connsiteY69" fmla="*/ 56045 h 2881187"/>
                  <a:gd name="connsiteX70" fmla="*/ 931627 w 2457858"/>
                  <a:gd name="connsiteY70" fmla="*/ 54084 h 2881187"/>
                  <a:gd name="connsiteX71" fmla="*/ 942898 w 2457858"/>
                  <a:gd name="connsiteY71" fmla="*/ 45369 h 2881187"/>
                  <a:gd name="connsiteX72" fmla="*/ 1104091 w 2457858"/>
                  <a:gd name="connsiteY72" fmla="*/ 732 h 2881187"/>
                  <a:gd name="connsiteX73" fmla="*/ 1190727 w 2457858"/>
                  <a:gd name="connsiteY73" fmla="*/ 30211 h 2881187"/>
                  <a:gd name="connsiteX74" fmla="*/ 1190167 w 2457858"/>
                  <a:gd name="connsiteY74" fmla="*/ 36504 h 2881187"/>
                  <a:gd name="connsiteX75" fmla="*/ 1194582 w 2457858"/>
                  <a:gd name="connsiteY75" fmla="*/ 33205 h 2881187"/>
                  <a:gd name="connsiteX76" fmla="*/ 1300337 w 2457858"/>
                  <a:gd name="connsiteY76" fmla="*/ 67 h 2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457858" h="2881187">
                    <a:moveTo>
                      <a:pt x="1300337" y="67"/>
                    </a:moveTo>
                    <a:cubicBezTo>
                      <a:pt x="1342711" y="-1009"/>
                      <a:pt x="1395050" y="10656"/>
                      <a:pt x="1454056" y="50738"/>
                    </a:cubicBezTo>
                    <a:lnTo>
                      <a:pt x="1458190" y="54619"/>
                    </a:lnTo>
                    <a:lnTo>
                      <a:pt x="1489645" y="50001"/>
                    </a:lnTo>
                    <a:cubicBezTo>
                      <a:pt x="1578075" y="43612"/>
                      <a:pt x="1655415" y="71416"/>
                      <a:pt x="1726501" y="123001"/>
                    </a:cubicBezTo>
                    <a:cubicBezTo>
                      <a:pt x="1740912" y="133531"/>
                      <a:pt x="1754613" y="144416"/>
                      <a:pt x="1767863" y="155892"/>
                    </a:cubicBezTo>
                    <a:lnTo>
                      <a:pt x="1767172" y="151641"/>
                    </a:lnTo>
                    <a:cubicBezTo>
                      <a:pt x="1767172" y="151641"/>
                      <a:pt x="1914893" y="127571"/>
                      <a:pt x="2114171" y="388804"/>
                    </a:cubicBezTo>
                    <a:cubicBezTo>
                      <a:pt x="2112465" y="390436"/>
                      <a:pt x="2110758" y="391931"/>
                      <a:pt x="2109052" y="393563"/>
                    </a:cubicBezTo>
                    <a:lnTo>
                      <a:pt x="2109585" y="394337"/>
                    </a:lnTo>
                    <a:lnTo>
                      <a:pt x="2111723" y="392331"/>
                    </a:lnTo>
                    <a:cubicBezTo>
                      <a:pt x="2137249" y="419309"/>
                      <a:pt x="2163550" y="445658"/>
                      <a:pt x="2188086" y="473372"/>
                    </a:cubicBezTo>
                    <a:cubicBezTo>
                      <a:pt x="2245766" y="538771"/>
                      <a:pt x="2292384" y="611204"/>
                      <a:pt x="2329145" y="690670"/>
                    </a:cubicBezTo>
                    <a:cubicBezTo>
                      <a:pt x="2371975" y="783153"/>
                      <a:pt x="2398921" y="879835"/>
                      <a:pt x="2412524" y="980821"/>
                    </a:cubicBezTo>
                    <a:cubicBezTo>
                      <a:pt x="2414289" y="994993"/>
                      <a:pt x="2415795" y="1009270"/>
                      <a:pt x="2417087" y="1023441"/>
                    </a:cubicBezTo>
                    <a:cubicBezTo>
                      <a:pt x="2417658" y="1035563"/>
                      <a:pt x="2418228" y="1047685"/>
                      <a:pt x="2418799" y="1059807"/>
                    </a:cubicBezTo>
                    <a:cubicBezTo>
                      <a:pt x="2419109" y="1046694"/>
                      <a:pt x="2419420" y="1033580"/>
                      <a:pt x="2419730" y="1020467"/>
                    </a:cubicBezTo>
                    <a:cubicBezTo>
                      <a:pt x="2419730" y="1020467"/>
                      <a:pt x="2587562" y="1353637"/>
                      <a:pt x="2218990" y="1937840"/>
                    </a:cubicBezTo>
                    <a:lnTo>
                      <a:pt x="2207205" y="1952729"/>
                    </a:lnTo>
                    <a:lnTo>
                      <a:pt x="2183069" y="1992165"/>
                    </a:lnTo>
                    <a:cubicBezTo>
                      <a:pt x="2132897" y="2060340"/>
                      <a:pt x="2083186" y="2128812"/>
                      <a:pt x="2029259" y="2193880"/>
                    </a:cubicBezTo>
                    <a:cubicBezTo>
                      <a:pt x="1976781" y="2257136"/>
                      <a:pt x="1920876" y="2317802"/>
                      <a:pt x="1863820" y="2377136"/>
                    </a:cubicBezTo>
                    <a:cubicBezTo>
                      <a:pt x="1852059" y="2389381"/>
                      <a:pt x="1839969" y="2401329"/>
                      <a:pt x="1828044" y="2413573"/>
                    </a:cubicBezTo>
                    <a:lnTo>
                      <a:pt x="1781265" y="2461329"/>
                    </a:lnTo>
                    <a:cubicBezTo>
                      <a:pt x="1720650" y="2522957"/>
                      <a:pt x="1659508" y="2584252"/>
                      <a:pt x="1598366" y="2645214"/>
                    </a:cubicBezTo>
                    <a:cubicBezTo>
                      <a:pt x="1587742" y="2655831"/>
                      <a:pt x="1573931" y="2667474"/>
                      <a:pt x="1559914" y="2678937"/>
                    </a:cubicBezTo>
                    <a:lnTo>
                      <a:pt x="1539520" y="2695709"/>
                    </a:lnTo>
                    <a:lnTo>
                      <a:pt x="1531573" y="2704539"/>
                    </a:lnTo>
                    <a:lnTo>
                      <a:pt x="1529258" y="2709843"/>
                    </a:lnTo>
                    <a:lnTo>
                      <a:pt x="1526698" y="2715962"/>
                    </a:lnTo>
                    <a:cubicBezTo>
                      <a:pt x="1513047" y="2745199"/>
                      <a:pt x="1473314" y="2824344"/>
                      <a:pt x="1419686" y="2881187"/>
                    </a:cubicBezTo>
                    <a:lnTo>
                      <a:pt x="1421392" y="2873300"/>
                    </a:lnTo>
                    <a:cubicBezTo>
                      <a:pt x="1421026" y="2869628"/>
                      <a:pt x="1419686" y="2865956"/>
                      <a:pt x="1417614" y="2862421"/>
                    </a:cubicBezTo>
                    <a:cubicBezTo>
                      <a:pt x="1404572" y="2841343"/>
                      <a:pt x="1360451" y="2823800"/>
                      <a:pt x="1301094" y="2814825"/>
                    </a:cubicBezTo>
                    <a:lnTo>
                      <a:pt x="1301094" y="2814553"/>
                    </a:lnTo>
                    <a:lnTo>
                      <a:pt x="1296950" y="2814145"/>
                    </a:lnTo>
                    <a:cubicBezTo>
                      <a:pt x="1270380" y="2810202"/>
                      <a:pt x="1240884" y="2808162"/>
                      <a:pt x="1209804" y="2808162"/>
                    </a:cubicBezTo>
                    <a:cubicBezTo>
                      <a:pt x="1197372" y="2808162"/>
                      <a:pt x="1185306" y="2808434"/>
                      <a:pt x="1173605" y="2809114"/>
                    </a:cubicBezTo>
                    <a:lnTo>
                      <a:pt x="1169096" y="2809386"/>
                    </a:lnTo>
                    <a:lnTo>
                      <a:pt x="1167633" y="2809658"/>
                    </a:lnTo>
                    <a:cubicBezTo>
                      <a:pt x="1136187" y="2811697"/>
                      <a:pt x="1107301" y="2815913"/>
                      <a:pt x="1082681" y="2821896"/>
                    </a:cubicBezTo>
                    <a:lnTo>
                      <a:pt x="1079268" y="2822440"/>
                    </a:lnTo>
                    <a:lnTo>
                      <a:pt x="1079268" y="2822712"/>
                    </a:lnTo>
                    <a:cubicBezTo>
                      <a:pt x="1039413" y="2832640"/>
                      <a:pt x="1011258" y="2846918"/>
                      <a:pt x="1001751" y="2863373"/>
                    </a:cubicBezTo>
                    <a:cubicBezTo>
                      <a:pt x="999436" y="2867316"/>
                      <a:pt x="998217" y="2871396"/>
                      <a:pt x="998217" y="2875476"/>
                    </a:cubicBezTo>
                    <a:cubicBezTo>
                      <a:pt x="973475" y="2845830"/>
                      <a:pt x="926062" y="2777564"/>
                      <a:pt x="891448" y="2690396"/>
                    </a:cubicBezTo>
                    <a:cubicBezTo>
                      <a:pt x="891082" y="2689580"/>
                      <a:pt x="890717" y="2688764"/>
                      <a:pt x="890473" y="2687949"/>
                    </a:cubicBezTo>
                    <a:cubicBezTo>
                      <a:pt x="889915" y="2687388"/>
                      <a:pt x="888332" y="2686769"/>
                      <a:pt x="888101" y="2687029"/>
                    </a:cubicBezTo>
                    <a:cubicBezTo>
                      <a:pt x="888430" y="2687900"/>
                      <a:pt x="888760" y="2688704"/>
                      <a:pt x="889089" y="2689508"/>
                    </a:cubicBezTo>
                    <a:cubicBezTo>
                      <a:pt x="865874" y="2668270"/>
                      <a:pt x="841835" y="2647835"/>
                      <a:pt x="819608" y="2625592"/>
                    </a:cubicBezTo>
                    <a:cubicBezTo>
                      <a:pt x="778076" y="2583919"/>
                      <a:pt x="737409" y="2541376"/>
                      <a:pt x="696700" y="2498765"/>
                    </a:cubicBezTo>
                    <a:cubicBezTo>
                      <a:pt x="626561" y="2425201"/>
                      <a:pt x="555639" y="2352307"/>
                      <a:pt x="487147" y="2277269"/>
                    </a:cubicBezTo>
                    <a:cubicBezTo>
                      <a:pt x="388894" y="2169671"/>
                      <a:pt x="293440" y="2059325"/>
                      <a:pt x="212517" y="1937924"/>
                    </a:cubicBezTo>
                    <a:cubicBezTo>
                      <a:pt x="176048" y="1883120"/>
                      <a:pt x="142542" y="1826105"/>
                      <a:pt x="113112" y="1767415"/>
                    </a:cubicBezTo>
                    <a:cubicBezTo>
                      <a:pt x="59972" y="1660955"/>
                      <a:pt x="22556" y="1548532"/>
                      <a:pt x="8809" y="1430013"/>
                    </a:cubicBezTo>
                    <a:cubicBezTo>
                      <a:pt x="4240" y="1390484"/>
                      <a:pt x="2470" y="1350419"/>
                      <a:pt x="1482" y="1310488"/>
                    </a:cubicBezTo>
                    <a:cubicBezTo>
                      <a:pt x="823" y="1287776"/>
                      <a:pt x="329" y="1265063"/>
                      <a:pt x="0" y="1242351"/>
                    </a:cubicBezTo>
                    <a:lnTo>
                      <a:pt x="2805" y="1243079"/>
                    </a:lnTo>
                    <a:cubicBezTo>
                      <a:pt x="2805" y="1243079"/>
                      <a:pt x="-45095" y="814173"/>
                      <a:pt x="256807" y="483587"/>
                    </a:cubicBezTo>
                    <a:lnTo>
                      <a:pt x="257660" y="482907"/>
                    </a:lnTo>
                    <a:lnTo>
                      <a:pt x="249234" y="498470"/>
                    </a:lnTo>
                    <a:lnTo>
                      <a:pt x="254255" y="494327"/>
                    </a:lnTo>
                    <a:lnTo>
                      <a:pt x="258119" y="487196"/>
                    </a:lnTo>
                    <a:cubicBezTo>
                      <a:pt x="265137" y="475845"/>
                      <a:pt x="271993" y="464155"/>
                      <a:pt x="279534" y="453031"/>
                    </a:cubicBezTo>
                    <a:cubicBezTo>
                      <a:pt x="348659" y="350764"/>
                      <a:pt x="435649" y="267224"/>
                      <a:pt x="544821" y="208088"/>
                    </a:cubicBezTo>
                    <a:cubicBezTo>
                      <a:pt x="564461" y="197306"/>
                      <a:pt x="585553" y="189247"/>
                      <a:pt x="606121" y="180053"/>
                    </a:cubicBezTo>
                    <a:cubicBezTo>
                      <a:pt x="606787" y="179826"/>
                      <a:pt x="607523" y="179826"/>
                      <a:pt x="608955" y="179883"/>
                    </a:cubicBezTo>
                    <a:lnTo>
                      <a:pt x="610396" y="179918"/>
                    </a:lnTo>
                    <a:lnTo>
                      <a:pt x="615019" y="175439"/>
                    </a:lnTo>
                    <a:cubicBezTo>
                      <a:pt x="615019" y="175439"/>
                      <a:pt x="703949" y="74239"/>
                      <a:pt x="865398" y="56045"/>
                    </a:cubicBezTo>
                    <a:lnTo>
                      <a:pt x="931627" y="54084"/>
                    </a:lnTo>
                    <a:lnTo>
                      <a:pt x="942898" y="45369"/>
                    </a:lnTo>
                    <a:cubicBezTo>
                      <a:pt x="990477" y="13860"/>
                      <a:pt x="1043274" y="-3684"/>
                      <a:pt x="1104091" y="732"/>
                    </a:cubicBezTo>
                    <a:cubicBezTo>
                      <a:pt x="1136608" y="3000"/>
                      <a:pt x="1166687" y="14099"/>
                      <a:pt x="1190727" y="30211"/>
                    </a:cubicBezTo>
                    <a:cubicBezTo>
                      <a:pt x="1190540" y="32309"/>
                      <a:pt x="1190354" y="34406"/>
                      <a:pt x="1190167" y="36504"/>
                    </a:cubicBezTo>
                    <a:lnTo>
                      <a:pt x="1194582" y="33205"/>
                    </a:lnTo>
                    <a:cubicBezTo>
                      <a:pt x="1209971" y="22663"/>
                      <a:pt x="1247369" y="1411"/>
                      <a:pt x="1300337" y="67"/>
                    </a:cubicBezTo>
                    <a:close/>
                  </a:path>
                </a:pathLst>
              </a:custGeom>
              <a:solidFill>
                <a:srgbClr val="C0392B"/>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48" name="Shape">
                <a:extLst>
                  <a:ext uri="{FF2B5EF4-FFF2-40B4-BE49-F238E27FC236}">
                    <a16:creationId xmlns:a16="http://schemas.microsoft.com/office/drawing/2014/main" id="{EA54F015-BC68-4DE4-8236-6C18AA4E1075}"/>
                  </a:ext>
                </a:extLst>
              </p:cNvPr>
              <p:cNvSpPr/>
              <p:nvPr/>
            </p:nvSpPr>
            <p:spPr>
              <a:xfrm>
                <a:off x="1729586" y="1986289"/>
                <a:ext cx="487362" cy="2572104"/>
              </a:xfrm>
              <a:custGeom>
                <a:avLst/>
                <a:gdLst/>
                <a:ahLst/>
                <a:cxnLst>
                  <a:cxn ang="0">
                    <a:pos x="wd2" y="hd2"/>
                  </a:cxn>
                  <a:cxn ang="5400000">
                    <a:pos x="wd2" y="hd2"/>
                  </a:cxn>
                  <a:cxn ang="10800000">
                    <a:pos x="wd2" y="hd2"/>
                  </a:cxn>
                  <a:cxn ang="16200000">
                    <a:pos x="wd2" y="hd2"/>
                  </a:cxn>
                </a:cxnLst>
                <a:rect l="0" t="0" r="r" b="b"/>
                <a:pathLst>
                  <a:path w="21388" h="21551" extrusionOk="0">
                    <a:moveTo>
                      <a:pt x="20490" y="15013"/>
                    </a:moveTo>
                    <a:cubicBezTo>
                      <a:pt x="20411" y="14429"/>
                      <a:pt x="20311" y="13846"/>
                      <a:pt x="20232" y="13264"/>
                    </a:cubicBezTo>
                    <a:cubicBezTo>
                      <a:pt x="20081" y="12117"/>
                      <a:pt x="19916" y="10972"/>
                      <a:pt x="19816" y="9826"/>
                    </a:cubicBezTo>
                    <a:cubicBezTo>
                      <a:pt x="19694" y="8435"/>
                      <a:pt x="19608" y="7042"/>
                      <a:pt x="19565" y="5649"/>
                    </a:cubicBezTo>
                    <a:cubicBezTo>
                      <a:pt x="19543" y="4953"/>
                      <a:pt x="19651" y="4257"/>
                      <a:pt x="19730" y="3561"/>
                    </a:cubicBezTo>
                    <a:cubicBezTo>
                      <a:pt x="19808" y="2910"/>
                      <a:pt x="19887" y="2258"/>
                      <a:pt x="20060" y="1607"/>
                    </a:cubicBezTo>
                    <a:cubicBezTo>
                      <a:pt x="20181" y="1165"/>
                      <a:pt x="20461" y="725"/>
                      <a:pt x="20691" y="253"/>
                    </a:cubicBezTo>
                    <a:lnTo>
                      <a:pt x="20691" y="253"/>
                    </a:lnTo>
                    <a:cubicBezTo>
                      <a:pt x="19636" y="118"/>
                      <a:pt x="18316" y="25"/>
                      <a:pt x="16889" y="6"/>
                    </a:cubicBezTo>
                    <a:cubicBezTo>
                      <a:pt x="14220" y="-31"/>
                      <a:pt x="11903" y="116"/>
                      <a:pt x="9815" y="380"/>
                    </a:cubicBezTo>
                    <a:cubicBezTo>
                      <a:pt x="9184" y="459"/>
                      <a:pt x="8574" y="550"/>
                      <a:pt x="7986" y="650"/>
                    </a:cubicBezTo>
                    <a:cubicBezTo>
                      <a:pt x="4772" y="1196"/>
                      <a:pt x="3008" y="1899"/>
                      <a:pt x="1960" y="2679"/>
                    </a:cubicBezTo>
                    <a:cubicBezTo>
                      <a:pt x="970" y="3412"/>
                      <a:pt x="468" y="4159"/>
                      <a:pt x="203" y="4913"/>
                    </a:cubicBezTo>
                    <a:cubicBezTo>
                      <a:pt x="-199" y="6047"/>
                      <a:pt x="31" y="7177"/>
                      <a:pt x="583" y="8306"/>
                    </a:cubicBezTo>
                    <a:cubicBezTo>
                      <a:pt x="798" y="8751"/>
                      <a:pt x="1171" y="9193"/>
                      <a:pt x="1501" y="9636"/>
                    </a:cubicBezTo>
                    <a:cubicBezTo>
                      <a:pt x="1853" y="10111"/>
                      <a:pt x="2147" y="10589"/>
                      <a:pt x="2642" y="11059"/>
                    </a:cubicBezTo>
                    <a:cubicBezTo>
                      <a:pt x="3589" y="11960"/>
                      <a:pt x="4579" y="12860"/>
                      <a:pt x="5705" y="13753"/>
                    </a:cubicBezTo>
                    <a:cubicBezTo>
                      <a:pt x="7190" y="14929"/>
                      <a:pt x="8811" y="16099"/>
                      <a:pt x="10418" y="17270"/>
                    </a:cubicBezTo>
                    <a:cubicBezTo>
                      <a:pt x="12283" y="18628"/>
                      <a:pt x="14213" y="19983"/>
                      <a:pt x="16085" y="21342"/>
                    </a:cubicBezTo>
                    <a:cubicBezTo>
                      <a:pt x="16243" y="21458"/>
                      <a:pt x="16573" y="21513"/>
                      <a:pt x="17111" y="21529"/>
                    </a:cubicBezTo>
                    <a:cubicBezTo>
                      <a:pt x="18381" y="21569"/>
                      <a:pt x="19643" y="21558"/>
                      <a:pt x="20849" y="21461"/>
                    </a:cubicBezTo>
                    <a:cubicBezTo>
                      <a:pt x="21243" y="21429"/>
                      <a:pt x="21401" y="21381"/>
                      <a:pt x="21387" y="21295"/>
                    </a:cubicBezTo>
                    <a:cubicBezTo>
                      <a:pt x="21222" y="20306"/>
                      <a:pt x="21064" y="19319"/>
                      <a:pt x="20928" y="18330"/>
                    </a:cubicBezTo>
                    <a:cubicBezTo>
                      <a:pt x="20777" y="17222"/>
                      <a:pt x="20641" y="16118"/>
                      <a:pt x="20490" y="15013"/>
                    </a:cubicBezTo>
                    <a:close/>
                  </a:path>
                </a:pathLst>
              </a:custGeom>
              <a:solidFill>
                <a:srgbClr val="C0392B">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49" name="Shape">
                <a:extLst>
                  <a:ext uri="{FF2B5EF4-FFF2-40B4-BE49-F238E27FC236}">
                    <a16:creationId xmlns:a16="http://schemas.microsoft.com/office/drawing/2014/main" id="{FF1CBD9A-AE21-485B-B88C-7268D78CD9F6}"/>
                  </a:ext>
                </a:extLst>
              </p:cNvPr>
              <p:cNvSpPr/>
              <p:nvPr/>
            </p:nvSpPr>
            <p:spPr>
              <a:xfrm>
                <a:off x="2334407" y="2035328"/>
                <a:ext cx="688357" cy="2548008"/>
              </a:xfrm>
              <a:custGeom>
                <a:avLst/>
                <a:gdLst/>
                <a:ahLst/>
                <a:cxnLst>
                  <a:cxn ang="0">
                    <a:pos x="wd2" y="hd2"/>
                  </a:cxn>
                  <a:cxn ang="5400000">
                    <a:pos x="wd2" y="hd2"/>
                  </a:cxn>
                  <a:cxn ang="10800000">
                    <a:pos x="wd2" y="hd2"/>
                  </a:cxn>
                  <a:cxn ang="16200000">
                    <a:pos x="wd2" y="hd2"/>
                  </a:cxn>
                </a:cxnLst>
                <a:rect l="0" t="0" r="r" b="b"/>
                <a:pathLst>
                  <a:path w="21352" h="21536" extrusionOk="0">
                    <a:moveTo>
                      <a:pt x="13295" y="15146"/>
                    </a:moveTo>
                    <a:cubicBezTo>
                      <a:pt x="14527" y="14345"/>
                      <a:pt x="15637" y="13530"/>
                      <a:pt x="16783" y="12719"/>
                    </a:cubicBezTo>
                    <a:cubicBezTo>
                      <a:pt x="18309" y="11640"/>
                      <a:pt x="19364" y="10523"/>
                      <a:pt x="20246" y="9395"/>
                    </a:cubicBezTo>
                    <a:cubicBezTo>
                      <a:pt x="20561" y="8992"/>
                      <a:pt x="20774" y="8585"/>
                      <a:pt x="20956" y="8177"/>
                    </a:cubicBezTo>
                    <a:cubicBezTo>
                      <a:pt x="21118" y="7814"/>
                      <a:pt x="21210" y="7446"/>
                      <a:pt x="21281" y="7080"/>
                    </a:cubicBezTo>
                    <a:cubicBezTo>
                      <a:pt x="21529" y="5766"/>
                      <a:pt x="21174" y="4470"/>
                      <a:pt x="19420" y="3231"/>
                    </a:cubicBezTo>
                    <a:cubicBezTo>
                      <a:pt x="18806" y="2799"/>
                      <a:pt x="18000" y="2383"/>
                      <a:pt x="17133" y="1984"/>
                    </a:cubicBezTo>
                    <a:cubicBezTo>
                      <a:pt x="16235" y="1570"/>
                      <a:pt x="15090" y="1214"/>
                      <a:pt x="13766" y="903"/>
                    </a:cubicBezTo>
                    <a:cubicBezTo>
                      <a:pt x="13355" y="806"/>
                      <a:pt x="12930" y="714"/>
                      <a:pt x="12483" y="625"/>
                    </a:cubicBezTo>
                    <a:cubicBezTo>
                      <a:pt x="10278" y="189"/>
                      <a:pt x="7879" y="-46"/>
                      <a:pt x="5136" y="8"/>
                    </a:cubicBezTo>
                    <a:cubicBezTo>
                      <a:pt x="4827" y="13"/>
                      <a:pt x="4518" y="31"/>
                      <a:pt x="4061" y="51"/>
                    </a:cubicBezTo>
                    <a:cubicBezTo>
                      <a:pt x="4345" y="124"/>
                      <a:pt x="4518" y="165"/>
                      <a:pt x="4680" y="210"/>
                    </a:cubicBezTo>
                    <a:cubicBezTo>
                      <a:pt x="5101" y="326"/>
                      <a:pt x="5557" y="433"/>
                      <a:pt x="5922" y="561"/>
                    </a:cubicBezTo>
                    <a:cubicBezTo>
                      <a:pt x="7119" y="976"/>
                      <a:pt x="7692" y="1475"/>
                      <a:pt x="8062" y="1978"/>
                    </a:cubicBezTo>
                    <a:cubicBezTo>
                      <a:pt x="8528" y="2621"/>
                      <a:pt x="8909" y="3273"/>
                      <a:pt x="9061" y="3925"/>
                    </a:cubicBezTo>
                    <a:cubicBezTo>
                      <a:pt x="9248" y="4743"/>
                      <a:pt x="9279" y="5565"/>
                      <a:pt x="9172" y="6384"/>
                    </a:cubicBezTo>
                    <a:cubicBezTo>
                      <a:pt x="9056" y="7299"/>
                      <a:pt x="8792" y="8212"/>
                      <a:pt x="8452" y="9122"/>
                    </a:cubicBezTo>
                    <a:cubicBezTo>
                      <a:pt x="8174" y="9864"/>
                      <a:pt x="7737" y="10603"/>
                      <a:pt x="7291" y="11341"/>
                    </a:cubicBezTo>
                    <a:cubicBezTo>
                      <a:pt x="6723" y="12274"/>
                      <a:pt x="6120" y="13205"/>
                      <a:pt x="5451" y="14132"/>
                    </a:cubicBezTo>
                    <a:cubicBezTo>
                      <a:pt x="4584" y="15335"/>
                      <a:pt x="3635" y="16535"/>
                      <a:pt x="2713" y="17734"/>
                    </a:cubicBezTo>
                    <a:cubicBezTo>
                      <a:pt x="1825" y="18890"/>
                      <a:pt x="933" y="20047"/>
                      <a:pt x="25" y="21202"/>
                    </a:cubicBezTo>
                    <a:cubicBezTo>
                      <a:pt x="-71" y="21322"/>
                      <a:pt x="112" y="21394"/>
                      <a:pt x="466" y="21424"/>
                    </a:cubicBezTo>
                    <a:cubicBezTo>
                      <a:pt x="1014" y="21472"/>
                      <a:pt x="1582" y="21515"/>
                      <a:pt x="2150" y="21532"/>
                    </a:cubicBezTo>
                    <a:cubicBezTo>
                      <a:pt x="2915" y="21554"/>
                      <a:pt x="3210" y="21488"/>
                      <a:pt x="3504" y="21297"/>
                    </a:cubicBezTo>
                    <a:cubicBezTo>
                      <a:pt x="3732" y="21146"/>
                      <a:pt x="4001" y="21001"/>
                      <a:pt x="4239" y="20852"/>
                    </a:cubicBezTo>
                    <a:cubicBezTo>
                      <a:pt x="5365" y="20148"/>
                      <a:pt x="6495" y="19442"/>
                      <a:pt x="7616" y="18736"/>
                    </a:cubicBezTo>
                    <a:cubicBezTo>
                      <a:pt x="9512" y="17540"/>
                      <a:pt x="11449" y="16348"/>
                      <a:pt x="13295" y="15146"/>
                    </a:cubicBezTo>
                    <a:close/>
                  </a:path>
                </a:pathLst>
              </a:custGeom>
              <a:solidFill>
                <a:srgbClr val="C0392B">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50" name="Shape">
                <a:extLst>
                  <a:ext uri="{FF2B5EF4-FFF2-40B4-BE49-F238E27FC236}">
                    <a16:creationId xmlns:a16="http://schemas.microsoft.com/office/drawing/2014/main" id="{0F822741-29B4-4143-A3C7-84D9FDCC73C0}"/>
                  </a:ext>
                </a:extLst>
              </p:cNvPr>
              <p:cNvSpPr/>
              <p:nvPr/>
            </p:nvSpPr>
            <p:spPr>
              <a:xfrm>
                <a:off x="1124765" y="2166099"/>
                <a:ext cx="869380" cy="2449199"/>
              </a:xfrm>
              <a:custGeom>
                <a:avLst/>
                <a:gdLst/>
                <a:ahLst/>
                <a:cxnLst>
                  <a:cxn ang="0">
                    <a:pos x="wd2" y="hd2"/>
                  </a:cxn>
                  <a:cxn ang="5400000">
                    <a:pos x="wd2" y="hd2"/>
                  </a:cxn>
                  <a:cxn ang="10800000">
                    <a:pos x="wd2" y="hd2"/>
                  </a:cxn>
                  <a:cxn ang="16200000">
                    <a:pos x="wd2" y="hd2"/>
                  </a:cxn>
                </a:cxnLst>
                <a:rect l="0" t="0" r="r" b="b"/>
                <a:pathLst>
                  <a:path w="21557" h="21578" extrusionOk="0">
                    <a:moveTo>
                      <a:pt x="20186" y="20185"/>
                    </a:moveTo>
                    <a:cubicBezTo>
                      <a:pt x="19646" y="19796"/>
                      <a:pt x="19079" y="19413"/>
                      <a:pt x="18536" y="19026"/>
                    </a:cubicBezTo>
                    <a:cubicBezTo>
                      <a:pt x="18053" y="18680"/>
                      <a:pt x="17575" y="18333"/>
                      <a:pt x="17121" y="17982"/>
                    </a:cubicBezTo>
                    <a:cubicBezTo>
                      <a:pt x="16829" y="17754"/>
                      <a:pt x="16606" y="17516"/>
                      <a:pt x="16302" y="17290"/>
                    </a:cubicBezTo>
                    <a:cubicBezTo>
                      <a:pt x="15861" y="16958"/>
                      <a:pt x="15366" y="16634"/>
                      <a:pt x="14908" y="16304"/>
                    </a:cubicBezTo>
                    <a:cubicBezTo>
                      <a:pt x="14653" y="16119"/>
                      <a:pt x="14430" y="15929"/>
                      <a:pt x="14187" y="15744"/>
                    </a:cubicBezTo>
                    <a:cubicBezTo>
                      <a:pt x="13907" y="15530"/>
                      <a:pt x="13603" y="15322"/>
                      <a:pt x="13335" y="15107"/>
                    </a:cubicBezTo>
                    <a:cubicBezTo>
                      <a:pt x="13064" y="14891"/>
                      <a:pt x="12829" y="14669"/>
                      <a:pt x="12557" y="14453"/>
                    </a:cubicBezTo>
                    <a:cubicBezTo>
                      <a:pt x="12415" y="14339"/>
                      <a:pt x="12213" y="14234"/>
                      <a:pt x="12063" y="14121"/>
                    </a:cubicBezTo>
                    <a:cubicBezTo>
                      <a:pt x="11933" y="14020"/>
                      <a:pt x="11856" y="13910"/>
                      <a:pt x="11730" y="13808"/>
                    </a:cubicBezTo>
                    <a:cubicBezTo>
                      <a:pt x="11580" y="13687"/>
                      <a:pt x="11374" y="13575"/>
                      <a:pt x="11236" y="13452"/>
                    </a:cubicBezTo>
                    <a:cubicBezTo>
                      <a:pt x="10689" y="12971"/>
                      <a:pt x="10158" y="12487"/>
                      <a:pt x="9615" y="12005"/>
                    </a:cubicBezTo>
                    <a:cubicBezTo>
                      <a:pt x="9319" y="11744"/>
                      <a:pt x="8982" y="11488"/>
                      <a:pt x="8719" y="11223"/>
                    </a:cubicBezTo>
                    <a:cubicBezTo>
                      <a:pt x="8488" y="10988"/>
                      <a:pt x="8322" y="10743"/>
                      <a:pt x="8143" y="10503"/>
                    </a:cubicBezTo>
                    <a:cubicBezTo>
                      <a:pt x="7641" y="9823"/>
                      <a:pt x="7065" y="9148"/>
                      <a:pt x="6680" y="8459"/>
                    </a:cubicBezTo>
                    <a:cubicBezTo>
                      <a:pt x="6348" y="7859"/>
                      <a:pt x="6169" y="7245"/>
                      <a:pt x="6044" y="6633"/>
                    </a:cubicBezTo>
                    <a:cubicBezTo>
                      <a:pt x="5792" y="5428"/>
                      <a:pt x="6072" y="4235"/>
                      <a:pt x="7069" y="3074"/>
                    </a:cubicBezTo>
                    <a:cubicBezTo>
                      <a:pt x="7908" y="2096"/>
                      <a:pt x="9185" y="1202"/>
                      <a:pt x="11151" y="444"/>
                    </a:cubicBezTo>
                    <a:cubicBezTo>
                      <a:pt x="11532" y="298"/>
                      <a:pt x="11957" y="167"/>
                      <a:pt x="12436" y="2"/>
                    </a:cubicBezTo>
                    <a:cubicBezTo>
                      <a:pt x="12436" y="2"/>
                      <a:pt x="12436" y="2"/>
                      <a:pt x="12436" y="2"/>
                    </a:cubicBezTo>
                    <a:cubicBezTo>
                      <a:pt x="12265" y="2"/>
                      <a:pt x="12225" y="-2"/>
                      <a:pt x="12192" y="2"/>
                    </a:cubicBezTo>
                    <a:cubicBezTo>
                      <a:pt x="11682" y="83"/>
                      <a:pt x="11159" y="154"/>
                      <a:pt x="10672" y="249"/>
                    </a:cubicBezTo>
                    <a:cubicBezTo>
                      <a:pt x="7965" y="770"/>
                      <a:pt x="5808" y="1506"/>
                      <a:pt x="4094" y="2407"/>
                    </a:cubicBezTo>
                    <a:cubicBezTo>
                      <a:pt x="3907" y="2505"/>
                      <a:pt x="3737" y="2608"/>
                      <a:pt x="3563" y="2708"/>
                    </a:cubicBezTo>
                    <a:cubicBezTo>
                      <a:pt x="2708" y="3207"/>
                      <a:pt x="2002" y="3731"/>
                      <a:pt x="1443" y="4285"/>
                    </a:cubicBezTo>
                    <a:cubicBezTo>
                      <a:pt x="458" y="5262"/>
                      <a:pt x="16" y="6269"/>
                      <a:pt x="0" y="7301"/>
                    </a:cubicBezTo>
                    <a:cubicBezTo>
                      <a:pt x="-8" y="7935"/>
                      <a:pt x="187" y="8563"/>
                      <a:pt x="503" y="9188"/>
                    </a:cubicBezTo>
                    <a:cubicBezTo>
                      <a:pt x="981" y="10124"/>
                      <a:pt x="1784" y="11026"/>
                      <a:pt x="2850" y="11893"/>
                    </a:cubicBezTo>
                    <a:cubicBezTo>
                      <a:pt x="3575" y="12482"/>
                      <a:pt x="4414" y="13056"/>
                      <a:pt x="5290" y="13619"/>
                    </a:cubicBezTo>
                    <a:cubicBezTo>
                      <a:pt x="6242" y="14233"/>
                      <a:pt x="7268" y="14832"/>
                      <a:pt x="8317" y="15425"/>
                    </a:cubicBezTo>
                    <a:cubicBezTo>
                      <a:pt x="9392" y="16032"/>
                      <a:pt x="10527" y="16625"/>
                      <a:pt x="11653" y="17220"/>
                    </a:cubicBezTo>
                    <a:cubicBezTo>
                      <a:pt x="12476" y="17655"/>
                      <a:pt x="13323" y="18082"/>
                      <a:pt x="14158" y="18515"/>
                    </a:cubicBezTo>
                    <a:cubicBezTo>
                      <a:pt x="14916" y="18908"/>
                      <a:pt x="15674" y="19299"/>
                      <a:pt x="16424" y="19694"/>
                    </a:cubicBezTo>
                    <a:cubicBezTo>
                      <a:pt x="17547" y="20283"/>
                      <a:pt x="18666" y="20874"/>
                      <a:pt x="19772" y="21466"/>
                    </a:cubicBezTo>
                    <a:cubicBezTo>
                      <a:pt x="19938" y="21555"/>
                      <a:pt x="20165" y="21598"/>
                      <a:pt x="20404" y="21571"/>
                    </a:cubicBezTo>
                    <a:cubicBezTo>
                      <a:pt x="20769" y="21529"/>
                      <a:pt x="21130" y="21467"/>
                      <a:pt x="21442" y="21388"/>
                    </a:cubicBezTo>
                    <a:cubicBezTo>
                      <a:pt x="21551" y="21360"/>
                      <a:pt x="21592" y="21245"/>
                      <a:pt x="21523" y="21192"/>
                    </a:cubicBezTo>
                    <a:cubicBezTo>
                      <a:pt x="21106" y="20855"/>
                      <a:pt x="20652" y="20519"/>
                      <a:pt x="20186" y="20185"/>
                    </a:cubicBezTo>
                    <a:close/>
                  </a:path>
                </a:pathLst>
              </a:custGeom>
              <a:solidFill>
                <a:srgbClr val="C0392B">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51" name="Shape">
                <a:extLst>
                  <a:ext uri="{FF2B5EF4-FFF2-40B4-BE49-F238E27FC236}">
                    <a16:creationId xmlns:a16="http://schemas.microsoft.com/office/drawing/2014/main" id="{73FE4F9A-A60C-43DF-AA83-B494691D82D7}"/>
                  </a:ext>
                </a:extLst>
              </p:cNvPr>
              <p:cNvSpPr/>
              <p:nvPr/>
            </p:nvSpPr>
            <p:spPr>
              <a:xfrm>
                <a:off x="2514220" y="2378604"/>
                <a:ext cx="917553" cy="2264838"/>
              </a:xfrm>
              <a:custGeom>
                <a:avLst/>
                <a:gdLst/>
                <a:ahLst/>
                <a:cxnLst>
                  <a:cxn ang="0">
                    <a:pos x="wd2" y="hd2"/>
                  </a:cxn>
                  <a:cxn ang="5400000">
                    <a:pos x="wd2" y="hd2"/>
                  </a:cxn>
                  <a:cxn ang="10800000">
                    <a:pos x="wd2" y="hd2"/>
                  </a:cxn>
                  <a:cxn ang="16200000">
                    <a:pos x="wd2" y="hd2"/>
                  </a:cxn>
                </a:cxnLst>
                <a:rect l="0" t="0" r="r" b="b"/>
                <a:pathLst>
                  <a:path w="21316" h="21575" extrusionOk="0">
                    <a:moveTo>
                      <a:pt x="21215" y="6012"/>
                    </a:moveTo>
                    <a:cubicBezTo>
                      <a:pt x="21185" y="5877"/>
                      <a:pt x="21150" y="5741"/>
                      <a:pt x="21109" y="5606"/>
                    </a:cubicBezTo>
                    <a:cubicBezTo>
                      <a:pt x="20793" y="4644"/>
                      <a:pt x="20167" y="3723"/>
                      <a:pt x="19172" y="2842"/>
                    </a:cubicBezTo>
                    <a:cubicBezTo>
                      <a:pt x="18318" y="2085"/>
                      <a:pt x="17235" y="1395"/>
                      <a:pt x="15895" y="772"/>
                    </a:cubicBezTo>
                    <a:cubicBezTo>
                      <a:pt x="15325" y="508"/>
                      <a:pt x="14714" y="257"/>
                      <a:pt x="14121" y="0"/>
                    </a:cubicBezTo>
                    <a:cubicBezTo>
                      <a:pt x="14083" y="16"/>
                      <a:pt x="14042" y="30"/>
                      <a:pt x="14004" y="45"/>
                    </a:cubicBezTo>
                    <a:cubicBezTo>
                      <a:pt x="14174" y="148"/>
                      <a:pt x="14357" y="249"/>
                      <a:pt x="14520" y="353"/>
                    </a:cubicBezTo>
                    <a:cubicBezTo>
                      <a:pt x="16366" y="1543"/>
                      <a:pt x="17474" y="2837"/>
                      <a:pt x="17866" y="4239"/>
                    </a:cubicBezTo>
                    <a:cubicBezTo>
                      <a:pt x="18162" y="5304"/>
                      <a:pt x="18048" y="6361"/>
                      <a:pt x="17642" y="7414"/>
                    </a:cubicBezTo>
                    <a:cubicBezTo>
                      <a:pt x="17269" y="8382"/>
                      <a:pt x="16578" y="9321"/>
                      <a:pt x="15701" y="10234"/>
                    </a:cubicBezTo>
                    <a:cubicBezTo>
                      <a:pt x="14949" y="11016"/>
                      <a:pt x="14061" y="11774"/>
                      <a:pt x="13073" y="12512"/>
                    </a:cubicBezTo>
                    <a:cubicBezTo>
                      <a:pt x="11300" y="13839"/>
                      <a:pt x="9397" y="15133"/>
                      <a:pt x="7392" y="16404"/>
                    </a:cubicBezTo>
                    <a:cubicBezTo>
                      <a:pt x="6618" y="16894"/>
                      <a:pt x="5892" y="17400"/>
                      <a:pt x="5125" y="17894"/>
                    </a:cubicBezTo>
                    <a:cubicBezTo>
                      <a:pt x="3504" y="18939"/>
                      <a:pt x="1871" y="19981"/>
                      <a:pt x="238" y="21024"/>
                    </a:cubicBezTo>
                    <a:cubicBezTo>
                      <a:pt x="-123" y="21256"/>
                      <a:pt x="-81" y="21370"/>
                      <a:pt x="420" y="21527"/>
                    </a:cubicBezTo>
                    <a:cubicBezTo>
                      <a:pt x="655" y="21600"/>
                      <a:pt x="845" y="21591"/>
                      <a:pt x="1031" y="21497"/>
                    </a:cubicBezTo>
                    <a:cubicBezTo>
                      <a:pt x="2182" y="20916"/>
                      <a:pt x="3333" y="20336"/>
                      <a:pt x="4487" y="19755"/>
                    </a:cubicBezTo>
                    <a:cubicBezTo>
                      <a:pt x="5474" y="19256"/>
                      <a:pt x="6466" y="18760"/>
                      <a:pt x="7461" y="18263"/>
                    </a:cubicBezTo>
                    <a:cubicBezTo>
                      <a:pt x="10104" y="16941"/>
                      <a:pt x="12709" y="15605"/>
                      <a:pt x="15059" y="14191"/>
                    </a:cubicBezTo>
                    <a:cubicBezTo>
                      <a:pt x="16495" y="13327"/>
                      <a:pt x="17812" y="12434"/>
                      <a:pt x="18838" y="11472"/>
                    </a:cubicBezTo>
                    <a:cubicBezTo>
                      <a:pt x="19521" y="10830"/>
                      <a:pt x="20110" y="10178"/>
                      <a:pt x="20524" y="9499"/>
                    </a:cubicBezTo>
                    <a:cubicBezTo>
                      <a:pt x="21223" y="8347"/>
                      <a:pt x="21477" y="7187"/>
                      <a:pt x="21215" y="6012"/>
                    </a:cubicBezTo>
                    <a:close/>
                  </a:path>
                </a:pathLst>
              </a:custGeom>
              <a:solidFill>
                <a:srgbClr val="C0392B">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52" name="Shape">
                <a:extLst>
                  <a:ext uri="{FF2B5EF4-FFF2-40B4-BE49-F238E27FC236}">
                    <a16:creationId xmlns:a16="http://schemas.microsoft.com/office/drawing/2014/main" id="{23C1DDAF-ADEB-4BBE-BB0B-70A64963D92A}"/>
                  </a:ext>
                </a:extLst>
              </p:cNvPr>
              <p:cNvSpPr/>
              <p:nvPr/>
            </p:nvSpPr>
            <p:spPr>
              <a:xfrm>
                <a:off x="1010339" y="3228624"/>
                <a:ext cx="889089" cy="1447157"/>
              </a:xfrm>
              <a:custGeom>
                <a:avLst/>
                <a:gdLst/>
                <a:ahLst/>
                <a:cxnLst>
                  <a:cxn ang="0">
                    <a:pos x="wd2" y="hd2"/>
                  </a:cxn>
                  <a:cxn ang="5400000">
                    <a:pos x="wd2" y="hd2"/>
                  </a:cxn>
                  <a:cxn ang="10800000">
                    <a:pos x="wd2" y="hd2"/>
                  </a:cxn>
                  <a:cxn ang="16200000">
                    <a:pos x="wd2" y="hd2"/>
                  </a:cxn>
                </a:cxnLst>
                <a:rect l="0" t="0" r="r" b="b"/>
                <a:pathLst>
                  <a:path w="21600" h="21600" extrusionOk="0">
                    <a:moveTo>
                      <a:pt x="21231" y="20946"/>
                    </a:moveTo>
                    <a:cubicBezTo>
                      <a:pt x="19880" y="19953"/>
                      <a:pt x="18506" y="18972"/>
                      <a:pt x="17140" y="17987"/>
                    </a:cubicBezTo>
                    <a:cubicBezTo>
                      <a:pt x="15961" y="17135"/>
                      <a:pt x="14765" y="16291"/>
                      <a:pt x="13610" y="15427"/>
                    </a:cubicBezTo>
                    <a:cubicBezTo>
                      <a:pt x="12033" y="14246"/>
                      <a:pt x="10472" y="13056"/>
                      <a:pt x="8928" y="11860"/>
                    </a:cubicBezTo>
                    <a:cubicBezTo>
                      <a:pt x="8101" y="11221"/>
                      <a:pt x="7295" y="10574"/>
                      <a:pt x="6529" y="9908"/>
                    </a:cubicBezTo>
                    <a:cubicBezTo>
                      <a:pt x="5929" y="9389"/>
                      <a:pt x="5413" y="8832"/>
                      <a:pt x="4857" y="8293"/>
                    </a:cubicBezTo>
                    <a:cubicBezTo>
                      <a:pt x="3542" y="7029"/>
                      <a:pt x="2474" y="5690"/>
                      <a:pt x="1644" y="4282"/>
                    </a:cubicBezTo>
                    <a:cubicBezTo>
                      <a:pt x="826" y="2896"/>
                      <a:pt x="282" y="1469"/>
                      <a:pt x="0" y="0"/>
                    </a:cubicBezTo>
                    <a:cubicBezTo>
                      <a:pt x="0" y="0"/>
                      <a:pt x="0" y="0"/>
                      <a:pt x="0" y="0"/>
                    </a:cubicBezTo>
                    <a:cubicBezTo>
                      <a:pt x="0" y="0"/>
                      <a:pt x="0" y="0"/>
                      <a:pt x="0" y="0"/>
                    </a:cubicBezTo>
                    <a:cubicBezTo>
                      <a:pt x="8" y="339"/>
                      <a:pt x="20" y="678"/>
                      <a:pt x="36" y="1017"/>
                    </a:cubicBezTo>
                    <a:cubicBezTo>
                      <a:pt x="60" y="1613"/>
                      <a:pt x="103" y="2211"/>
                      <a:pt x="214" y="2801"/>
                    </a:cubicBezTo>
                    <a:cubicBezTo>
                      <a:pt x="548" y="4570"/>
                      <a:pt x="1457" y="6248"/>
                      <a:pt x="2748" y="7837"/>
                    </a:cubicBezTo>
                    <a:cubicBezTo>
                      <a:pt x="3463" y="8713"/>
                      <a:pt x="4277" y="9564"/>
                      <a:pt x="5163" y="10382"/>
                    </a:cubicBezTo>
                    <a:cubicBezTo>
                      <a:pt x="7129" y="12194"/>
                      <a:pt x="9448" y="13841"/>
                      <a:pt x="11835" y="15447"/>
                    </a:cubicBezTo>
                    <a:cubicBezTo>
                      <a:pt x="13499" y="16567"/>
                      <a:pt x="15222" y="17655"/>
                      <a:pt x="16926" y="18753"/>
                    </a:cubicBezTo>
                    <a:cubicBezTo>
                      <a:pt x="17915" y="19389"/>
                      <a:pt x="18903" y="20024"/>
                      <a:pt x="19912" y="20646"/>
                    </a:cubicBezTo>
                    <a:cubicBezTo>
                      <a:pt x="20452" y="20978"/>
                      <a:pt x="21036" y="21283"/>
                      <a:pt x="21600" y="21600"/>
                    </a:cubicBezTo>
                    <a:cubicBezTo>
                      <a:pt x="21600" y="21600"/>
                      <a:pt x="21600" y="21600"/>
                      <a:pt x="21600" y="21600"/>
                    </a:cubicBezTo>
                    <a:cubicBezTo>
                      <a:pt x="21592" y="21588"/>
                      <a:pt x="21584" y="21576"/>
                      <a:pt x="21576" y="21563"/>
                    </a:cubicBezTo>
                    <a:cubicBezTo>
                      <a:pt x="21425" y="21371"/>
                      <a:pt x="21445" y="21105"/>
                      <a:pt x="21231" y="20946"/>
                    </a:cubicBezTo>
                    <a:close/>
                  </a:path>
                </a:pathLst>
              </a:custGeom>
              <a:solidFill>
                <a:srgbClr val="C0392B">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grpSp>
          <p:nvGrpSpPr>
            <p:cNvPr id="277" name="Group 276">
              <a:extLst>
                <a:ext uri="{FF2B5EF4-FFF2-40B4-BE49-F238E27FC236}">
                  <a16:creationId xmlns:a16="http://schemas.microsoft.com/office/drawing/2014/main" id="{3338AA8A-AA08-48F4-9943-3ABCEDA08D76}"/>
                </a:ext>
              </a:extLst>
            </p:cNvPr>
            <p:cNvGrpSpPr/>
            <p:nvPr/>
          </p:nvGrpSpPr>
          <p:grpSpPr>
            <a:xfrm>
              <a:off x="2955731" y="3392876"/>
              <a:ext cx="1720552" cy="2442533"/>
              <a:chOff x="1010339" y="1986273"/>
              <a:chExt cx="2457858" cy="3489227"/>
            </a:xfrm>
          </p:grpSpPr>
          <p:grpSp>
            <p:nvGrpSpPr>
              <p:cNvPr id="278" name="Group 277">
                <a:extLst>
                  <a:ext uri="{FF2B5EF4-FFF2-40B4-BE49-F238E27FC236}">
                    <a16:creationId xmlns:a16="http://schemas.microsoft.com/office/drawing/2014/main" id="{2E6D3998-A850-41A1-B429-F10B817ADD2D}"/>
                  </a:ext>
                </a:extLst>
              </p:cNvPr>
              <p:cNvGrpSpPr/>
              <p:nvPr/>
            </p:nvGrpSpPr>
            <p:grpSpPr>
              <a:xfrm>
                <a:off x="2007478" y="4723593"/>
                <a:ext cx="429175" cy="751907"/>
                <a:chOff x="2007478" y="4723593"/>
                <a:chExt cx="429175" cy="751907"/>
              </a:xfrm>
            </p:grpSpPr>
            <p:sp>
              <p:nvSpPr>
                <p:cNvPr id="285" name="Oval 284">
                  <a:extLst>
                    <a:ext uri="{FF2B5EF4-FFF2-40B4-BE49-F238E27FC236}">
                      <a16:creationId xmlns:a16="http://schemas.microsoft.com/office/drawing/2014/main" id="{29D2B9CD-603D-401E-8A5A-5516E6A39D11}"/>
                    </a:ext>
                  </a:extLst>
                </p:cNvPr>
                <p:cNvSpPr/>
                <p:nvPr/>
              </p:nvSpPr>
              <p:spPr>
                <a:xfrm>
                  <a:off x="2008523" y="4783693"/>
                  <a:ext cx="426907" cy="146955"/>
                </a:xfrm>
                <a:prstGeom prst="ellipse">
                  <a:avLst/>
                </a:prstGeom>
                <a:solidFill>
                  <a:srgbClr val="F2F2F2">
                    <a:lumMod val="1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286" name="Group 285">
                  <a:extLst>
                    <a:ext uri="{FF2B5EF4-FFF2-40B4-BE49-F238E27FC236}">
                      <a16:creationId xmlns:a16="http://schemas.microsoft.com/office/drawing/2014/main" id="{984FB0E4-741E-428A-8C1B-6481AD67E28C}"/>
                    </a:ext>
                  </a:extLst>
                </p:cNvPr>
                <p:cNvGrpSpPr/>
                <p:nvPr/>
              </p:nvGrpSpPr>
              <p:grpSpPr>
                <a:xfrm>
                  <a:off x="2007478" y="4797889"/>
                  <a:ext cx="429175" cy="677611"/>
                  <a:chOff x="2007478" y="4797889"/>
                  <a:chExt cx="429175" cy="677611"/>
                </a:xfrm>
              </p:grpSpPr>
              <p:sp>
                <p:nvSpPr>
                  <p:cNvPr id="291" name="Shape">
                    <a:extLst>
                      <a:ext uri="{FF2B5EF4-FFF2-40B4-BE49-F238E27FC236}">
                        <a16:creationId xmlns:a16="http://schemas.microsoft.com/office/drawing/2014/main" id="{4C30D0C9-9B92-44E6-8755-5EBFA5A93476}"/>
                      </a:ext>
                    </a:extLst>
                  </p:cNvPr>
                  <p:cNvSpPr/>
                  <p:nvPr/>
                </p:nvSpPr>
                <p:spPr>
                  <a:xfrm>
                    <a:off x="2072864" y="5075780"/>
                    <a:ext cx="283083" cy="170825"/>
                  </a:xfrm>
                  <a:custGeom>
                    <a:avLst/>
                    <a:gdLst/>
                    <a:ahLst/>
                    <a:cxnLst>
                      <a:cxn ang="0">
                        <a:pos x="wd2" y="hd2"/>
                      </a:cxn>
                      <a:cxn ang="5400000">
                        <a:pos x="wd2" y="hd2"/>
                      </a:cxn>
                      <a:cxn ang="10800000">
                        <a:pos x="wd2" y="hd2"/>
                      </a:cxn>
                      <a:cxn ang="16200000">
                        <a:pos x="wd2" y="hd2"/>
                      </a:cxn>
                    </a:cxnLst>
                    <a:rect l="0" t="0" r="r" b="b"/>
                    <a:pathLst>
                      <a:path w="21585" h="21600" extrusionOk="0">
                        <a:moveTo>
                          <a:pt x="21513" y="13456"/>
                        </a:moveTo>
                        <a:lnTo>
                          <a:pt x="21450" y="13311"/>
                        </a:lnTo>
                        <a:lnTo>
                          <a:pt x="16041" y="1468"/>
                        </a:lnTo>
                        <a:cubicBezTo>
                          <a:pt x="16029" y="1447"/>
                          <a:pt x="16004" y="1426"/>
                          <a:pt x="15991" y="1406"/>
                        </a:cubicBezTo>
                        <a:cubicBezTo>
                          <a:pt x="15966" y="1364"/>
                          <a:pt x="15941" y="1323"/>
                          <a:pt x="15916" y="1302"/>
                        </a:cubicBezTo>
                        <a:cubicBezTo>
                          <a:pt x="15904" y="1282"/>
                          <a:pt x="15892" y="1282"/>
                          <a:pt x="15879" y="1261"/>
                        </a:cubicBezTo>
                        <a:cubicBezTo>
                          <a:pt x="15867" y="1261"/>
                          <a:pt x="15867" y="1240"/>
                          <a:pt x="15854" y="1240"/>
                        </a:cubicBezTo>
                        <a:cubicBezTo>
                          <a:pt x="15817" y="1220"/>
                          <a:pt x="15792" y="1199"/>
                          <a:pt x="15754" y="1178"/>
                        </a:cubicBezTo>
                        <a:cubicBezTo>
                          <a:pt x="15742" y="1178"/>
                          <a:pt x="15742" y="1157"/>
                          <a:pt x="15730" y="1157"/>
                        </a:cubicBezTo>
                        <a:lnTo>
                          <a:pt x="15430" y="1095"/>
                        </a:lnTo>
                        <a:lnTo>
                          <a:pt x="12402" y="537"/>
                        </a:lnTo>
                        <a:lnTo>
                          <a:pt x="11953" y="455"/>
                        </a:lnTo>
                        <a:lnTo>
                          <a:pt x="9498" y="0"/>
                        </a:lnTo>
                        <a:cubicBezTo>
                          <a:pt x="9485" y="0"/>
                          <a:pt x="9485" y="0"/>
                          <a:pt x="9473" y="0"/>
                        </a:cubicBezTo>
                        <a:cubicBezTo>
                          <a:pt x="9473" y="0"/>
                          <a:pt x="9473" y="0"/>
                          <a:pt x="9460" y="0"/>
                        </a:cubicBezTo>
                        <a:cubicBezTo>
                          <a:pt x="9385" y="0"/>
                          <a:pt x="9298" y="21"/>
                          <a:pt x="9236" y="83"/>
                        </a:cubicBezTo>
                        <a:cubicBezTo>
                          <a:pt x="9236" y="83"/>
                          <a:pt x="9223" y="83"/>
                          <a:pt x="9223" y="83"/>
                        </a:cubicBezTo>
                        <a:lnTo>
                          <a:pt x="9024" y="269"/>
                        </a:lnTo>
                        <a:lnTo>
                          <a:pt x="5272" y="3679"/>
                        </a:lnTo>
                        <a:lnTo>
                          <a:pt x="5272" y="3679"/>
                        </a:lnTo>
                        <a:cubicBezTo>
                          <a:pt x="5260" y="3679"/>
                          <a:pt x="5247" y="3700"/>
                          <a:pt x="5235" y="3721"/>
                        </a:cubicBezTo>
                        <a:lnTo>
                          <a:pt x="5197" y="3762"/>
                        </a:lnTo>
                        <a:cubicBezTo>
                          <a:pt x="5197" y="3762"/>
                          <a:pt x="5197" y="3762"/>
                          <a:pt x="5185" y="3783"/>
                        </a:cubicBezTo>
                        <a:cubicBezTo>
                          <a:pt x="5135" y="3824"/>
                          <a:pt x="5098" y="3886"/>
                          <a:pt x="5060" y="3969"/>
                        </a:cubicBezTo>
                        <a:cubicBezTo>
                          <a:pt x="5048" y="3989"/>
                          <a:pt x="5035" y="3989"/>
                          <a:pt x="5035" y="4010"/>
                        </a:cubicBezTo>
                        <a:lnTo>
                          <a:pt x="4886" y="4382"/>
                        </a:lnTo>
                        <a:lnTo>
                          <a:pt x="150" y="15998"/>
                        </a:lnTo>
                        <a:lnTo>
                          <a:pt x="75" y="16185"/>
                        </a:lnTo>
                        <a:cubicBezTo>
                          <a:pt x="25" y="16309"/>
                          <a:pt x="0" y="16453"/>
                          <a:pt x="0" y="16598"/>
                        </a:cubicBezTo>
                        <a:lnTo>
                          <a:pt x="0" y="18562"/>
                        </a:lnTo>
                        <a:lnTo>
                          <a:pt x="0" y="21600"/>
                        </a:lnTo>
                        <a:cubicBezTo>
                          <a:pt x="12" y="21579"/>
                          <a:pt x="25" y="21559"/>
                          <a:pt x="37" y="21559"/>
                        </a:cubicBezTo>
                        <a:lnTo>
                          <a:pt x="150" y="21455"/>
                        </a:lnTo>
                        <a:cubicBezTo>
                          <a:pt x="262" y="21352"/>
                          <a:pt x="386" y="21269"/>
                          <a:pt x="511" y="21228"/>
                        </a:cubicBezTo>
                        <a:cubicBezTo>
                          <a:pt x="511" y="21228"/>
                          <a:pt x="523" y="21228"/>
                          <a:pt x="523" y="21228"/>
                        </a:cubicBezTo>
                        <a:cubicBezTo>
                          <a:pt x="648" y="21187"/>
                          <a:pt x="773" y="21166"/>
                          <a:pt x="897" y="21166"/>
                        </a:cubicBezTo>
                        <a:lnTo>
                          <a:pt x="897" y="21166"/>
                        </a:lnTo>
                        <a:lnTo>
                          <a:pt x="897" y="16846"/>
                        </a:lnTo>
                        <a:lnTo>
                          <a:pt x="5646" y="5188"/>
                        </a:lnTo>
                        <a:lnTo>
                          <a:pt x="8027" y="5374"/>
                        </a:lnTo>
                        <a:lnTo>
                          <a:pt x="7067" y="10128"/>
                        </a:lnTo>
                        <a:cubicBezTo>
                          <a:pt x="7055" y="10211"/>
                          <a:pt x="7042" y="10294"/>
                          <a:pt x="7042" y="10376"/>
                        </a:cubicBezTo>
                        <a:lnTo>
                          <a:pt x="7042" y="15048"/>
                        </a:lnTo>
                        <a:cubicBezTo>
                          <a:pt x="7042" y="15048"/>
                          <a:pt x="7042" y="15048"/>
                          <a:pt x="7042" y="15048"/>
                        </a:cubicBezTo>
                        <a:cubicBezTo>
                          <a:pt x="7042" y="15048"/>
                          <a:pt x="7042" y="15048"/>
                          <a:pt x="7042" y="15048"/>
                        </a:cubicBezTo>
                        <a:cubicBezTo>
                          <a:pt x="7179" y="14965"/>
                          <a:pt x="7304" y="14924"/>
                          <a:pt x="7441" y="14903"/>
                        </a:cubicBezTo>
                        <a:cubicBezTo>
                          <a:pt x="7578" y="14882"/>
                          <a:pt x="7728" y="14882"/>
                          <a:pt x="7865" y="14944"/>
                        </a:cubicBezTo>
                        <a:lnTo>
                          <a:pt x="7940" y="14965"/>
                        </a:lnTo>
                        <a:lnTo>
                          <a:pt x="7940" y="10500"/>
                        </a:lnTo>
                        <a:lnTo>
                          <a:pt x="8949" y="5498"/>
                        </a:lnTo>
                        <a:lnTo>
                          <a:pt x="11841" y="6057"/>
                        </a:lnTo>
                        <a:lnTo>
                          <a:pt x="13449" y="16515"/>
                        </a:lnTo>
                        <a:lnTo>
                          <a:pt x="13449" y="20567"/>
                        </a:lnTo>
                        <a:lnTo>
                          <a:pt x="13474" y="20567"/>
                        </a:lnTo>
                        <a:lnTo>
                          <a:pt x="14346" y="20711"/>
                        </a:lnTo>
                        <a:lnTo>
                          <a:pt x="14346" y="16412"/>
                        </a:lnTo>
                        <a:cubicBezTo>
                          <a:pt x="14346" y="16350"/>
                          <a:pt x="14346" y="16288"/>
                          <a:pt x="14334" y="16226"/>
                        </a:cubicBezTo>
                        <a:lnTo>
                          <a:pt x="12726" y="5726"/>
                        </a:lnTo>
                        <a:lnTo>
                          <a:pt x="15543" y="2915"/>
                        </a:lnTo>
                        <a:lnTo>
                          <a:pt x="15543" y="2915"/>
                        </a:lnTo>
                        <a:lnTo>
                          <a:pt x="15543" y="2915"/>
                        </a:lnTo>
                        <a:lnTo>
                          <a:pt x="20678" y="14159"/>
                        </a:lnTo>
                        <a:lnTo>
                          <a:pt x="20678" y="18210"/>
                        </a:lnTo>
                        <a:lnTo>
                          <a:pt x="21575" y="18210"/>
                        </a:lnTo>
                        <a:lnTo>
                          <a:pt x="21575" y="15709"/>
                        </a:lnTo>
                        <a:lnTo>
                          <a:pt x="21575" y="13911"/>
                        </a:lnTo>
                        <a:cubicBezTo>
                          <a:pt x="21600" y="13745"/>
                          <a:pt x="21575" y="13580"/>
                          <a:pt x="21513" y="13456"/>
                        </a:cubicBezTo>
                        <a:close/>
                        <a:moveTo>
                          <a:pt x="8363" y="3907"/>
                        </a:moveTo>
                        <a:lnTo>
                          <a:pt x="7079" y="3803"/>
                        </a:lnTo>
                        <a:lnTo>
                          <a:pt x="8687" y="2356"/>
                        </a:lnTo>
                        <a:lnTo>
                          <a:pt x="8363" y="3907"/>
                        </a:lnTo>
                        <a:close/>
                        <a:moveTo>
                          <a:pt x="12364" y="4361"/>
                        </a:moveTo>
                        <a:lnTo>
                          <a:pt x="12140" y="4589"/>
                        </a:lnTo>
                        <a:lnTo>
                          <a:pt x="12140" y="4589"/>
                        </a:lnTo>
                        <a:lnTo>
                          <a:pt x="12140" y="4589"/>
                        </a:lnTo>
                        <a:lnTo>
                          <a:pt x="11915" y="4547"/>
                        </a:lnTo>
                        <a:lnTo>
                          <a:pt x="9286" y="4051"/>
                        </a:lnTo>
                        <a:lnTo>
                          <a:pt x="9784" y="1592"/>
                        </a:lnTo>
                        <a:lnTo>
                          <a:pt x="11953" y="1984"/>
                        </a:lnTo>
                        <a:lnTo>
                          <a:pt x="12402" y="2067"/>
                        </a:lnTo>
                        <a:lnTo>
                          <a:pt x="14321" y="2418"/>
                        </a:lnTo>
                        <a:lnTo>
                          <a:pt x="12364" y="4361"/>
                        </a:lnTo>
                        <a:close/>
                      </a:path>
                    </a:pathLst>
                  </a:custGeom>
                  <a:solidFill>
                    <a:srgbClr val="6F6F6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92" name="Shape">
                    <a:extLst>
                      <a:ext uri="{FF2B5EF4-FFF2-40B4-BE49-F238E27FC236}">
                        <a16:creationId xmlns:a16="http://schemas.microsoft.com/office/drawing/2014/main" id="{4A05D102-3798-4146-9C01-8400EC7EA448}"/>
                      </a:ext>
                    </a:extLst>
                  </p:cNvPr>
                  <p:cNvSpPr/>
                  <p:nvPr/>
                </p:nvSpPr>
                <p:spPr>
                  <a:xfrm>
                    <a:off x="2236328" y="5092126"/>
                    <a:ext cx="6540" cy="20597"/>
                  </a:xfrm>
                  <a:custGeom>
                    <a:avLst/>
                    <a:gdLst/>
                    <a:ahLst/>
                    <a:cxnLst>
                      <a:cxn ang="0">
                        <a:pos x="wd2" y="hd2"/>
                      </a:cxn>
                      <a:cxn ang="5400000">
                        <a:pos x="wd2" y="hd2"/>
                      </a:cxn>
                      <a:cxn ang="10800000">
                        <a:pos x="wd2" y="hd2"/>
                      </a:cxn>
                      <a:cxn ang="16200000">
                        <a:pos x="wd2" y="hd2"/>
                      </a:cxn>
                    </a:cxnLst>
                    <a:rect l="0" t="0" r="r" b="b"/>
                    <a:pathLst>
                      <a:path w="21600" h="21600" extrusionOk="0">
                        <a:moveTo>
                          <a:pt x="0" y="21258"/>
                        </a:moveTo>
                        <a:lnTo>
                          <a:pt x="9720" y="21600"/>
                        </a:lnTo>
                        <a:lnTo>
                          <a:pt x="9720" y="21600"/>
                        </a:lnTo>
                        <a:lnTo>
                          <a:pt x="19980" y="19714"/>
                        </a:lnTo>
                        <a:lnTo>
                          <a:pt x="21600" y="685"/>
                        </a:lnTo>
                        <a:lnTo>
                          <a:pt x="2160"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93" name="Shape">
                    <a:extLst>
                      <a:ext uri="{FF2B5EF4-FFF2-40B4-BE49-F238E27FC236}">
                        <a16:creationId xmlns:a16="http://schemas.microsoft.com/office/drawing/2014/main" id="{054E3C6D-12D8-4BDE-BCA9-A3EC6A03115B}"/>
                      </a:ext>
                    </a:extLst>
                  </p:cNvPr>
                  <p:cNvSpPr/>
                  <p:nvPr/>
                </p:nvSpPr>
                <p:spPr>
                  <a:xfrm>
                    <a:off x="2236329" y="4928662"/>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94" name="Shape">
                    <a:extLst>
                      <a:ext uri="{FF2B5EF4-FFF2-40B4-BE49-F238E27FC236}">
                        <a16:creationId xmlns:a16="http://schemas.microsoft.com/office/drawing/2014/main" id="{79918621-AF60-45C6-815A-1BEBA6E4E741}"/>
                      </a:ext>
                    </a:extLst>
                  </p:cNvPr>
                  <p:cNvSpPr/>
                  <p:nvPr/>
                </p:nvSpPr>
                <p:spPr>
                  <a:xfrm>
                    <a:off x="2364235" y="4841428"/>
                    <a:ext cx="72418" cy="351884"/>
                  </a:xfrm>
                  <a:custGeom>
                    <a:avLst/>
                    <a:gdLst/>
                    <a:ahLst/>
                    <a:cxnLst>
                      <a:cxn ang="0">
                        <a:pos x="wd2" y="hd2"/>
                      </a:cxn>
                      <a:cxn ang="5400000">
                        <a:pos x="wd2" y="hd2"/>
                      </a:cxn>
                      <a:cxn ang="10800000">
                        <a:pos x="wd2" y="hd2"/>
                      </a:cxn>
                      <a:cxn ang="16200000">
                        <a:pos x="wd2" y="hd2"/>
                      </a:cxn>
                    </a:cxnLst>
                    <a:rect l="0" t="0" r="r" b="b"/>
                    <a:pathLst>
                      <a:path w="21600" h="21600" extrusionOk="0">
                        <a:moveTo>
                          <a:pt x="20527" y="0"/>
                        </a:moveTo>
                        <a:lnTo>
                          <a:pt x="19601" y="928"/>
                        </a:lnTo>
                        <a:lnTo>
                          <a:pt x="18382" y="2151"/>
                        </a:lnTo>
                        <a:lnTo>
                          <a:pt x="0" y="20418"/>
                        </a:lnTo>
                        <a:lnTo>
                          <a:pt x="244" y="20489"/>
                        </a:lnTo>
                        <a:cubicBezTo>
                          <a:pt x="487" y="20550"/>
                          <a:pt x="585" y="20632"/>
                          <a:pt x="585" y="20713"/>
                        </a:cubicBezTo>
                        <a:lnTo>
                          <a:pt x="585" y="21600"/>
                        </a:lnTo>
                        <a:lnTo>
                          <a:pt x="585" y="21600"/>
                        </a:lnTo>
                        <a:lnTo>
                          <a:pt x="20820" y="1488"/>
                        </a:lnTo>
                        <a:lnTo>
                          <a:pt x="21112" y="1172"/>
                        </a:lnTo>
                        <a:lnTo>
                          <a:pt x="21600" y="683"/>
                        </a:lnTo>
                        <a:cubicBezTo>
                          <a:pt x="21551" y="449"/>
                          <a:pt x="21210" y="224"/>
                          <a:pt x="20527" y="0"/>
                        </a:cubicBez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95" name="Shape">
                    <a:extLst>
                      <a:ext uri="{FF2B5EF4-FFF2-40B4-BE49-F238E27FC236}">
                        <a16:creationId xmlns:a16="http://schemas.microsoft.com/office/drawing/2014/main" id="{49D675AB-7997-4819-8B95-79DCD8BE0400}"/>
                      </a:ext>
                    </a:extLst>
                  </p:cNvPr>
                  <p:cNvSpPr/>
                  <p:nvPr/>
                </p:nvSpPr>
                <p:spPr>
                  <a:xfrm>
                    <a:off x="2007478" y="4846930"/>
                    <a:ext cx="71599" cy="368125"/>
                  </a:xfrm>
                  <a:custGeom>
                    <a:avLst/>
                    <a:gdLst/>
                    <a:ahLst/>
                    <a:cxnLst>
                      <a:cxn ang="0">
                        <a:pos x="wd2" y="hd2"/>
                      </a:cxn>
                      <a:cxn ang="5400000">
                        <a:pos x="wd2" y="hd2"/>
                      </a:cxn>
                      <a:cxn ang="10800000">
                        <a:pos x="wd2" y="hd2"/>
                      </a:cxn>
                      <a:cxn ang="16200000">
                        <a:pos x="wd2" y="hd2"/>
                      </a:cxn>
                    </a:cxnLst>
                    <a:rect l="0" t="0" r="r" b="b"/>
                    <a:pathLst>
                      <a:path w="21600" h="21600" extrusionOk="0">
                        <a:moveTo>
                          <a:pt x="1479" y="393"/>
                        </a:moveTo>
                        <a:lnTo>
                          <a:pt x="1085" y="0"/>
                        </a:lnTo>
                        <a:cubicBezTo>
                          <a:pt x="395" y="230"/>
                          <a:pt x="0" y="470"/>
                          <a:pt x="0" y="710"/>
                        </a:cubicBezTo>
                        <a:cubicBezTo>
                          <a:pt x="0" y="719"/>
                          <a:pt x="49" y="739"/>
                          <a:pt x="49" y="748"/>
                        </a:cubicBezTo>
                        <a:lnTo>
                          <a:pt x="444" y="1161"/>
                        </a:lnTo>
                        <a:lnTo>
                          <a:pt x="21008" y="21600"/>
                        </a:lnTo>
                        <a:lnTo>
                          <a:pt x="21008" y="20689"/>
                        </a:lnTo>
                        <a:cubicBezTo>
                          <a:pt x="21008" y="20622"/>
                          <a:pt x="21107" y="20555"/>
                          <a:pt x="21304" y="20497"/>
                        </a:cubicBezTo>
                        <a:lnTo>
                          <a:pt x="21600" y="20411"/>
                        </a:lnTo>
                        <a:lnTo>
                          <a:pt x="3008" y="1909"/>
                        </a:lnTo>
                        <a:lnTo>
                          <a:pt x="1479" y="393"/>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96" name="Shape">
                    <a:extLst>
                      <a:ext uri="{FF2B5EF4-FFF2-40B4-BE49-F238E27FC236}">
                        <a16:creationId xmlns:a16="http://schemas.microsoft.com/office/drawing/2014/main" id="{3E4BDC54-E0BE-479D-993B-F3FC7E71B180}"/>
                      </a:ext>
                    </a:extLst>
                  </p:cNvPr>
                  <p:cNvSpPr/>
                  <p:nvPr/>
                </p:nvSpPr>
                <p:spPr>
                  <a:xfrm>
                    <a:off x="2187290" y="479789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97" name="Shape">
                    <a:extLst>
                      <a:ext uri="{FF2B5EF4-FFF2-40B4-BE49-F238E27FC236}">
                        <a16:creationId xmlns:a16="http://schemas.microsoft.com/office/drawing/2014/main" id="{13009157-6CB4-4075-B91D-26911047F659}"/>
                      </a:ext>
                    </a:extLst>
                  </p:cNvPr>
                  <p:cNvSpPr/>
                  <p:nvPr/>
                </p:nvSpPr>
                <p:spPr>
                  <a:xfrm>
                    <a:off x="2285368" y="4797889"/>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98" name="Shape">
                    <a:extLst>
                      <a:ext uri="{FF2B5EF4-FFF2-40B4-BE49-F238E27FC236}">
                        <a16:creationId xmlns:a16="http://schemas.microsoft.com/office/drawing/2014/main" id="{5E4886D3-8C68-42D4-B0B5-E9F8BA2F75CF}"/>
                      </a:ext>
                    </a:extLst>
                  </p:cNvPr>
                  <p:cNvSpPr/>
                  <p:nvPr/>
                </p:nvSpPr>
                <p:spPr>
                  <a:xfrm>
                    <a:off x="2089211" y="4797889"/>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99" name="Shape">
                    <a:extLst>
                      <a:ext uri="{FF2B5EF4-FFF2-40B4-BE49-F238E27FC236}">
                        <a16:creationId xmlns:a16="http://schemas.microsoft.com/office/drawing/2014/main" id="{F004EACF-0A26-40C1-BE2B-3405E76775D6}"/>
                      </a:ext>
                    </a:extLst>
                  </p:cNvPr>
                  <p:cNvSpPr/>
                  <p:nvPr/>
                </p:nvSpPr>
                <p:spPr>
                  <a:xfrm>
                    <a:off x="2072864" y="5320979"/>
                    <a:ext cx="99060" cy="129955"/>
                  </a:xfrm>
                  <a:custGeom>
                    <a:avLst/>
                    <a:gdLst/>
                    <a:ahLst/>
                    <a:cxnLst>
                      <a:cxn ang="0">
                        <a:pos x="wd2" y="hd2"/>
                      </a:cxn>
                      <a:cxn ang="5400000">
                        <a:pos x="wd2" y="hd2"/>
                      </a:cxn>
                      <a:cxn ang="10800000">
                        <a:pos x="wd2" y="hd2"/>
                      </a:cxn>
                      <a:cxn ang="16200000">
                        <a:pos x="wd2" y="hd2"/>
                      </a:cxn>
                    </a:cxnLst>
                    <a:rect l="0" t="0" r="r" b="b"/>
                    <a:pathLst>
                      <a:path w="21600" h="21600" extrusionOk="0">
                        <a:moveTo>
                          <a:pt x="36" y="19155"/>
                        </a:moveTo>
                        <a:cubicBezTo>
                          <a:pt x="36" y="20133"/>
                          <a:pt x="606" y="21002"/>
                          <a:pt x="1497" y="21600"/>
                        </a:cubicBezTo>
                        <a:lnTo>
                          <a:pt x="18855" y="14808"/>
                        </a:lnTo>
                        <a:cubicBezTo>
                          <a:pt x="19711" y="14454"/>
                          <a:pt x="20673" y="14237"/>
                          <a:pt x="21600" y="14101"/>
                        </a:cubicBezTo>
                        <a:lnTo>
                          <a:pt x="21600" y="0"/>
                        </a:lnTo>
                        <a:lnTo>
                          <a:pt x="0" y="7526"/>
                        </a:lnTo>
                        <a:lnTo>
                          <a:pt x="0" y="19155"/>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0" name="Shape">
                    <a:extLst>
                      <a:ext uri="{FF2B5EF4-FFF2-40B4-BE49-F238E27FC236}">
                        <a16:creationId xmlns:a16="http://schemas.microsoft.com/office/drawing/2014/main" id="{AC120291-D72D-46A5-BC72-C03EBFA96A5D}"/>
                      </a:ext>
                    </a:extLst>
                  </p:cNvPr>
                  <p:cNvSpPr/>
                  <p:nvPr/>
                </p:nvSpPr>
                <p:spPr>
                  <a:xfrm>
                    <a:off x="2072863" y="5206553"/>
                    <a:ext cx="101188" cy="136983"/>
                  </a:xfrm>
                  <a:custGeom>
                    <a:avLst/>
                    <a:gdLst/>
                    <a:ahLst/>
                    <a:cxnLst>
                      <a:cxn ang="0">
                        <a:pos x="wd2" y="hd2"/>
                      </a:cxn>
                      <a:cxn ang="5400000">
                        <a:pos x="wd2" y="hd2"/>
                      </a:cxn>
                      <a:cxn ang="10800000">
                        <a:pos x="wd2" y="hd2"/>
                      </a:cxn>
                      <a:cxn ang="16200000">
                        <a:pos x="wd2" y="hd2"/>
                      </a:cxn>
                    </a:cxnLst>
                    <a:rect l="0" t="0" r="r" b="b"/>
                    <a:pathLst>
                      <a:path w="21600" h="21600" extrusionOk="0">
                        <a:moveTo>
                          <a:pt x="18041" y="1160"/>
                        </a:moveTo>
                        <a:cubicBezTo>
                          <a:pt x="17029" y="1521"/>
                          <a:pt x="16226" y="2139"/>
                          <a:pt x="15842" y="2938"/>
                        </a:cubicBezTo>
                        <a:lnTo>
                          <a:pt x="13923" y="6856"/>
                        </a:lnTo>
                        <a:cubicBezTo>
                          <a:pt x="13574" y="7552"/>
                          <a:pt x="12911" y="8145"/>
                          <a:pt x="12039" y="8506"/>
                        </a:cubicBezTo>
                        <a:cubicBezTo>
                          <a:pt x="10817" y="9022"/>
                          <a:pt x="9352" y="9047"/>
                          <a:pt x="8096" y="8609"/>
                        </a:cubicBezTo>
                        <a:lnTo>
                          <a:pt x="6176" y="7939"/>
                        </a:lnTo>
                        <a:cubicBezTo>
                          <a:pt x="4955" y="7501"/>
                          <a:pt x="3524" y="7526"/>
                          <a:pt x="2303" y="8016"/>
                        </a:cubicBezTo>
                        <a:lnTo>
                          <a:pt x="1989" y="8145"/>
                        </a:lnTo>
                        <a:cubicBezTo>
                          <a:pt x="977" y="8557"/>
                          <a:pt x="314" y="9228"/>
                          <a:pt x="0" y="10001"/>
                        </a:cubicBezTo>
                        <a:cubicBezTo>
                          <a:pt x="244" y="11341"/>
                          <a:pt x="454" y="13223"/>
                          <a:pt x="454" y="15903"/>
                        </a:cubicBezTo>
                        <a:lnTo>
                          <a:pt x="454" y="21600"/>
                        </a:lnTo>
                        <a:lnTo>
                          <a:pt x="21216" y="14589"/>
                        </a:lnTo>
                        <a:lnTo>
                          <a:pt x="21600" y="14641"/>
                        </a:lnTo>
                        <a:lnTo>
                          <a:pt x="21600" y="0"/>
                        </a:lnTo>
                        <a:cubicBezTo>
                          <a:pt x="21460" y="26"/>
                          <a:pt x="21321" y="26"/>
                          <a:pt x="21216" y="77"/>
                        </a:cubicBezTo>
                        <a:lnTo>
                          <a:pt x="18041" y="1160"/>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1" name="Shape">
                    <a:extLst>
                      <a:ext uri="{FF2B5EF4-FFF2-40B4-BE49-F238E27FC236}">
                        <a16:creationId xmlns:a16="http://schemas.microsoft.com/office/drawing/2014/main" id="{2BAE6740-B91A-4680-9E29-3E3F7C8E1B94}"/>
                      </a:ext>
                    </a:extLst>
                  </p:cNvPr>
                  <p:cNvSpPr/>
                  <p:nvPr/>
                </p:nvSpPr>
                <p:spPr>
                  <a:xfrm>
                    <a:off x="2170943" y="5190205"/>
                    <a:ext cx="1798" cy="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3" y="7200"/>
                          <a:pt x="5891" y="7200"/>
                          <a:pt x="0" y="21600"/>
                        </a:cubicBezTo>
                        <a:cubicBezTo>
                          <a:pt x="7857" y="7156"/>
                          <a:pt x="15709" y="7156"/>
                          <a:pt x="21600" y="0"/>
                        </a:cubicBezTo>
                        <a:cubicBezTo>
                          <a:pt x="21600" y="0"/>
                          <a:pt x="21600" y="0"/>
                          <a:pt x="21600" y="0"/>
                        </a:cubicBez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2" name="Shape">
                    <a:extLst>
                      <a:ext uri="{FF2B5EF4-FFF2-40B4-BE49-F238E27FC236}">
                        <a16:creationId xmlns:a16="http://schemas.microsoft.com/office/drawing/2014/main" id="{98FB1FDF-321F-4262-BEDA-FC47448C00DA}"/>
                      </a:ext>
                    </a:extLst>
                  </p:cNvPr>
                  <p:cNvSpPr/>
                  <p:nvPr/>
                </p:nvSpPr>
                <p:spPr>
                  <a:xfrm>
                    <a:off x="2170942" y="5206552"/>
                    <a:ext cx="209238" cy="123824"/>
                  </a:xfrm>
                  <a:custGeom>
                    <a:avLst/>
                    <a:gdLst/>
                    <a:ahLst/>
                    <a:cxnLst>
                      <a:cxn ang="0">
                        <a:pos x="wd2" y="hd2"/>
                      </a:cxn>
                      <a:cxn ang="5400000">
                        <a:pos x="wd2" y="hd2"/>
                      </a:cxn>
                      <a:cxn ang="10800000">
                        <a:pos x="wd2" y="hd2"/>
                      </a:cxn>
                      <a:cxn ang="16200000">
                        <a:pos x="wd2" y="hd2"/>
                      </a:cxn>
                    </a:cxnLst>
                    <a:rect l="0" t="0" r="r" b="b"/>
                    <a:pathLst>
                      <a:path w="21600" h="21528" extrusionOk="0">
                        <a:moveTo>
                          <a:pt x="21600" y="4561"/>
                        </a:moveTo>
                        <a:lnTo>
                          <a:pt x="21600" y="4561"/>
                        </a:lnTo>
                        <a:lnTo>
                          <a:pt x="17837" y="4561"/>
                        </a:lnTo>
                        <a:cubicBezTo>
                          <a:pt x="17297" y="4561"/>
                          <a:pt x="16774" y="4930"/>
                          <a:pt x="16386" y="5584"/>
                        </a:cubicBezTo>
                        <a:lnTo>
                          <a:pt x="15171" y="7630"/>
                        </a:lnTo>
                        <a:cubicBezTo>
                          <a:pt x="14732" y="8369"/>
                          <a:pt x="14124" y="8739"/>
                          <a:pt x="13517" y="8625"/>
                        </a:cubicBezTo>
                        <a:lnTo>
                          <a:pt x="8505" y="7772"/>
                        </a:lnTo>
                        <a:cubicBezTo>
                          <a:pt x="7982" y="7687"/>
                          <a:pt x="7492" y="7261"/>
                          <a:pt x="7155" y="6579"/>
                        </a:cubicBezTo>
                        <a:lnTo>
                          <a:pt x="4961" y="2230"/>
                        </a:lnTo>
                        <a:cubicBezTo>
                          <a:pt x="4674" y="1662"/>
                          <a:pt x="4286" y="1264"/>
                          <a:pt x="3848" y="1093"/>
                        </a:cubicBezTo>
                        <a:lnTo>
                          <a:pt x="1114" y="70"/>
                        </a:lnTo>
                        <a:cubicBezTo>
                          <a:pt x="743" y="-72"/>
                          <a:pt x="354" y="13"/>
                          <a:pt x="0" y="212"/>
                        </a:cubicBezTo>
                        <a:lnTo>
                          <a:pt x="0" y="16355"/>
                        </a:lnTo>
                        <a:lnTo>
                          <a:pt x="21077" y="21528"/>
                        </a:lnTo>
                        <a:lnTo>
                          <a:pt x="21077" y="10501"/>
                        </a:lnTo>
                        <a:cubicBezTo>
                          <a:pt x="21077" y="10501"/>
                          <a:pt x="21077" y="10273"/>
                          <a:pt x="21077" y="9932"/>
                        </a:cubicBezTo>
                        <a:lnTo>
                          <a:pt x="21077" y="8028"/>
                        </a:lnTo>
                        <a:cubicBezTo>
                          <a:pt x="21060" y="8000"/>
                          <a:pt x="20976" y="5726"/>
                          <a:pt x="21600" y="4561"/>
                        </a:cubicBez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3" name="Shape">
                    <a:extLst>
                      <a:ext uri="{FF2B5EF4-FFF2-40B4-BE49-F238E27FC236}">
                        <a16:creationId xmlns:a16="http://schemas.microsoft.com/office/drawing/2014/main" id="{CD6D4CAC-E048-424C-B197-D65634FE128A}"/>
                      </a:ext>
                    </a:extLst>
                  </p:cNvPr>
                  <p:cNvSpPr/>
                  <p:nvPr/>
                </p:nvSpPr>
                <p:spPr>
                  <a:xfrm>
                    <a:off x="2170942" y="5320977"/>
                    <a:ext cx="204169" cy="113446"/>
                  </a:xfrm>
                  <a:custGeom>
                    <a:avLst/>
                    <a:gdLst/>
                    <a:ahLst/>
                    <a:cxnLst>
                      <a:cxn ang="0">
                        <a:pos x="wd2" y="hd2"/>
                      </a:cxn>
                      <a:cxn ang="5400000">
                        <a:pos x="wd2" y="hd2"/>
                      </a:cxn>
                      <a:cxn ang="10800000">
                        <a:pos x="wd2" y="hd2"/>
                      </a:cxn>
                      <a:cxn ang="16200000">
                        <a:pos x="wd2" y="hd2"/>
                      </a:cxn>
                    </a:cxnLst>
                    <a:rect l="0" t="0" r="r" b="b"/>
                    <a:pathLst>
                      <a:path w="21600" h="21600" extrusionOk="0">
                        <a:moveTo>
                          <a:pt x="0" y="125"/>
                        </a:moveTo>
                        <a:lnTo>
                          <a:pt x="0" y="16278"/>
                        </a:lnTo>
                        <a:cubicBezTo>
                          <a:pt x="484" y="16122"/>
                          <a:pt x="986" y="16122"/>
                          <a:pt x="1487" y="16247"/>
                        </a:cubicBezTo>
                        <a:lnTo>
                          <a:pt x="20908" y="21600"/>
                        </a:lnTo>
                        <a:cubicBezTo>
                          <a:pt x="21341" y="20884"/>
                          <a:pt x="21600" y="19888"/>
                          <a:pt x="21600" y="18799"/>
                        </a:cubicBezTo>
                        <a:lnTo>
                          <a:pt x="21600" y="5602"/>
                        </a:lnTo>
                        <a:lnTo>
                          <a:pt x="173" y="0"/>
                        </a:lnTo>
                        <a:lnTo>
                          <a:pt x="0" y="125"/>
                        </a:ln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4" name="Shape">
                    <a:extLst>
                      <a:ext uri="{FF2B5EF4-FFF2-40B4-BE49-F238E27FC236}">
                        <a16:creationId xmlns:a16="http://schemas.microsoft.com/office/drawing/2014/main" id="{AF48866A-6533-44C1-889E-DCD25EB7A3FF}"/>
                      </a:ext>
                    </a:extLst>
                  </p:cNvPr>
                  <p:cNvSpPr/>
                  <p:nvPr/>
                </p:nvSpPr>
                <p:spPr>
                  <a:xfrm>
                    <a:off x="2170943" y="5288284"/>
                    <a:ext cx="204332" cy="53618"/>
                  </a:xfrm>
                  <a:custGeom>
                    <a:avLst/>
                    <a:gdLst/>
                    <a:ahLst/>
                    <a:cxnLst>
                      <a:cxn ang="0">
                        <a:pos x="wd2" y="hd2"/>
                      </a:cxn>
                      <a:cxn ang="5400000">
                        <a:pos x="wd2" y="hd2"/>
                      </a:cxn>
                      <a:cxn ang="10800000">
                        <a:pos x="wd2" y="hd2"/>
                      </a:cxn>
                      <a:cxn ang="16200000">
                        <a:pos x="wd2" y="hd2"/>
                      </a:cxn>
                    </a:cxnLst>
                    <a:rect l="0" t="0" r="r" b="b"/>
                    <a:pathLst>
                      <a:path w="21600" h="21600" extrusionOk="0">
                        <a:moveTo>
                          <a:pt x="0" y="10010"/>
                        </a:moveTo>
                        <a:lnTo>
                          <a:pt x="190" y="9680"/>
                        </a:lnTo>
                        <a:lnTo>
                          <a:pt x="21600" y="21600"/>
                        </a:lnTo>
                        <a:lnTo>
                          <a:pt x="21600" y="11985"/>
                        </a:lnTo>
                        <a:lnTo>
                          <a:pt x="0" y="0"/>
                        </a:lnTo>
                        <a:close/>
                      </a:path>
                    </a:pathLst>
                  </a:custGeom>
                  <a:solidFill>
                    <a:srgbClr val="84613D"/>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5" name="Shape">
                    <a:extLst>
                      <a:ext uri="{FF2B5EF4-FFF2-40B4-BE49-F238E27FC236}">
                        <a16:creationId xmlns:a16="http://schemas.microsoft.com/office/drawing/2014/main" id="{42D342D5-3D37-475B-AA64-D84F2CD9990B}"/>
                      </a:ext>
                    </a:extLst>
                  </p:cNvPr>
                  <p:cNvSpPr/>
                  <p:nvPr/>
                </p:nvSpPr>
                <p:spPr>
                  <a:xfrm>
                    <a:off x="2072863" y="5288286"/>
                    <a:ext cx="98899" cy="70453"/>
                  </a:xfrm>
                  <a:custGeom>
                    <a:avLst/>
                    <a:gdLst/>
                    <a:ahLst/>
                    <a:cxnLst>
                      <a:cxn ang="0">
                        <a:pos x="wd2" y="hd2"/>
                      </a:cxn>
                      <a:cxn ang="5400000">
                        <a:pos x="wd2" y="hd2"/>
                      </a:cxn>
                      <a:cxn ang="10800000">
                        <a:pos x="wd2" y="hd2"/>
                      </a:cxn>
                      <a:cxn ang="16200000">
                        <a:pos x="wd2" y="hd2"/>
                      </a:cxn>
                    </a:cxnLst>
                    <a:rect l="0" t="0" r="r" b="b"/>
                    <a:pathLst>
                      <a:path w="21600" h="21600" extrusionOk="0">
                        <a:moveTo>
                          <a:pt x="21600" y="100"/>
                        </a:moveTo>
                        <a:lnTo>
                          <a:pt x="21243" y="0"/>
                        </a:lnTo>
                        <a:lnTo>
                          <a:pt x="0" y="13631"/>
                        </a:lnTo>
                        <a:lnTo>
                          <a:pt x="0" y="21600"/>
                        </a:lnTo>
                        <a:lnTo>
                          <a:pt x="21600" y="7718"/>
                        </a:lnTo>
                        <a:close/>
                      </a:path>
                    </a:pathLst>
                  </a:custGeom>
                  <a:solidFill>
                    <a:srgbClr val="6F4B24"/>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6" name="Shape">
                    <a:extLst>
                      <a:ext uri="{FF2B5EF4-FFF2-40B4-BE49-F238E27FC236}">
                        <a16:creationId xmlns:a16="http://schemas.microsoft.com/office/drawing/2014/main" id="{A470FEBB-1D6F-4994-8617-DE6A476ADBEA}"/>
                      </a:ext>
                    </a:extLst>
                  </p:cNvPr>
                  <p:cNvSpPr/>
                  <p:nvPr/>
                </p:nvSpPr>
                <p:spPr>
                  <a:xfrm>
                    <a:off x="2072864" y="5402710"/>
                    <a:ext cx="289987" cy="72790"/>
                  </a:xfrm>
                  <a:custGeom>
                    <a:avLst/>
                    <a:gdLst/>
                    <a:ahLst/>
                    <a:cxnLst>
                      <a:cxn ang="0">
                        <a:pos x="wd2" y="hd2"/>
                      </a:cxn>
                      <a:cxn ang="5400000">
                        <a:pos x="wd2" y="hd2"/>
                      </a:cxn>
                      <a:cxn ang="10800000">
                        <a:pos x="wd2" y="hd2"/>
                      </a:cxn>
                      <a:cxn ang="16200000">
                        <a:pos x="wd2" y="hd2"/>
                      </a:cxn>
                    </a:cxnLst>
                    <a:rect l="0" t="0" r="r" b="b"/>
                    <a:pathLst>
                      <a:path w="21600" h="21185" extrusionOk="0">
                        <a:moveTo>
                          <a:pt x="6867" y="212"/>
                        </a:moveTo>
                        <a:cubicBezTo>
                          <a:pt x="6538" y="450"/>
                          <a:pt x="6222" y="831"/>
                          <a:pt x="5930" y="1450"/>
                        </a:cubicBezTo>
                        <a:lnTo>
                          <a:pt x="0" y="13344"/>
                        </a:lnTo>
                        <a:cubicBezTo>
                          <a:pt x="219" y="14105"/>
                          <a:pt x="487" y="14629"/>
                          <a:pt x="791" y="14771"/>
                        </a:cubicBezTo>
                        <a:lnTo>
                          <a:pt x="12979" y="21004"/>
                        </a:lnTo>
                        <a:cubicBezTo>
                          <a:pt x="13966" y="21527"/>
                          <a:pt x="14964" y="20908"/>
                          <a:pt x="15853" y="19243"/>
                        </a:cubicBezTo>
                        <a:lnTo>
                          <a:pt x="21247" y="9252"/>
                        </a:lnTo>
                        <a:cubicBezTo>
                          <a:pt x="21381" y="9014"/>
                          <a:pt x="21503" y="8681"/>
                          <a:pt x="21600" y="8301"/>
                        </a:cubicBezTo>
                        <a:lnTo>
                          <a:pt x="7926" y="117"/>
                        </a:lnTo>
                        <a:cubicBezTo>
                          <a:pt x="7573" y="-73"/>
                          <a:pt x="7220" y="-25"/>
                          <a:pt x="6867" y="212"/>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7" name="Line">
                    <a:extLst>
                      <a:ext uri="{FF2B5EF4-FFF2-40B4-BE49-F238E27FC236}">
                        <a16:creationId xmlns:a16="http://schemas.microsoft.com/office/drawing/2014/main" id="{0B432C84-EEFA-491E-91FB-886C94960D33}"/>
                      </a:ext>
                    </a:extLst>
                  </p:cNvPr>
                  <p:cNvSpPr/>
                  <p:nvPr/>
                </p:nvSpPr>
                <p:spPr>
                  <a:xfrm>
                    <a:off x="2383448" y="5255593"/>
                    <a:ext cx="0" cy="3271"/>
                  </a:xfrm>
                  <a:prstGeom prst="line">
                    <a:avLst/>
                  </a:pr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08" name="Shape">
                    <a:extLst>
                      <a:ext uri="{FF2B5EF4-FFF2-40B4-BE49-F238E27FC236}">
                        <a16:creationId xmlns:a16="http://schemas.microsoft.com/office/drawing/2014/main" id="{1DCC49DF-AA4B-4042-B213-6DC4DD6390B9}"/>
                      </a:ext>
                    </a:extLst>
                  </p:cNvPr>
                  <p:cNvSpPr/>
                  <p:nvPr/>
                </p:nvSpPr>
                <p:spPr>
                  <a:xfrm>
                    <a:off x="2072864" y="5190205"/>
                    <a:ext cx="319668" cy="79022"/>
                  </a:xfrm>
                  <a:custGeom>
                    <a:avLst/>
                    <a:gdLst/>
                    <a:ahLst/>
                    <a:cxnLst>
                      <a:cxn ang="0">
                        <a:pos x="wd2" y="hd2"/>
                      </a:cxn>
                      <a:cxn ang="5400000">
                        <a:pos x="wd2" y="hd2"/>
                      </a:cxn>
                      <a:cxn ang="10800000">
                        <a:pos x="wd2" y="hd2"/>
                      </a:cxn>
                      <a:cxn ang="16200000">
                        <a:pos x="wd2" y="hd2"/>
                      </a:cxn>
                    </a:cxnLst>
                    <a:rect l="0" t="0" r="r" b="b"/>
                    <a:pathLst>
                      <a:path w="21529" h="21573" extrusionOk="0">
                        <a:moveTo>
                          <a:pt x="20979" y="7158"/>
                        </a:moveTo>
                        <a:lnTo>
                          <a:pt x="19701" y="7158"/>
                        </a:lnTo>
                        <a:lnTo>
                          <a:pt x="18909" y="7158"/>
                        </a:lnTo>
                        <a:lnTo>
                          <a:pt x="18512" y="7158"/>
                        </a:lnTo>
                        <a:cubicBezTo>
                          <a:pt x="18160" y="7158"/>
                          <a:pt x="17819" y="7739"/>
                          <a:pt x="17566" y="8765"/>
                        </a:cubicBezTo>
                        <a:lnTo>
                          <a:pt x="16773" y="11978"/>
                        </a:lnTo>
                        <a:cubicBezTo>
                          <a:pt x="16487" y="13138"/>
                          <a:pt x="16090" y="13719"/>
                          <a:pt x="15694" y="13540"/>
                        </a:cubicBezTo>
                        <a:lnTo>
                          <a:pt x="13316" y="12558"/>
                        </a:lnTo>
                        <a:lnTo>
                          <a:pt x="12545" y="12246"/>
                        </a:lnTo>
                        <a:lnTo>
                          <a:pt x="12424" y="12201"/>
                        </a:lnTo>
                        <a:cubicBezTo>
                          <a:pt x="12083" y="12067"/>
                          <a:pt x="11764" y="11398"/>
                          <a:pt x="11544" y="10327"/>
                        </a:cubicBezTo>
                        <a:lnTo>
                          <a:pt x="10112" y="3499"/>
                        </a:lnTo>
                        <a:cubicBezTo>
                          <a:pt x="9925" y="2606"/>
                          <a:pt x="9672" y="1981"/>
                          <a:pt x="9386" y="1714"/>
                        </a:cubicBezTo>
                        <a:lnTo>
                          <a:pt x="7668" y="152"/>
                        </a:lnTo>
                        <a:lnTo>
                          <a:pt x="7602" y="107"/>
                        </a:lnTo>
                        <a:cubicBezTo>
                          <a:pt x="7481" y="18"/>
                          <a:pt x="7349" y="-27"/>
                          <a:pt x="7228" y="18"/>
                        </a:cubicBezTo>
                        <a:lnTo>
                          <a:pt x="7228" y="18"/>
                        </a:lnTo>
                        <a:lnTo>
                          <a:pt x="7228" y="18"/>
                        </a:lnTo>
                        <a:cubicBezTo>
                          <a:pt x="7107" y="62"/>
                          <a:pt x="6986" y="152"/>
                          <a:pt x="6876" y="330"/>
                        </a:cubicBezTo>
                        <a:cubicBezTo>
                          <a:pt x="6876" y="330"/>
                          <a:pt x="6876" y="330"/>
                          <a:pt x="6876" y="330"/>
                        </a:cubicBezTo>
                        <a:cubicBezTo>
                          <a:pt x="6876" y="330"/>
                          <a:pt x="6876" y="330"/>
                          <a:pt x="6876" y="330"/>
                        </a:cubicBezTo>
                        <a:cubicBezTo>
                          <a:pt x="6832" y="375"/>
                          <a:pt x="6788" y="375"/>
                          <a:pt x="6755" y="464"/>
                        </a:cubicBezTo>
                        <a:lnTo>
                          <a:pt x="5753" y="2338"/>
                        </a:lnTo>
                        <a:cubicBezTo>
                          <a:pt x="5434" y="2963"/>
                          <a:pt x="5180" y="4034"/>
                          <a:pt x="5059" y="5418"/>
                        </a:cubicBezTo>
                        <a:lnTo>
                          <a:pt x="4454" y="12201"/>
                        </a:lnTo>
                        <a:cubicBezTo>
                          <a:pt x="4344" y="13406"/>
                          <a:pt x="4135" y="14432"/>
                          <a:pt x="3859" y="15057"/>
                        </a:cubicBezTo>
                        <a:cubicBezTo>
                          <a:pt x="3474" y="15950"/>
                          <a:pt x="3012" y="15995"/>
                          <a:pt x="2615" y="15236"/>
                        </a:cubicBezTo>
                        <a:lnTo>
                          <a:pt x="2010" y="14075"/>
                        </a:lnTo>
                        <a:cubicBezTo>
                          <a:pt x="1834" y="13718"/>
                          <a:pt x="1646" y="13585"/>
                          <a:pt x="1459" y="13585"/>
                        </a:cubicBezTo>
                        <a:cubicBezTo>
                          <a:pt x="1349" y="13585"/>
                          <a:pt x="1239" y="13629"/>
                          <a:pt x="1129" y="13719"/>
                        </a:cubicBezTo>
                        <a:cubicBezTo>
                          <a:pt x="1129" y="13719"/>
                          <a:pt x="1118" y="13719"/>
                          <a:pt x="1118" y="13719"/>
                        </a:cubicBezTo>
                        <a:cubicBezTo>
                          <a:pt x="1008" y="13808"/>
                          <a:pt x="898" y="13986"/>
                          <a:pt x="799" y="14209"/>
                        </a:cubicBezTo>
                        <a:lnTo>
                          <a:pt x="700" y="14432"/>
                        </a:lnTo>
                        <a:cubicBezTo>
                          <a:pt x="689" y="14477"/>
                          <a:pt x="678" y="14522"/>
                          <a:pt x="667" y="14522"/>
                        </a:cubicBezTo>
                        <a:cubicBezTo>
                          <a:pt x="182" y="15682"/>
                          <a:pt x="-71" y="17869"/>
                          <a:pt x="17" y="20145"/>
                        </a:cubicBezTo>
                        <a:cubicBezTo>
                          <a:pt x="39" y="20547"/>
                          <a:pt x="50" y="21082"/>
                          <a:pt x="72" y="21573"/>
                        </a:cubicBezTo>
                        <a:lnTo>
                          <a:pt x="72" y="21573"/>
                        </a:lnTo>
                        <a:cubicBezTo>
                          <a:pt x="171" y="20234"/>
                          <a:pt x="380" y="19074"/>
                          <a:pt x="700" y="18360"/>
                        </a:cubicBezTo>
                        <a:lnTo>
                          <a:pt x="799" y="18137"/>
                        </a:lnTo>
                        <a:cubicBezTo>
                          <a:pt x="1173" y="17289"/>
                          <a:pt x="1624" y="17244"/>
                          <a:pt x="2021" y="18003"/>
                        </a:cubicBezTo>
                        <a:lnTo>
                          <a:pt x="2626" y="19163"/>
                        </a:lnTo>
                        <a:cubicBezTo>
                          <a:pt x="3023" y="19922"/>
                          <a:pt x="3485" y="19877"/>
                          <a:pt x="3870" y="18985"/>
                        </a:cubicBezTo>
                        <a:cubicBezTo>
                          <a:pt x="4146" y="18360"/>
                          <a:pt x="4355" y="17334"/>
                          <a:pt x="4465" y="16129"/>
                        </a:cubicBezTo>
                        <a:lnTo>
                          <a:pt x="5070" y="9345"/>
                        </a:lnTo>
                        <a:cubicBezTo>
                          <a:pt x="5191" y="7962"/>
                          <a:pt x="5445" y="6891"/>
                          <a:pt x="5764" y="6266"/>
                        </a:cubicBezTo>
                        <a:lnTo>
                          <a:pt x="6766" y="4392"/>
                        </a:lnTo>
                        <a:cubicBezTo>
                          <a:pt x="6810" y="4302"/>
                          <a:pt x="6843" y="4302"/>
                          <a:pt x="6887" y="4258"/>
                        </a:cubicBezTo>
                        <a:cubicBezTo>
                          <a:pt x="7118" y="3945"/>
                          <a:pt x="7371" y="3811"/>
                          <a:pt x="7613" y="4035"/>
                        </a:cubicBezTo>
                        <a:lnTo>
                          <a:pt x="9397" y="5641"/>
                        </a:lnTo>
                        <a:cubicBezTo>
                          <a:pt x="9683" y="5909"/>
                          <a:pt x="9936" y="6534"/>
                          <a:pt x="10123" y="7426"/>
                        </a:cubicBezTo>
                        <a:lnTo>
                          <a:pt x="11555" y="14254"/>
                        </a:lnTo>
                        <a:cubicBezTo>
                          <a:pt x="11775" y="15325"/>
                          <a:pt x="12094" y="15995"/>
                          <a:pt x="12435" y="16129"/>
                        </a:cubicBezTo>
                        <a:lnTo>
                          <a:pt x="15705" y="17467"/>
                        </a:lnTo>
                        <a:cubicBezTo>
                          <a:pt x="16101" y="17646"/>
                          <a:pt x="16498" y="17066"/>
                          <a:pt x="16784" y="15906"/>
                        </a:cubicBezTo>
                        <a:lnTo>
                          <a:pt x="17577" y="12692"/>
                        </a:lnTo>
                        <a:cubicBezTo>
                          <a:pt x="17830" y="11666"/>
                          <a:pt x="18171" y="11086"/>
                          <a:pt x="18523" y="11086"/>
                        </a:cubicBezTo>
                        <a:lnTo>
                          <a:pt x="20979" y="11086"/>
                        </a:lnTo>
                        <a:lnTo>
                          <a:pt x="20979" y="11086"/>
                        </a:lnTo>
                        <a:cubicBezTo>
                          <a:pt x="20979" y="11086"/>
                          <a:pt x="21529" y="10908"/>
                          <a:pt x="21529" y="8855"/>
                        </a:cubicBezTo>
                        <a:cubicBezTo>
                          <a:pt x="21518" y="6757"/>
                          <a:pt x="21133" y="7158"/>
                          <a:pt x="20979" y="7158"/>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grpSp>
            <p:sp>
              <p:nvSpPr>
                <p:cNvPr id="287" name="Shape">
                  <a:extLst>
                    <a:ext uri="{FF2B5EF4-FFF2-40B4-BE49-F238E27FC236}">
                      <a16:creationId xmlns:a16="http://schemas.microsoft.com/office/drawing/2014/main" id="{7E940866-93BA-4744-9B6A-4D7D5142895F}"/>
                    </a:ext>
                  </a:extLst>
                </p:cNvPr>
                <p:cNvSpPr/>
                <p:nvPr/>
              </p:nvSpPr>
              <p:spPr>
                <a:xfrm>
                  <a:off x="2088555" y="4761436"/>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dirty="0">
                    <a:ln>
                      <a:noFill/>
                    </a:ln>
                    <a:solidFill>
                      <a:srgbClr val="FFFFFF"/>
                    </a:solidFill>
                    <a:effectLst/>
                    <a:uLnTx/>
                    <a:uFillTx/>
                    <a:latin typeface="Calibri"/>
                  </a:endParaRPr>
                </a:p>
              </p:txBody>
            </p:sp>
            <p:sp>
              <p:nvSpPr>
                <p:cNvPr id="288" name="Shape">
                  <a:extLst>
                    <a:ext uri="{FF2B5EF4-FFF2-40B4-BE49-F238E27FC236}">
                      <a16:creationId xmlns:a16="http://schemas.microsoft.com/office/drawing/2014/main" id="{36837D87-C1CE-43A4-A0B2-A785F4487855}"/>
                    </a:ext>
                  </a:extLst>
                </p:cNvPr>
                <p:cNvSpPr/>
                <p:nvPr/>
              </p:nvSpPr>
              <p:spPr>
                <a:xfrm>
                  <a:off x="2189702" y="474757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9" name="Shape">
                  <a:extLst>
                    <a:ext uri="{FF2B5EF4-FFF2-40B4-BE49-F238E27FC236}">
                      <a16:creationId xmlns:a16="http://schemas.microsoft.com/office/drawing/2014/main" id="{ECDBAA34-DF13-4C56-81E1-E72AB56ECC8D}"/>
                    </a:ext>
                  </a:extLst>
                </p:cNvPr>
                <p:cNvSpPr/>
                <p:nvPr/>
              </p:nvSpPr>
              <p:spPr>
                <a:xfrm>
                  <a:off x="2246218" y="4791271"/>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290" name="Shape">
                  <a:extLst>
                    <a:ext uri="{FF2B5EF4-FFF2-40B4-BE49-F238E27FC236}">
                      <a16:creationId xmlns:a16="http://schemas.microsoft.com/office/drawing/2014/main" id="{F77A22B4-B475-4D21-B17F-F737C2EFEA1C}"/>
                    </a:ext>
                  </a:extLst>
                </p:cNvPr>
                <p:cNvSpPr/>
                <p:nvPr/>
              </p:nvSpPr>
              <p:spPr>
                <a:xfrm>
                  <a:off x="2300321" y="4723593"/>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279" name="Freeform: Shape 278">
                <a:extLst>
                  <a:ext uri="{FF2B5EF4-FFF2-40B4-BE49-F238E27FC236}">
                    <a16:creationId xmlns:a16="http://schemas.microsoft.com/office/drawing/2014/main" id="{283ACD80-D176-4732-BAB7-E76F6C3BFB10}"/>
                  </a:ext>
                </a:extLst>
              </p:cNvPr>
              <p:cNvSpPr/>
              <p:nvPr/>
            </p:nvSpPr>
            <p:spPr>
              <a:xfrm>
                <a:off x="1010339" y="1986273"/>
                <a:ext cx="2457858" cy="2881187"/>
              </a:xfrm>
              <a:custGeom>
                <a:avLst/>
                <a:gdLst>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292 w 2457858"/>
                  <a:gd name="connsiteY16" fmla="*/ 1061393 h 2881187"/>
                  <a:gd name="connsiteX17" fmla="*/ 2419730 w 2457858"/>
                  <a:gd name="connsiteY17" fmla="*/ 1020467 h 2881187"/>
                  <a:gd name="connsiteX18" fmla="*/ 2218990 w 2457858"/>
                  <a:gd name="connsiteY18" fmla="*/ 1937840 h 2881187"/>
                  <a:gd name="connsiteX19" fmla="*/ 2207205 w 2457858"/>
                  <a:gd name="connsiteY19" fmla="*/ 1952729 h 2881187"/>
                  <a:gd name="connsiteX20" fmla="*/ 2183069 w 2457858"/>
                  <a:gd name="connsiteY20" fmla="*/ 1992165 h 2881187"/>
                  <a:gd name="connsiteX21" fmla="*/ 2029259 w 2457858"/>
                  <a:gd name="connsiteY21" fmla="*/ 2193880 h 2881187"/>
                  <a:gd name="connsiteX22" fmla="*/ 1863820 w 2457858"/>
                  <a:gd name="connsiteY22" fmla="*/ 2377136 h 2881187"/>
                  <a:gd name="connsiteX23" fmla="*/ 1828044 w 2457858"/>
                  <a:gd name="connsiteY23" fmla="*/ 2413573 h 2881187"/>
                  <a:gd name="connsiteX24" fmla="*/ 1781265 w 2457858"/>
                  <a:gd name="connsiteY24" fmla="*/ 2461329 h 2881187"/>
                  <a:gd name="connsiteX25" fmla="*/ 1598366 w 2457858"/>
                  <a:gd name="connsiteY25" fmla="*/ 2645214 h 2881187"/>
                  <a:gd name="connsiteX26" fmla="*/ 1559914 w 2457858"/>
                  <a:gd name="connsiteY26" fmla="*/ 2678937 h 2881187"/>
                  <a:gd name="connsiteX27" fmla="*/ 1539520 w 2457858"/>
                  <a:gd name="connsiteY27" fmla="*/ 2695709 h 2881187"/>
                  <a:gd name="connsiteX28" fmla="*/ 1531573 w 2457858"/>
                  <a:gd name="connsiteY28" fmla="*/ 2704539 h 2881187"/>
                  <a:gd name="connsiteX29" fmla="*/ 1529258 w 2457858"/>
                  <a:gd name="connsiteY29" fmla="*/ 2709843 h 2881187"/>
                  <a:gd name="connsiteX30" fmla="*/ 1526698 w 2457858"/>
                  <a:gd name="connsiteY30" fmla="*/ 2715962 h 2881187"/>
                  <a:gd name="connsiteX31" fmla="*/ 1419686 w 2457858"/>
                  <a:gd name="connsiteY31" fmla="*/ 2881187 h 2881187"/>
                  <a:gd name="connsiteX32" fmla="*/ 1421392 w 2457858"/>
                  <a:gd name="connsiteY32" fmla="*/ 2873300 h 2881187"/>
                  <a:gd name="connsiteX33" fmla="*/ 1417614 w 2457858"/>
                  <a:gd name="connsiteY33" fmla="*/ 2862421 h 2881187"/>
                  <a:gd name="connsiteX34" fmla="*/ 1301094 w 2457858"/>
                  <a:gd name="connsiteY34" fmla="*/ 2814825 h 2881187"/>
                  <a:gd name="connsiteX35" fmla="*/ 1301094 w 2457858"/>
                  <a:gd name="connsiteY35" fmla="*/ 2814553 h 2881187"/>
                  <a:gd name="connsiteX36" fmla="*/ 1296950 w 2457858"/>
                  <a:gd name="connsiteY36" fmla="*/ 2814145 h 2881187"/>
                  <a:gd name="connsiteX37" fmla="*/ 1209804 w 2457858"/>
                  <a:gd name="connsiteY37" fmla="*/ 2808162 h 2881187"/>
                  <a:gd name="connsiteX38" fmla="*/ 1173605 w 2457858"/>
                  <a:gd name="connsiteY38" fmla="*/ 2809114 h 2881187"/>
                  <a:gd name="connsiteX39" fmla="*/ 1169096 w 2457858"/>
                  <a:gd name="connsiteY39" fmla="*/ 2809386 h 2881187"/>
                  <a:gd name="connsiteX40" fmla="*/ 1167633 w 2457858"/>
                  <a:gd name="connsiteY40" fmla="*/ 2809658 h 2881187"/>
                  <a:gd name="connsiteX41" fmla="*/ 1082681 w 2457858"/>
                  <a:gd name="connsiteY41" fmla="*/ 2821896 h 2881187"/>
                  <a:gd name="connsiteX42" fmla="*/ 1079268 w 2457858"/>
                  <a:gd name="connsiteY42" fmla="*/ 2822440 h 2881187"/>
                  <a:gd name="connsiteX43" fmla="*/ 1079268 w 2457858"/>
                  <a:gd name="connsiteY43" fmla="*/ 2822712 h 2881187"/>
                  <a:gd name="connsiteX44" fmla="*/ 1001751 w 2457858"/>
                  <a:gd name="connsiteY44" fmla="*/ 2863373 h 2881187"/>
                  <a:gd name="connsiteX45" fmla="*/ 998217 w 2457858"/>
                  <a:gd name="connsiteY45" fmla="*/ 2875476 h 2881187"/>
                  <a:gd name="connsiteX46" fmla="*/ 891448 w 2457858"/>
                  <a:gd name="connsiteY46" fmla="*/ 2690396 h 2881187"/>
                  <a:gd name="connsiteX47" fmla="*/ 890473 w 2457858"/>
                  <a:gd name="connsiteY47" fmla="*/ 2687949 h 2881187"/>
                  <a:gd name="connsiteX48" fmla="*/ 888101 w 2457858"/>
                  <a:gd name="connsiteY48" fmla="*/ 2687029 h 2881187"/>
                  <a:gd name="connsiteX49" fmla="*/ 889089 w 2457858"/>
                  <a:gd name="connsiteY49" fmla="*/ 2689508 h 2881187"/>
                  <a:gd name="connsiteX50" fmla="*/ 819608 w 2457858"/>
                  <a:gd name="connsiteY50" fmla="*/ 2625592 h 2881187"/>
                  <a:gd name="connsiteX51" fmla="*/ 696700 w 2457858"/>
                  <a:gd name="connsiteY51" fmla="*/ 2498765 h 2881187"/>
                  <a:gd name="connsiteX52" fmla="*/ 487147 w 2457858"/>
                  <a:gd name="connsiteY52" fmla="*/ 2277269 h 2881187"/>
                  <a:gd name="connsiteX53" fmla="*/ 212517 w 2457858"/>
                  <a:gd name="connsiteY53" fmla="*/ 1937924 h 2881187"/>
                  <a:gd name="connsiteX54" fmla="*/ 113112 w 2457858"/>
                  <a:gd name="connsiteY54" fmla="*/ 1767415 h 2881187"/>
                  <a:gd name="connsiteX55" fmla="*/ 8809 w 2457858"/>
                  <a:gd name="connsiteY55" fmla="*/ 1430013 h 2881187"/>
                  <a:gd name="connsiteX56" fmla="*/ 1482 w 2457858"/>
                  <a:gd name="connsiteY56" fmla="*/ 1310488 h 2881187"/>
                  <a:gd name="connsiteX57" fmla="*/ 0 w 2457858"/>
                  <a:gd name="connsiteY57" fmla="*/ 1242351 h 2881187"/>
                  <a:gd name="connsiteX58" fmla="*/ 2805 w 2457858"/>
                  <a:gd name="connsiteY58" fmla="*/ 1243079 h 2881187"/>
                  <a:gd name="connsiteX59" fmla="*/ 256807 w 2457858"/>
                  <a:gd name="connsiteY59" fmla="*/ 483587 h 2881187"/>
                  <a:gd name="connsiteX60" fmla="*/ 257660 w 2457858"/>
                  <a:gd name="connsiteY60" fmla="*/ 482907 h 2881187"/>
                  <a:gd name="connsiteX61" fmla="*/ 249234 w 2457858"/>
                  <a:gd name="connsiteY61" fmla="*/ 498470 h 2881187"/>
                  <a:gd name="connsiteX62" fmla="*/ 254255 w 2457858"/>
                  <a:gd name="connsiteY62" fmla="*/ 494327 h 2881187"/>
                  <a:gd name="connsiteX63" fmla="*/ 258119 w 2457858"/>
                  <a:gd name="connsiteY63" fmla="*/ 487196 h 2881187"/>
                  <a:gd name="connsiteX64" fmla="*/ 279534 w 2457858"/>
                  <a:gd name="connsiteY64" fmla="*/ 453031 h 2881187"/>
                  <a:gd name="connsiteX65" fmla="*/ 544821 w 2457858"/>
                  <a:gd name="connsiteY65" fmla="*/ 208088 h 2881187"/>
                  <a:gd name="connsiteX66" fmla="*/ 606121 w 2457858"/>
                  <a:gd name="connsiteY66" fmla="*/ 180053 h 2881187"/>
                  <a:gd name="connsiteX67" fmla="*/ 608955 w 2457858"/>
                  <a:gd name="connsiteY67" fmla="*/ 179883 h 2881187"/>
                  <a:gd name="connsiteX68" fmla="*/ 610396 w 2457858"/>
                  <a:gd name="connsiteY68" fmla="*/ 179918 h 2881187"/>
                  <a:gd name="connsiteX69" fmla="*/ 615019 w 2457858"/>
                  <a:gd name="connsiteY69" fmla="*/ 175439 h 2881187"/>
                  <a:gd name="connsiteX70" fmla="*/ 865398 w 2457858"/>
                  <a:gd name="connsiteY70" fmla="*/ 56045 h 2881187"/>
                  <a:gd name="connsiteX71" fmla="*/ 931627 w 2457858"/>
                  <a:gd name="connsiteY71" fmla="*/ 54084 h 2881187"/>
                  <a:gd name="connsiteX72" fmla="*/ 942898 w 2457858"/>
                  <a:gd name="connsiteY72" fmla="*/ 45369 h 2881187"/>
                  <a:gd name="connsiteX73" fmla="*/ 1104091 w 2457858"/>
                  <a:gd name="connsiteY73" fmla="*/ 732 h 2881187"/>
                  <a:gd name="connsiteX74" fmla="*/ 1190727 w 2457858"/>
                  <a:gd name="connsiteY74" fmla="*/ 30211 h 2881187"/>
                  <a:gd name="connsiteX75" fmla="*/ 1190167 w 2457858"/>
                  <a:gd name="connsiteY75" fmla="*/ 36504 h 2881187"/>
                  <a:gd name="connsiteX76" fmla="*/ 1194582 w 2457858"/>
                  <a:gd name="connsiteY76" fmla="*/ 33205 h 2881187"/>
                  <a:gd name="connsiteX77" fmla="*/ 1300337 w 2457858"/>
                  <a:gd name="connsiteY77" fmla="*/ 67 h 2881187"/>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730 w 2457858"/>
                  <a:gd name="connsiteY16" fmla="*/ 1020467 h 2881187"/>
                  <a:gd name="connsiteX17" fmla="*/ 2218990 w 2457858"/>
                  <a:gd name="connsiteY17" fmla="*/ 1937840 h 2881187"/>
                  <a:gd name="connsiteX18" fmla="*/ 2207205 w 2457858"/>
                  <a:gd name="connsiteY18" fmla="*/ 1952729 h 2881187"/>
                  <a:gd name="connsiteX19" fmla="*/ 2183069 w 2457858"/>
                  <a:gd name="connsiteY19" fmla="*/ 1992165 h 2881187"/>
                  <a:gd name="connsiteX20" fmla="*/ 2029259 w 2457858"/>
                  <a:gd name="connsiteY20" fmla="*/ 2193880 h 2881187"/>
                  <a:gd name="connsiteX21" fmla="*/ 1863820 w 2457858"/>
                  <a:gd name="connsiteY21" fmla="*/ 2377136 h 2881187"/>
                  <a:gd name="connsiteX22" fmla="*/ 1828044 w 2457858"/>
                  <a:gd name="connsiteY22" fmla="*/ 2413573 h 2881187"/>
                  <a:gd name="connsiteX23" fmla="*/ 1781265 w 2457858"/>
                  <a:gd name="connsiteY23" fmla="*/ 2461329 h 2881187"/>
                  <a:gd name="connsiteX24" fmla="*/ 1598366 w 2457858"/>
                  <a:gd name="connsiteY24" fmla="*/ 2645214 h 2881187"/>
                  <a:gd name="connsiteX25" fmla="*/ 1559914 w 2457858"/>
                  <a:gd name="connsiteY25" fmla="*/ 2678937 h 2881187"/>
                  <a:gd name="connsiteX26" fmla="*/ 1539520 w 2457858"/>
                  <a:gd name="connsiteY26" fmla="*/ 2695709 h 2881187"/>
                  <a:gd name="connsiteX27" fmla="*/ 1531573 w 2457858"/>
                  <a:gd name="connsiteY27" fmla="*/ 2704539 h 2881187"/>
                  <a:gd name="connsiteX28" fmla="*/ 1529258 w 2457858"/>
                  <a:gd name="connsiteY28" fmla="*/ 2709843 h 2881187"/>
                  <a:gd name="connsiteX29" fmla="*/ 1526698 w 2457858"/>
                  <a:gd name="connsiteY29" fmla="*/ 2715962 h 2881187"/>
                  <a:gd name="connsiteX30" fmla="*/ 1419686 w 2457858"/>
                  <a:gd name="connsiteY30" fmla="*/ 2881187 h 2881187"/>
                  <a:gd name="connsiteX31" fmla="*/ 1421392 w 2457858"/>
                  <a:gd name="connsiteY31" fmla="*/ 2873300 h 2881187"/>
                  <a:gd name="connsiteX32" fmla="*/ 1417614 w 2457858"/>
                  <a:gd name="connsiteY32" fmla="*/ 2862421 h 2881187"/>
                  <a:gd name="connsiteX33" fmla="*/ 1301094 w 2457858"/>
                  <a:gd name="connsiteY33" fmla="*/ 2814825 h 2881187"/>
                  <a:gd name="connsiteX34" fmla="*/ 1301094 w 2457858"/>
                  <a:gd name="connsiteY34" fmla="*/ 2814553 h 2881187"/>
                  <a:gd name="connsiteX35" fmla="*/ 1296950 w 2457858"/>
                  <a:gd name="connsiteY35" fmla="*/ 2814145 h 2881187"/>
                  <a:gd name="connsiteX36" fmla="*/ 1209804 w 2457858"/>
                  <a:gd name="connsiteY36" fmla="*/ 2808162 h 2881187"/>
                  <a:gd name="connsiteX37" fmla="*/ 1173605 w 2457858"/>
                  <a:gd name="connsiteY37" fmla="*/ 2809114 h 2881187"/>
                  <a:gd name="connsiteX38" fmla="*/ 1169096 w 2457858"/>
                  <a:gd name="connsiteY38" fmla="*/ 2809386 h 2881187"/>
                  <a:gd name="connsiteX39" fmla="*/ 1167633 w 2457858"/>
                  <a:gd name="connsiteY39" fmla="*/ 2809658 h 2881187"/>
                  <a:gd name="connsiteX40" fmla="*/ 1082681 w 2457858"/>
                  <a:gd name="connsiteY40" fmla="*/ 2821896 h 2881187"/>
                  <a:gd name="connsiteX41" fmla="*/ 1079268 w 2457858"/>
                  <a:gd name="connsiteY41" fmla="*/ 2822440 h 2881187"/>
                  <a:gd name="connsiteX42" fmla="*/ 1079268 w 2457858"/>
                  <a:gd name="connsiteY42" fmla="*/ 2822712 h 2881187"/>
                  <a:gd name="connsiteX43" fmla="*/ 1001751 w 2457858"/>
                  <a:gd name="connsiteY43" fmla="*/ 2863373 h 2881187"/>
                  <a:gd name="connsiteX44" fmla="*/ 998217 w 2457858"/>
                  <a:gd name="connsiteY44" fmla="*/ 2875476 h 2881187"/>
                  <a:gd name="connsiteX45" fmla="*/ 891448 w 2457858"/>
                  <a:gd name="connsiteY45" fmla="*/ 2690396 h 2881187"/>
                  <a:gd name="connsiteX46" fmla="*/ 890473 w 2457858"/>
                  <a:gd name="connsiteY46" fmla="*/ 2687949 h 2881187"/>
                  <a:gd name="connsiteX47" fmla="*/ 888101 w 2457858"/>
                  <a:gd name="connsiteY47" fmla="*/ 2687029 h 2881187"/>
                  <a:gd name="connsiteX48" fmla="*/ 889089 w 2457858"/>
                  <a:gd name="connsiteY48" fmla="*/ 2689508 h 2881187"/>
                  <a:gd name="connsiteX49" fmla="*/ 819608 w 2457858"/>
                  <a:gd name="connsiteY49" fmla="*/ 2625592 h 2881187"/>
                  <a:gd name="connsiteX50" fmla="*/ 696700 w 2457858"/>
                  <a:gd name="connsiteY50" fmla="*/ 2498765 h 2881187"/>
                  <a:gd name="connsiteX51" fmla="*/ 487147 w 2457858"/>
                  <a:gd name="connsiteY51" fmla="*/ 2277269 h 2881187"/>
                  <a:gd name="connsiteX52" fmla="*/ 212517 w 2457858"/>
                  <a:gd name="connsiteY52" fmla="*/ 1937924 h 2881187"/>
                  <a:gd name="connsiteX53" fmla="*/ 113112 w 2457858"/>
                  <a:gd name="connsiteY53" fmla="*/ 1767415 h 2881187"/>
                  <a:gd name="connsiteX54" fmla="*/ 8809 w 2457858"/>
                  <a:gd name="connsiteY54" fmla="*/ 1430013 h 2881187"/>
                  <a:gd name="connsiteX55" fmla="*/ 1482 w 2457858"/>
                  <a:gd name="connsiteY55" fmla="*/ 1310488 h 2881187"/>
                  <a:gd name="connsiteX56" fmla="*/ 0 w 2457858"/>
                  <a:gd name="connsiteY56" fmla="*/ 1242351 h 2881187"/>
                  <a:gd name="connsiteX57" fmla="*/ 2805 w 2457858"/>
                  <a:gd name="connsiteY57" fmla="*/ 1243079 h 2881187"/>
                  <a:gd name="connsiteX58" fmla="*/ 256807 w 2457858"/>
                  <a:gd name="connsiteY58" fmla="*/ 483587 h 2881187"/>
                  <a:gd name="connsiteX59" fmla="*/ 257660 w 2457858"/>
                  <a:gd name="connsiteY59" fmla="*/ 482907 h 2881187"/>
                  <a:gd name="connsiteX60" fmla="*/ 249234 w 2457858"/>
                  <a:gd name="connsiteY60" fmla="*/ 498470 h 2881187"/>
                  <a:gd name="connsiteX61" fmla="*/ 254255 w 2457858"/>
                  <a:gd name="connsiteY61" fmla="*/ 494327 h 2881187"/>
                  <a:gd name="connsiteX62" fmla="*/ 258119 w 2457858"/>
                  <a:gd name="connsiteY62" fmla="*/ 487196 h 2881187"/>
                  <a:gd name="connsiteX63" fmla="*/ 279534 w 2457858"/>
                  <a:gd name="connsiteY63" fmla="*/ 453031 h 2881187"/>
                  <a:gd name="connsiteX64" fmla="*/ 544821 w 2457858"/>
                  <a:gd name="connsiteY64" fmla="*/ 208088 h 2881187"/>
                  <a:gd name="connsiteX65" fmla="*/ 606121 w 2457858"/>
                  <a:gd name="connsiteY65" fmla="*/ 180053 h 2881187"/>
                  <a:gd name="connsiteX66" fmla="*/ 608955 w 2457858"/>
                  <a:gd name="connsiteY66" fmla="*/ 179883 h 2881187"/>
                  <a:gd name="connsiteX67" fmla="*/ 610396 w 2457858"/>
                  <a:gd name="connsiteY67" fmla="*/ 179918 h 2881187"/>
                  <a:gd name="connsiteX68" fmla="*/ 615019 w 2457858"/>
                  <a:gd name="connsiteY68" fmla="*/ 175439 h 2881187"/>
                  <a:gd name="connsiteX69" fmla="*/ 865398 w 2457858"/>
                  <a:gd name="connsiteY69" fmla="*/ 56045 h 2881187"/>
                  <a:gd name="connsiteX70" fmla="*/ 931627 w 2457858"/>
                  <a:gd name="connsiteY70" fmla="*/ 54084 h 2881187"/>
                  <a:gd name="connsiteX71" fmla="*/ 942898 w 2457858"/>
                  <a:gd name="connsiteY71" fmla="*/ 45369 h 2881187"/>
                  <a:gd name="connsiteX72" fmla="*/ 1104091 w 2457858"/>
                  <a:gd name="connsiteY72" fmla="*/ 732 h 2881187"/>
                  <a:gd name="connsiteX73" fmla="*/ 1190727 w 2457858"/>
                  <a:gd name="connsiteY73" fmla="*/ 30211 h 2881187"/>
                  <a:gd name="connsiteX74" fmla="*/ 1190167 w 2457858"/>
                  <a:gd name="connsiteY74" fmla="*/ 36504 h 2881187"/>
                  <a:gd name="connsiteX75" fmla="*/ 1194582 w 2457858"/>
                  <a:gd name="connsiteY75" fmla="*/ 33205 h 2881187"/>
                  <a:gd name="connsiteX76" fmla="*/ 1300337 w 2457858"/>
                  <a:gd name="connsiteY76" fmla="*/ 67 h 2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457858" h="2881187">
                    <a:moveTo>
                      <a:pt x="1300337" y="67"/>
                    </a:moveTo>
                    <a:cubicBezTo>
                      <a:pt x="1342711" y="-1009"/>
                      <a:pt x="1395050" y="10656"/>
                      <a:pt x="1454056" y="50738"/>
                    </a:cubicBezTo>
                    <a:lnTo>
                      <a:pt x="1458190" y="54619"/>
                    </a:lnTo>
                    <a:lnTo>
                      <a:pt x="1489645" y="50001"/>
                    </a:lnTo>
                    <a:cubicBezTo>
                      <a:pt x="1578075" y="43612"/>
                      <a:pt x="1655415" y="71416"/>
                      <a:pt x="1726501" y="123001"/>
                    </a:cubicBezTo>
                    <a:cubicBezTo>
                      <a:pt x="1740912" y="133531"/>
                      <a:pt x="1754613" y="144416"/>
                      <a:pt x="1767863" y="155892"/>
                    </a:cubicBezTo>
                    <a:lnTo>
                      <a:pt x="1767172" y="151641"/>
                    </a:lnTo>
                    <a:cubicBezTo>
                      <a:pt x="1767172" y="151641"/>
                      <a:pt x="1914893" y="127571"/>
                      <a:pt x="2114171" y="388804"/>
                    </a:cubicBezTo>
                    <a:cubicBezTo>
                      <a:pt x="2112465" y="390436"/>
                      <a:pt x="2110758" y="391931"/>
                      <a:pt x="2109052" y="393563"/>
                    </a:cubicBezTo>
                    <a:lnTo>
                      <a:pt x="2109585" y="394337"/>
                    </a:lnTo>
                    <a:lnTo>
                      <a:pt x="2111723" y="392331"/>
                    </a:lnTo>
                    <a:cubicBezTo>
                      <a:pt x="2137249" y="419309"/>
                      <a:pt x="2163550" y="445658"/>
                      <a:pt x="2188086" y="473372"/>
                    </a:cubicBezTo>
                    <a:cubicBezTo>
                      <a:pt x="2245766" y="538771"/>
                      <a:pt x="2292384" y="611204"/>
                      <a:pt x="2329145" y="690670"/>
                    </a:cubicBezTo>
                    <a:cubicBezTo>
                      <a:pt x="2371975" y="783153"/>
                      <a:pt x="2398921" y="879835"/>
                      <a:pt x="2412524" y="980821"/>
                    </a:cubicBezTo>
                    <a:cubicBezTo>
                      <a:pt x="2414289" y="994993"/>
                      <a:pt x="2415795" y="1009270"/>
                      <a:pt x="2417087" y="1023441"/>
                    </a:cubicBezTo>
                    <a:cubicBezTo>
                      <a:pt x="2417658" y="1035563"/>
                      <a:pt x="2418228" y="1047685"/>
                      <a:pt x="2418799" y="1059807"/>
                    </a:cubicBezTo>
                    <a:cubicBezTo>
                      <a:pt x="2419109" y="1046694"/>
                      <a:pt x="2419420" y="1033580"/>
                      <a:pt x="2419730" y="1020467"/>
                    </a:cubicBezTo>
                    <a:cubicBezTo>
                      <a:pt x="2419730" y="1020467"/>
                      <a:pt x="2587562" y="1353637"/>
                      <a:pt x="2218990" y="1937840"/>
                    </a:cubicBezTo>
                    <a:lnTo>
                      <a:pt x="2207205" y="1952729"/>
                    </a:lnTo>
                    <a:lnTo>
                      <a:pt x="2183069" y="1992165"/>
                    </a:lnTo>
                    <a:cubicBezTo>
                      <a:pt x="2132897" y="2060340"/>
                      <a:pt x="2083186" y="2128812"/>
                      <a:pt x="2029259" y="2193880"/>
                    </a:cubicBezTo>
                    <a:cubicBezTo>
                      <a:pt x="1976781" y="2257136"/>
                      <a:pt x="1920876" y="2317802"/>
                      <a:pt x="1863820" y="2377136"/>
                    </a:cubicBezTo>
                    <a:cubicBezTo>
                      <a:pt x="1852059" y="2389381"/>
                      <a:pt x="1839969" y="2401329"/>
                      <a:pt x="1828044" y="2413573"/>
                    </a:cubicBezTo>
                    <a:lnTo>
                      <a:pt x="1781265" y="2461329"/>
                    </a:lnTo>
                    <a:cubicBezTo>
                      <a:pt x="1720650" y="2522957"/>
                      <a:pt x="1659508" y="2584252"/>
                      <a:pt x="1598366" y="2645214"/>
                    </a:cubicBezTo>
                    <a:cubicBezTo>
                      <a:pt x="1587742" y="2655831"/>
                      <a:pt x="1573931" y="2667474"/>
                      <a:pt x="1559914" y="2678937"/>
                    </a:cubicBezTo>
                    <a:lnTo>
                      <a:pt x="1539520" y="2695709"/>
                    </a:lnTo>
                    <a:lnTo>
                      <a:pt x="1531573" y="2704539"/>
                    </a:lnTo>
                    <a:lnTo>
                      <a:pt x="1529258" y="2709843"/>
                    </a:lnTo>
                    <a:lnTo>
                      <a:pt x="1526698" y="2715962"/>
                    </a:lnTo>
                    <a:cubicBezTo>
                      <a:pt x="1513047" y="2745199"/>
                      <a:pt x="1473314" y="2824344"/>
                      <a:pt x="1419686" y="2881187"/>
                    </a:cubicBezTo>
                    <a:lnTo>
                      <a:pt x="1421392" y="2873300"/>
                    </a:lnTo>
                    <a:cubicBezTo>
                      <a:pt x="1421026" y="2869628"/>
                      <a:pt x="1419686" y="2865956"/>
                      <a:pt x="1417614" y="2862421"/>
                    </a:cubicBezTo>
                    <a:cubicBezTo>
                      <a:pt x="1404572" y="2841343"/>
                      <a:pt x="1360451" y="2823800"/>
                      <a:pt x="1301094" y="2814825"/>
                    </a:cubicBezTo>
                    <a:lnTo>
                      <a:pt x="1301094" y="2814553"/>
                    </a:lnTo>
                    <a:lnTo>
                      <a:pt x="1296950" y="2814145"/>
                    </a:lnTo>
                    <a:cubicBezTo>
                      <a:pt x="1270380" y="2810202"/>
                      <a:pt x="1240884" y="2808162"/>
                      <a:pt x="1209804" y="2808162"/>
                    </a:cubicBezTo>
                    <a:cubicBezTo>
                      <a:pt x="1197372" y="2808162"/>
                      <a:pt x="1185306" y="2808434"/>
                      <a:pt x="1173605" y="2809114"/>
                    </a:cubicBezTo>
                    <a:lnTo>
                      <a:pt x="1169096" y="2809386"/>
                    </a:lnTo>
                    <a:lnTo>
                      <a:pt x="1167633" y="2809658"/>
                    </a:lnTo>
                    <a:cubicBezTo>
                      <a:pt x="1136187" y="2811697"/>
                      <a:pt x="1107301" y="2815913"/>
                      <a:pt x="1082681" y="2821896"/>
                    </a:cubicBezTo>
                    <a:lnTo>
                      <a:pt x="1079268" y="2822440"/>
                    </a:lnTo>
                    <a:lnTo>
                      <a:pt x="1079268" y="2822712"/>
                    </a:lnTo>
                    <a:cubicBezTo>
                      <a:pt x="1039413" y="2832640"/>
                      <a:pt x="1011258" y="2846918"/>
                      <a:pt x="1001751" y="2863373"/>
                    </a:cubicBezTo>
                    <a:cubicBezTo>
                      <a:pt x="999436" y="2867316"/>
                      <a:pt x="998217" y="2871396"/>
                      <a:pt x="998217" y="2875476"/>
                    </a:cubicBezTo>
                    <a:cubicBezTo>
                      <a:pt x="973475" y="2845830"/>
                      <a:pt x="926062" y="2777564"/>
                      <a:pt x="891448" y="2690396"/>
                    </a:cubicBezTo>
                    <a:cubicBezTo>
                      <a:pt x="891082" y="2689580"/>
                      <a:pt x="890717" y="2688764"/>
                      <a:pt x="890473" y="2687949"/>
                    </a:cubicBezTo>
                    <a:cubicBezTo>
                      <a:pt x="889915" y="2687388"/>
                      <a:pt x="888332" y="2686769"/>
                      <a:pt x="888101" y="2687029"/>
                    </a:cubicBezTo>
                    <a:cubicBezTo>
                      <a:pt x="888430" y="2687900"/>
                      <a:pt x="888760" y="2688704"/>
                      <a:pt x="889089" y="2689508"/>
                    </a:cubicBezTo>
                    <a:cubicBezTo>
                      <a:pt x="865874" y="2668270"/>
                      <a:pt x="841835" y="2647835"/>
                      <a:pt x="819608" y="2625592"/>
                    </a:cubicBezTo>
                    <a:cubicBezTo>
                      <a:pt x="778076" y="2583919"/>
                      <a:pt x="737409" y="2541376"/>
                      <a:pt x="696700" y="2498765"/>
                    </a:cubicBezTo>
                    <a:cubicBezTo>
                      <a:pt x="626561" y="2425201"/>
                      <a:pt x="555639" y="2352307"/>
                      <a:pt x="487147" y="2277269"/>
                    </a:cubicBezTo>
                    <a:cubicBezTo>
                      <a:pt x="388894" y="2169671"/>
                      <a:pt x="293440" y="2059325"/>
                      <a:pt x="212517" y="1937924"/>
                    </a:cubicBezTo>
                    <a:cubicBezTo>
                      <a:pt x="176048" y="1883120"/>
                      <a:pt x="142542" y="1826105"/>
                      <a:pt x="113112" y="1767415"/>
                    </a:cubicBezTo>
                    <a:cubicBezTo>
                      <a:pt x="59972" y="1660955"/>
                      <a:pt x="22556" y="1548532"/>
                      <a:pt x="8809" y="1430013"/>
                    </a:cubicBezTo>
                    <a:cubicBezTo>
                      <a:pt x="4240" y="1390484"/>
                      <a:pt x="2470" y="1350419"/>
                      <a:pt x="1482" y="1310488"/>
                    </a:cubicBezTo>
                    <a:cubicBezTo>
                      <a:pt x="823" y="1287776"/>
                      <a:pt x="329" y="1265063"/>
                      <a:pt x="0" y="1242351"/>
                    </a:cubicBezTo>
                    <a:lnTo>
                      <a:pt x="2805" y="1243079"/>
                    </a:lnTo>
                    <a:cubicBezTo>
                      <a:pt x="2805" y="1243079"/>
                      <a:pt x="-45095" y="814173"/>
                      <a:pt x="256807" y="483587"/>
                    </a:cubicBezTo>
                    <a:lnTo>
                      <a:pt x="257660" y="482907"/>
                    </a:lnTo>
                    <a:lnTo>
                      <a:pt x="249234" y="498470"/>
                    </a:lnTo>
                    <a:lnTo>
                      <a:pt x="254255" y="494327"/>
                    </a:lnTo>
                    <a:lnTo>
                      <a:pt x="258119" y="487196"/>
                    </a:lnTo>
                    <a:cubicBezTo>
                      <a:pt x="265137" y="475845"/>
                      <a:pt x="271993" y="464155"/>
                      <a:pt x="279534" y="453031"/>
                    </a:cubicBezTo>
                    <a:cubicBezTo>
                      <a:pt x="348659" y="350764"/>
                      <a:pt x="435649" y="267224"/>
                      <a:pt x="544821" y="208088"/>
                    </a:cubicBezTo>
                    <a:cubicBezTo>
                      <a:pt x="564461" y="197306"/>
                      <a:pt x="585553" y="189247"/>
                      <a:pt x="606121" y="180053"/>
                    </a:cubicBezTo>
                    <a:cubicBezTo>
                      <a:pt x="606787" y="179826"/>
                      <a:pt x="607523" y="179826"/>
                      <a:pt x="608955" y="179883"/>
                    </a:cubicBezTo>
                    <a:lnTo>
                      <a:pt x="610396" y="179918"/>
                    </a:lnTo>
                    <a:lnTo>
                      <a:pt x="615019" y="175439"/>
                    </a:lnTo>
                    <a:cubicBezTo>
                      <a:pt x="615019" y="175439"/>
                      <a:pt x="703949" y="74239"/>
                      <a:pt x="865398" y="56045"/>
                    </a:cubicBezTo>
                    <a:lnTo>
                      <a:pt x="931627" y="54084"/>
                    </a:lnTo>
                    <a:lnTo>
                      <a:pt x="942898" y="45369"/>
                    </a:lnTo>
                    <a:cubicBezTo>
                      <a:pt x="990477" y="13860"/>
                      <a:pt x="1043274" y="-3684"/>
                      <a:pt x="1104091" y="732"/>
                    </a:cubicBezTo>
                    <a:cubicBezTo>
                      <a:pt x="1136608" y="3000"/>
                      <a:pt x="1166687" y="14099"/>
                      <a:pt x="1190727" y="30211"/>
                    </a:cubicBezTo>
                    <a:cubicBezTo>
                      <a:pt x="1190540" y="32309"/>
                      <a:pt x="1190354" y="34406"/>
                      <a:pt x="1190167" y="36504"/>
                    </a:cubicBezTo>
                    <a:lnTo>
                      <a:pt x="1194582" y="33205"/>
                    </a:lnTo>
                    <a:cubicBezTo>
                      <a:pt x="1209971" y="22663"/>
                      <a:pt x="1247369" y="1411"/>
                      <a:pt x="1300337" y="67"/>
                    </a:cubicBezTo>
                    <a:close/>
                  </a:path>
                </a:pathLst>
              </a:custGeom>
              <a:solidFill>
                <a:srgbClr val="2980B9">
                  <a:lumMod val="60000"/>
                  <a:lumOff val="40000"/>
                </a:srgbClr>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0" name="Shape">
                <a:extLst>
                  <a:ext uri="{FF2B5EF4-FFF2-40B4-BE49-F238E27FC236}">
                    <a16:creationId xmlns:a16="http://schemas.microsoft.com/office/drawing/2014/main" id="{2D1BA0EB-78DF-49FD-8B29-B09DCA6BCA23}"/>
                  </a:ext>
                </a:extLst>
              </p:cNvPr>
              <p:cNvSpPr/>
              <p:nvPr/>
            </p:nvSpPr>
            <p:spPr>
              <a:xfrm>
                <a:off x="1729586" y="1986289"/>
                <a:ext cx="487362" cy="2572104"/>
              </a:xfrm>
              <a:custGeom>
                <a:avLst/>
                <a:gdLst/>
                <a:ahLst/>
                <a:cxnLst>
                  <a:cxn ang="0">
                    <a:pos x="wd2" y="hd2"/>
                  </a:cxn>
                  <a:cxn ang="5400000">
                    <a:pos x="wd2" y="hd2"/>
                  </a:cxn>
                  <a:cxn ang="10800000">
                    <a:pos x="wd2" y="hd2"/>
                  </a:cxn>
                  <a:cxn ang="16200000">
                    <a:pos x="wd2" y="hd2"/>
                  </a:cxn>
                </a:cxnLst>
                <a:rect l="0" t="0" r="r" b="b"/>
                <a:pathLst>
                  <a:path w="21388" h="21551" extrusionOk="0">
                    <a:moveTo>
                      <a:pt x="20490" y="15013"/>
                    </a:moveTo>
                    <a:cubicBezTo>
                      <a:pt x="20411" y="14429"/>
                      <a:pt x="20311" y="13846"/>
                      <a:pt x="20232" y="13264"/>
                    </a:cubicBezTo>
                    <a:cubicBezTo>
                      <a:pt x="20081" y="12117"/>
                      <a:pt x="19916" y="10972"/>
                      <a:pt x="19816" y="9826"/>
                    </a:cubicBezTo>
                    <a:cubicBezTo>
                      <a:pt x="19694" y="8435"/>
                      <a:pt x="19608" y="7042"/>
                      <a:pt x="19565" y="5649"/>
                    </a:cubicBezTo>
                    <a:cubicBezTo>
                      <a:pt x="19543" y="4953"/>
                      <a:pt x="19651" y="4257"/>
                      <a:pt x="19730" y="3561"/>
                    </a:cubicBezTo>
                    <a:cubicBezTo>
                      <a:pt x="19808" y="2910"/>
                      <a:pt x="19887" y="2258"/>
                      <a:pt x="20060" y="1607"/>
                    </a:cubicBezTo>
                    <a:cubicBezTo>
                      <a:pt x="20181" y="1165"/>
                      <a:pt x="20461" y="725"/>
                      <a:pt x="20691" y="253"/>
                    </a:cubicBezTo>
                    <a:lnTo>
                      <a:pt x="20691" y="253"/>
                    </a:lnTo>
                    <a:cubicBezTo>
                      <a:pt x="19636" y="118"/>
                      <a:pt x="18316" y="25"/>
                      <a:pt x="16889" y="6"/>
                    </a:cubicBezTo>
                    <a:cubicBezTo>
                      <a:pt x="14220" y="-31"/>
                      <a:pt x="11903" y="116"/>
                      <a:pt x="9815" y="380"/>
                    </a:cubicBezTo>
                    <a:cubicBezTo>
                      <a:pt x="9184" y="459"/>
                      <a:pt x="8574" y="550"/>
                      <a:pt x="7986" y="650"/>
                    </a:cubicBezTo>
                    <a:cubicBezTo>
                      <a:pt x="4772" y="1196"/>
                      <a:pt x="3008" y="1899"/>
                      <a:pt x="1960" y="2679"/>
                    </a:cubicBezTo>
                    <a:cubicBezTo>
                      <a:pt x="970" y="3412"/>
                      <a:pt x="468" y="4159"/>
                      <a:pt x="203" y="4913"/>
                    </a:cubicBezTo>
                    <a:cubicBezTo>
                      <a:pt x="-199" y="6047"/>
                      <a:pt x="31" y="7177"/>
                      <a:pt x="583" y="8306"/>
                    </a:cubicBezTo>
                    <a:cubicBezTo>
                      <a:pt x="798" y="8751"/>
                      <a:pt x="1171" y="9193"/>
                      <a:pt x="1501" y="9636"/>
                    </a:cubicBezTo>
                    <a:cubicBezTo>
                      <a:pt x="1853" y="10111"/>
                      <a:pt x="2147" y="10589"/>
                      <a:pt x="2642" y="11059"/>
                    </a:cubicBezTo>
                    <a:cubicBezTo>
                      <a:pt x="3589" y="11960"/>
                      <a:pt x="4579" y="12860"/>
                      <a:pt x="5705" y="13753"/>
                    </a:cubicBezTo>
                    <a:cubicBezTo>
                      <a:pt x="7190" y="14929"/>
                      <a:pt x="8811" y="16099"/>
                      <a:pt x="10418" y="17270"/>
                    </a:cubicBezTo>
                    <a:cubicBezTo>
                      <a:pt x="12283" y="18628"/>
                      <a:pt x="14213" y="19983"/>
                      <a:pt x="16085" y="21342"/>
                    </a:cubicBezTo>
                    <a:cubicBezTo>
                      <a:pt x="16243" y="21458"/>
                      <a:pt x="16573" y="21513"/>
                      <a:pt x="17111" y="21529"/>
                    </a:cubicBezTo>
                    <a:cubicBezTo>
                      <a:pt x="18381" y="21569"/>
                      <a:pt x="19643" y="21558"/>
                      <a:pt x="20849" y="21461"/>
                    </a:cubicBezTo>
                    <a:cubicBezTo>
                      <a:pt x="21243" y="21429"/>
                      <a:pt x="21401" y="21381"/>
                      <a:pt x="21387" y="21295"/>
                    </a:cubicBezTo>
                    <a:cubicBezTo>
                      <a:pt x="21222" y="20306"/>
                      <a:pt x="21064" y="19319"/>
                      <a:pt x="20928" y="18330"/>
                    </a:cubicBezTo>
                    <a:cubicBezTo>
                      <a:pt x="20777" y="17222"/>
                      <a:pt x="20641" y="16118"/>
                      <a:pt x="20490" y="15013"/>
                    </a:cubicBezTo>
                    <a:close/>
                  </a:path>
                </a:pathLst>
              </a:custGeom>
              <a:solidFill>
                <a:srgbClr val="2980B9">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1" name="Shape">
                <a:extLst>
                  <a:ext uri="{FF2B5EF4-FFF2-40B4-BE49-F238E27FC236}">
                    <a16:creationId xmlns:a16="http://schemas.microsoft.com/office/drawing/2014/main" id="{549B3207-2E71-4499-97FA-2EEDA9BC393E}"/>
                  </a:ext>
                </a:extLst>
              </p:cNvPr>
              <p:cNvSpPr/>
              <p:nvPr/>
            </p:nvSpPr>
            <p:spPr>
              <a:xfrm>
                <a:off x="2334407" y="2035328"/>
                <a:ext cx="688357" cy="2548008"/>
              </a:xfrm>
              <a:custGeom>
                <a:avLst/>
                <a:gdLst/>
                <a:ahLst/>
                <a:cxnLst>
                  <a:cxn ang="0">
                    <a:pos x="wd2" y="hd2"/>
                  </a:cxn>
                  <a:cxn ang="5400000">
                    <a:pos x="wd2" y="hd2"/>
                  </a:cxn>
                  <a:cxn ang="10800000">
                    <a:pos x="wd2" y="hd2"/>
                  </a:cxn>
                  <a:cxn ang="16200000">
                    <a:pos x="wd2" y="hd2"/>
                  </a:cxn>
                </a:cxnLst>
                <a:rect l="0" t="0" r="r" b="b"/>
                <a:pathLst>
                  <a:path w="21352" h="21536" extrusionOk="0">
                    <a:moveTo>
                      <a:pt x="13295" y="15146"/>
                    </a:moveTo>
                    <a:cubicBezTo>
                      <a:pt x="14527" y="14345"/>
                      <a:pt x="15637" y="13530"/>
                      <a:pt x="16783" y="12719"/>
                    </a:cubicBezTo>
                    <a:cubicBezTo>
                      <a:pt x="18309" y="11640"/>
                      <a:pt x="19364" y="10523"/>
                      <a:pt x="20246" y="9395"/>
                    </a:cubicBezTo>
                    <a:cubicBezTo>
                      <a:pt x="20561" y="8992"/>
                      <a:pt x="20774" y="8585"/>
                      <a:pt x="20956" y="8177"/>
                    </a:cubicBezTo>
                    <a:cubicBezTo>
                      <a:pt x="21118" y="7814"/>
                      <a:pt x="21210" y="7446"/>
                      <a:pt x="21281" y="7080"/>
                    </a:cubicBezTo>
                    <a:cubicBezTo>
                      <a:pt x="21529" y="5766"/>
                      <a:pt x="21174" y="4470"/>
                      <a:pt x="19420" y="3231"/>
                    </a:cubicBezTo>
                    <a:cubicBezTo>
                      <a:pt x="18806" y="2799"/>
                      <a:pt x="18000" y="2383"/>
                      <a:pt x="17133" y="1984"/>
                    </a:cubicBezTo>
                    <a:cubicBezTo>
                      <a:pt x="16235" y="1570"/>
                      <a:pt x="15090" y="1214"/>
                      <a:pt x="13766" y="903"/>
                    </a:cubicBezTo>
                    <a:cubicBezTo>
                      <a:pt x="13355" y="806"/>
                      <a:pt x="12930" y="714"/>
                      <a:pt x="12483" y="625"/>
                    </a:cubicBezTo>
                    <a:cubicBezTo>
                      <a:pt x="10278" y="189"/>
                      <a:pt x="7879" y="-46"/>
                      <a:pt x="5136" y="8"/>
                    </a:cubicBezTo>
                    <a:cubicBezTo>
                      <a:pt x="4827" y="13"/>
                      <a:pt x="4518" y="31"/>
                      <a:pt x="4061" y="51"/>
                    </a:cubicBezTo>
                    <a:cubicBezTo>
                      <a:pt x="4345" y="124"/>
                      <a:pt x="4518" y="165"/>
                      <a:pt x="4680" y="210"/>
                    </a:cubicBezTo>
                    <a:cubicBezTo>
                      <a:pt x="5101" y="326"/>
                      <a:pt x="5557" y="433"/>
                      <a:pt x="5922" y="561"/>
                    </a:cubicBezTo>
                    <a:cubicBezTo>
                      <a:pt x="7119" y="976"/>
                      <a:pt x="7692" y="1475"/>
                      <a:pt x="8062" y="1978"/>
                    </a:cubicBezTo>
                    <a:cubicBezTo>
                      <a:pt x="8528" y="2621"/>
                      <a:pt x="8909" y="3273"/>
                      <a:pt x="9061" y="3925"/>
                    </a:cubicBezTo>
                    <a:cubicBezTo>
                      <a:pt x="9248" y="4743"/>
                      <a:pt x="9279" y="5565"/>
                      <a:pt x="9172" y="6384"/>
                    </a:cubicBezTo>
                    <a:cubicBezTo>
                      <a:pt x="9056" y="7299"/>
                      <a:pt x="8792" y="8212"/>
                      <a:pt x="8452" y="9122"/>
                    </a:cubicBezTo>
                    <a:cubicBezTo>
                      <a:pt x="8174" y="9864"/>
                      <a:pt x="7737" y="10603"/>
                      <a:pt x="7291" y="11341"/>
                    </a:cubicBezTo>
                    <a:cubicBezTo>
                      <a:pt x="6723" y="12274"/>
                      <a:pt x="6120" y="13205"/>
                      <a:pt x="5451" y="14132"/>
                    </a:cubicBezTo>
                    <a:cubicBezTo>
                      <a:pt x="4584" y="15335"/>
                      <a:pt x="3635" y="16535"/>
                      <a:pt x="2713" y="17734"/>
                    </a:cubicBezTo>
                    <a:cubicBezTo>
                      <a:pt x="1825" y="18890"/>
                      <a:pt x="933" y="20047"/>
                      <a:pt x="25" y="21202"/>
                    </a:cubicBezTo>
                    <a:cubicBezTo>
                      <a:pt x="-71" y="21322"/>
                      <a:pt x="112" y="21394"/>
                      <a:pt x="466" y="21424"/>
                    </a:cubicBezTo>
                    <a:cubicBezTo>
                      <a:pt x="1014" y="21472"/>
                      <a:pt x="1582" y="21515"/>
                      <a:pt x="2150" y="21532"/>
                    </a:cubicBezTo>
                    <a:cubicBezTo>
                      <a:pt x="2915" y="21554"/>
                      <a:pt x="3210" y="21488"/>
                      <a:pt x="3504" y="21297"/>
                    </a:cubicBezTo>
                    <a:cubicBezTo>
                      <a:pt x="3732" y="21146"/>
                      <a:pt x="4001" y="21001"/>
                      <a:pt x="4239" y="20852"/>
                    </a:cubicBezTo>
                    <a:cubicBezTo>
                      <a:pt x="5365" y="20148"/>
                      <a:pt x="6495" y="19442"/>
                      <a:pt x="7616" y="18736"/>
                    </a:cubicBezTo>
                    <a:cubicBezTo>
                      <a:pt x="9512" y="17540"/>
                      <a:pt x="11449" y="16348"/>
                      <a:pt x="13295" y="15146"/>
                    </a:cubicBezTo>
                    <a:close/>
                  </a:path>
                </a:pathLst>
              </a:custGeom>
              <a:solidFill>
                <a:srgbClr val="2980B9">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2" name="Shape">
                <a:extLst>
                  <a:ext uri="{FF2B5EF4-FFF2-40B4-BE49-F238E27FC236}">
                    <a16:creationId xmlns:a16="http://schemas.microsoft.com/office/drawing/2014/main" id="{826D1F00-831E-4C63-B32E-2C881391265C}"/>
                  </a:ext>
                </a:extLst>
              </p:cNvPr>
              <p:cNvSpPr/>
              <p:nvPr/>
            </p:nvSpPr>
            <p:spPr>
              <a:xfrm>
                <a:off x="1124765" y="2166099"/>
                <a:ext cx="869380" cy="2449199"/>
              </a:xfrm>
              <a:custGeom>
                <a:avLst/>
                <a:gdLst/>
                <a:ahLst/>
                <a:cxnLst>
                  <a:cxn ang="0">
                    <a:pos x="wd2" y="hd2"/>
                  </a:cxn>
                  <a:cxn ang="5400000">
                    <a:pos x="wd2" y="hd2"/>
                  </a:cxn>
                  <a:cxn ang="10800000">
                    <a:pos x="wd2" y="hd2"/>
                  </a:cxn>
                  <a:cxn ang="16200000">
                    <a:pos x="wd2" y="hd2"/>
                  </a:cxn>
                </a:cxnLst>
                <a:rect l="0" t="0" r="r" b="b"/>
                <a:pathLst>
                  <a:path w="21557" h="21578" extrusionOk="0">
                    <a:moveTo>
                      <a:pt x="20186" y="20185"/>
                    </a:moveTo>
                    <a:cubicBezTo>
                      <a:pt x="19646" y="19796"/>
                      <a:pt x="19079" y="19413"/>
                      <a:pt x="18536" y="19026"/>
                    </a:cubicBezTo>
                    <a:cubicBezTo>
                      <a:pt x="18053" y="18680"/>
                      <a:pt x="17575" y="18333"/>
                      <a:pt x="17121" y="17982"/>
                    </a:cubicBezTo>
                    <a:cubicBezTo>
                      <a:pt x="16829" y="17754"/>
                      <a:pt x="16606" y="17516"/>
                      <a:pt x="16302" y="17290"/>
                    </a:cubicBezTo>
                    <a:cubicBezTo>
                      <a:pt x="15861" y="16958"/>
                      <a:pt x="15366" y="16634"/>
                      <a:pt x="14908" y="16304"/>
                    </a:cubicBezTo>
                    <a:cubicBezTo>
                      <a:pt x="14653" y="16119"/>
                      <a:pt x="14430" y="15929"/>
                      <a:pt x="14187" y="15744"/>
                    </a:cubicBezTo>
                    <a:cubicBezTo>
                      <a:pt x="13907" y="15530"/>
                      <a:pt x="13603" y="15322"/>
                      <a:pt x="13335" y="15107"/>
                    </a:cubicBezTo>
                    <a:cubicBezTo>
                      <a:pt x="13064" y="14891"/>
                      <a:pt x="12829" y="14669"/>
                      <a:pt x="12557" y="14453"/>
                    </a:cubicBezTo>
                    <a:cubicBezTo>
                      <a:pt x="12415" y="14339"/>
                      <a:pt x="12213" y="14234"/>
                      <a:pt x="12063" y="14121"/>
                    </a:cubicBezTo>
                    <a:cubicBezTo>
                      <a:pt x="11933" y="14020"/>
                      <a:pt x="11856" y="13910"/>
                      <a:pt x="11730" y="13808"/>
                    </a:cubicBezTo>
                    <a:cubicBezTo>
                      <a:pt x="11580" y="13687"/>
                      <a:pt x="11374" y="13575"/>
                      <a:pt x="11236" y="13452"/>
                    </a:cubicBezTo>
                    <a:cubicBezTo>
                      <a:pt x="10689" y="12971"/>
                      <a:pt x="10158" y="12487"/>
                      <a:pt x="9615" y="12005"/>
                    </a:cubicBezTo>
                    <a:cubicBezTo>
                      <a:pt x="9319" y="11744"/>
                      <a:pt x="8982" y="11488"/>
                      <a:pt x="8719" y="11223"/>
                    </a:cubicBezTo>
                    <a:cubicBezTo>
                      <a:pt x="8488" y="10988"/>
                      <a:pt x="8322" y="10743"/>
                      <a:pt x="8143" y="10503"/>
                    </a:cubicBezTo>
                    <a:cubicBezTo>
                      <a:pt x="7641" y="9823"/>
                      <a:pt x="7065" y="9148"/>
                      <a:pt x="6680" y="8459"/>
                    </a:cubicBezTo>
                    <a:cubicBezTo>
                      <a:pt x="6348" y="7859"/>
                      <a:pt x="6169" y="7245"/>
                      <a:pt x="6044" y="6633"/>
                    </a:cubicBezTo>
                    <a:cubicBezTo>
                      <a:pt x="5792" y="5428"/>
                      <a:pt x="6072" y="4235"/>
                      <a:pt x="7069" y="3074"/>
                    </a:cubicBezTo>
                    <a:cubicBezTo>
                      <a:pt x="7908" y="2096"/>
                      <a:pt x="9185" y="1202"/>
                      <a:pt x="11151" y="444"/>
                    </a:cubicBezTo>
                    <a:cubicBezTo>
                      <a:pt x="11532" y="298"/>
                      <a:pt x="11957" y="167"/>
                      <a:pt x="12436" y="2"/>
                    </a:cubicBezTo>
                    <a:cubicBezTo>
                      <a:pt x="12436" y="2"/>
                      <a:pt x="12436" y="2"/>
                      <a:pt x="12436" y="2"/>
                    </a:cubicBezTo>
                    <a:cubicBezTo>
                      <a:pt x="12265" y="2"/>
                      <a:pt x="12225" y="-2"/>
                      <a:pt x="12192" y="2"/>
                    </a:cubicBezTo>
                    <a:cubicBezTo>
                      <a:pt x="11682" y="83"/>
                      <a:pt x="11159" y="154"/>
                      <a:pt x="10672" y="249"/>
                    </a:cubicBezTo>
                    <a:cubicBezTo>
                      <a:pt x="7965" y="770"/>
                      <a:pt x="5808" y="1506"/>
                      <a:pt x="4094" y="2407"/>
                    </a:cubicBezTo>
                    <a:cubicBezTo>
                      <a:pt x="3907" y="2505"/>
                      <a:pt x="3737" y="2608"/>
                      <a:pt x="3563" y="2708"/>
                    </a:cubicBezTo>
                    <a:cubicBezTo>
                      <a:pt x="2708" y="3207"/>
                      <a:pt x="2002" y="3731"/>
                      <a:pt x="1443" y="4285"/>
                    </a:cubicBezTo>
                    <a:cubicBezTo>
                      <a:pt x="458" y="5262"/>
                      <a:pt x="16" y="6269"/>
                      <a:pt x="0" y="7301"/>
                    </a:cubicBezTo>
                    <a:cubicBezTo>
                      <a:pt x="-8" y="7935"/>
                      <a:pt x="187" y="8563"/>
                      <a:pt x="503" y="9188"/>
                    </a:cubicBezTo>
                    <a:cubicBezTo>
                      <a:pt x="981" y="10124"/>
                      <a:pt x="1784" y="11026"/>
                      <a:pt x="2850" y="11893"/>
                    </a:cubicBezTo>
                    <a:cubicBezTo>
                      <a:pt x="3575" y="12482"/>
                      <a:pt x="4414" y="13056"/>
                      <a:pt x="5290" y="13619"/>
                    </a:cubicBezTo>
                    <a:cubicBezTo>
                      <a:pt x="6242" y="14233"/>
                      <a:pt x="7268" y="14832"/>
                      <a:pt x="8317" y="15425"/>
                    </a:cubicBezTo>
                    <a:cubicBezTo>
                      <a:pt x="9392" y="16032"/>
                      <a:pt x="10527" y="16625"/>
                      <a:pt x="11653" y="17220"/>
                    </a:cubicBezTo>
                    <a:cubicBezTo>
                      <a:pt x="12476" y="17655"/>
                      <a:pt x="13323" y="18082"/>
                      <a:pt x="14158" y="18515"/>
                    </a:cubicBezTo>
                    <a:cubicBezTo>
                      <a:pt x="14916" y="18908"/>
                      <a:pt x="15674" y="19299"/>
                      <a:pt x="16424" y="19694"/>
                    </a:cubicBezTo>
                    <a:cubicBezTo>
                      <a:pt x="17547" y="20283"/>
                      <a:pt x="18666" y="20874"/>
                      <a:pt x="19772" y="21466"/>
                    </a:cubicBezTo>
                    <a:cubicBezTo>
                      <a:pt x="19938" y="21555"/>
                      <a:pt x="20165" y="21598"/>
                      <a:pt x="20404" y="21571"/>
                    </a:cubicBezTo>
                    <a:cubicBezTo>
                      <a:pt x="20769" y="21529"/>
                      <a:pt x="21130" y="21467"/>
                      <a:pt x="21442" y="21388"/>
                    </a:cubicBezTo>
                    <a:cubicBezTo>
                      <a:pt x="21551" y="21360"/>
                      <a:pt x="21592" y="21245"/>
                      <a:pt x="21523" y="21192"/>
                    </a:cubicBezTo>
                    <a:cubicBezTo>
                      <a:pt x="21106" y="20855"/>
                      <a:pt x="20652" y="20519"/>
                      <a:pt x="20186" y="20185"/>
                    </a:cubicBezTo>
                    <a:close/>
                  </a:path>
                </a:pathLst>
              </a:custGeom>
              <a:solidFill>
                <a:srgbClr val="2980B9">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3" name="Shape">
                <a:extLst>
                  <a:ext uri="{FF2B5EF4-FFF2-40B4-BE49-F238E27FC236}">
                    <a16:creationId xmlns:a16="http://schemas.microsoft.com/office/drawing/2014/main" id="{CD07BCFF-2678-4C67-A504-FF07B104AA94}"/>
                  </a:ext>
                </a:extLst>
              </p:cNvPr>
              <p:cNvSpPr/>
              <p:nvPr/>
            </p:nvSpPr>
            <p:spPr>
              <a:xfrm>
                <a:off x="2514220" y="2378604"/>
                <a:ext cx="917553" cy="2264838"/>
              </a:xfrm>
              <a:custGeom>
                <a:avLst/>
                <a:gdLst/>
                <a:ahLst/>
                <a:cxnLst>
                  <a:cxn ang="0">
                    <a:pos x="wd2" y="hd2"/>
                  </a:cxn>
                  <a:cxn ang="5400000">
                    <a:pos x="wd2" y="hd2"/>
                  </a:cxn>
                  <a:cxn ang="10800000">
                    <a:pos x="wd2" y="hd2"/>
                  </a:cxn>
                  <a:cxn ang="16200000">
                    <a:pos x="wd2" y="hd2"/>
                  </a:cxn>
                </a:cxnLst>
                <a:rect l="0" t="0" r="r" b="b"/>
                <a:pathLst>
                  <a:path w="21316" h="21575" extrusionOk="0">
                    <a:moveTo>
                      <a:pt x="21215" y="6012"/>
                    </a:moveTo>
                    <a:cubicBezTo>
                      <a:pt x="21185" y="5877"/>
                      <a:pt x="21150" y="5741"/>
                      <a:pt x="21109" y="5606"/>
                    </a:cubicBezTo>
                    <a:cubicBezTo>
                      <a:pt x="20793" y="4644"/>
                      <a:pt x="20167" y="3723"/>
                      <a:pt x="19172" y="2842"/>
                    </a:cubicBezTo>
                    <a:cubicBezTo>
                      <a:pt x="18318" y="2085"/>
                      <a:pt x="17235" y="1395"/>
                      <a:pt x="15895" y="772"/>
                    </a:cubicBezTo>
                    <a:cubicBezTo>
                      <a:pt x="15325" y="508"/>
                      <a:pt x="14714" y="257"/>
                      <a:pt x="14121" y="0"/>
                    </a:cubicBezTo>
                    <a:cubicBezTo>
                      <a:pt x="14083" y="16"/>
                      <a:pt x="14042" y="30"/>
                      <a:pt x="14004" y="45"/>
                    </a:cubicBezTo>
                    <a:cubicBezTo>
                      <a:pt x="14174" y="148"/>
                      <a:pt x="14357" y="249"/>
                      <a:pt x="14520" y="353"/>
                    </a:cubicBezTo>
                    <a:cubicBezTo>
                      <a:pt x="16366" y="1543"/>
                      <a:pt x="17474" y="2837"/>
                      <a:pt x="17866" y="4239"/>
                    </a:cubicBezTo>
                    <a:cubicBezTo>
                      <a:pt x="18162" y="5304"/>
                      <a:pt x="18048" y="6361"/>
                      <a:pt x="17642" y="7414"/>
                    </a:cubicBezTo>
                    <a:cubicBezTo>
                      <a:pt x="17269" y="8382"/>
                      <a:pt x="16578" y="9321"/>
                      <a:pt x="15701" y="10234"/>
                    </a:cubicBezTo>
                    <a:cubicBezTo>
                      <a:pt x="14949" y="11016"/>
                      <a:pt x="14061" y="11774"/>
                      <a:pt x="13073" y="12512"/>
                    </a:cubicBezTo>
                    <a:cubicBezTo>
                      <a:pt x="11300" y="13839"/>
                      <a:pt x="9397" y="15133"/>
                      <a:pt x="7392" y="16404"/>
                    </a:cubicBezTo>
                    <a:cubicBezTo>
                      <a:pt x="6618" y="16894"/>
                      <a:pt x="5892" y="17400"/>
                      <a:pt x="5125" y="17894"/>
                    </a:cubicBezTo>
                    <a:cubicBezTo>
                      <a:pt x="3504" y="18939"/>
                      <a:pt x="1871" y="19981"/>
                      <a:pt x="238" y="21024"/>
                    </a:cubicBezTo>
                    <a:cubicBezTo>
                      <a:pt x="-123" y="21256"/>
                      <a:pt x="-81" y="21370"/>
                      <a:pt x="420" y="21527"/>
                    </a:cubicBezTo>
                    <a:cubicBezTo>
                      <a:pt x="655" y="21600"/>
                      <a:pt x="845" y="21591"/>
                      <a:pt x="1031" y="21497"/>
                    </a:cubicBezTo>
                    <a:cubicBezTo>
                      <a:pt x="2182" y="20916"/>
                      <a:pt x="3333" y="20336"/>
                      <a:pt x="4487" y="19755"/>
                    </a:cubicBezTo>
                    <a:cubicBezTo>
                      <a:pt x="5474" y="19256"/>
                      <a:pt x="6466" y="18760"/>
                      <a:pt x="7461" y="18263"/>
                    </a:cubicBezTo>
                    <a:cubicBezTo>
                      <a:pt x="10104" y="16941"/>
                      <a:pt x="12709" y="15605"/>
                      <a:pt x="15059" y="14191"/>
                    </a:cubicBezTo>
                    <a:cubicBezTo>
                      <a:pt x="16495" y="13327"/>
                      <a:pt x="17812" y="12434"/>
                      <a:pt x="18838" y="11472"/>
                    </a:cubicBezTo>
                    <a:cubicBezTo>
                      <a:pt x="19521" y="10830"/>
                      <a:pt x="20110" y="10178"/>
                      <a:pt x="20524" y="9499"/>
                    </a:cubicBezTo>
                    <a:cubicBezTo>
                      <a:pt x="21223" y="8347"/>
                      <a:pt x="21477" y="7187"/>
                      <a:pt x="21215" y="6012"/>
                    </a:cubicBezTo>
                    <a:close/>
                  </a:path>
                </a:pathLst>
              </a:custGeom>
              <a:solidFill>
                <a:srgbClr val="2980B9">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284" name="Shape">
                <a:extLst>
                  <a:ext uri="{FF2B5EF4-FFF2-40B4-BE49-F238E27FC236}">
                    <a16:creationId xmlns:a16="http://schemas.microsoft.com/office/drawing/2014/main" id="{613C0971-20FC-4C78-BB20-0A2BA412418C}"/>
                  </a:ext>
                </a:extLst>
              </p:cNvPr>
              <p:cNvSpPr/>
              <p:nvPr/>
            </p:nvSpPr>
            <p:spPr>
              <a:xfrm>
                <a:off x="1010339" y="3228624"/>
                <a:ext cx="889089" cy="1447157"/>
              </a:xfrm>
              <a:custGeom>
                <a:avLst/>
                <a:gdLst/>
                <a:ahLst/>
                <a:cxnLst>
                  <a:cxn ang="0">
                    <a:pos x="wd2" y="hd2"/>
                  </a:cxn>
                  <a:cxn ang="5400000">
                    <a:pos x="wd2" y="hd2"/>
                  </a:cxn>
                  <a:cxn ang="10800000">
                    <a:pos x="wd2" y="hd2"/>
                  </a:cxn>
                  <a:cxn ang="16200000">
                    <a:pos x="wd2" y="hd2"/>
                  </a:cxn>
                </a:cxnLst>
                <a:rect l="0" t="0" r="r" b="b"/>
                <a:pathLst>
                  <a:path w="21600" h="21600" extrusionOk="0">
                    <a:moveTo>
                      <a:pt x="21231" y="20946"/>
                    </a:moveTo>
                    <a:cubicBezTo>
                      <a:pt x="19880" y="19953"/>
                      <a:pt x="18506" y="18972"/>
                      <a:pt x="17140" y="17987"/>
                    </a:cubicBezTo>
                    <a:cubicBezTo>
                      <a:pt x="15961" y="17135"/>
                      <a:pt x="14765" y="16291"/>
                      <a:pt x="13610" y="15427"/>
                    </a:cubicBezTo>
                    <a:cubicBezTo>
                      <a:pt x="12033" y="14246"/>
                      <a:pt x="10472" y="13056"/>
                      <a:pt x="8928" y="11860"/>
                    </a:cubicBezTo>
                    <a:cubicBezTo>
                      <a:pt x="8101" y="11221"/>
                      <a:pt x="7295" y="10574"/>
                      <a:pt x="6529" y="9908"/>
                    </a:cubicBezTo>
                    <a:cubicBezTo>
                      <a:pt x="5929" y="9389"/>
                      <a:pt x="5413" y="8832"/>
                      <a:pt x="4857" y="8293"/>
                    </a:cubicBezTo>
                    <a:cubicBezTo>
                      <a:pt x="3542" y="7029"/>
                      <a:pt x="2474" y="5690"/>
                      <a:pt x="1644" y="4282"/>
                    </a:cubicBezTo>
                    <a:cubicBezTo>
                      <a:pt x="826" y="2896"/>
                      <a:pt x="282" y="1469"/>
                      <a:pt x="0" y="0"/>
                    </a:cubicBezTo>
                    <a:cubicBezTo>
                      <a:pt x="0" y="0"/>
                      <a:pt x="0" y="0"/>
                      <a:pt x="0" y="0"/>
                    </a:cubicBezTo>
                    <a:cubicBezTo>
                      <a:pt x="0" y="0"/>
                      <a:pt x="0" y="0"/>
                      <a:pt x="0" y="0"/>
                    </a:cubicBezTo>
                    <a:cubicBezTo>
                      <a:pt x="8" y="339"/>
                      <a:pt x="20" y="678"/>
                      <a:pt x="36" y="1017"/>
                    </a:cubicBezTo>
                    <a:cubicBezTo>
                      <a:pt x="60" y="1613"/>
                      <a:pt x="103" y="2211"/>
                      <a:pt x="214" y="2801"/>
                    </a:cubicBezTo>
                    <a:cubicBezTo>
                      <a:pt x="548" y="4570"/>
                      <a:pt x="1457" y="6248"/>
                      <a:pt x="2748" y="7837"/>
                    </a:cubicBezTo>
                    <a:cubicBezTo>
                      <a:pt x="3463" y="8713"/>
                      <a:pt x="4277" y="9564"/>
                      <a:pt x="5163" y="10382"/>
                    </a:cubicBezTo>
                    <a:cubicBezTo>
                      <a:pt x="7129" y="12194"/>
                      <a:pt x="9448" y="13841"/>
                      <a:pt x="11835" y="15447"/>
                    </a:cubicBezTo>
                    <a:cubicBezTo>
                      <a:pt x="13499" y="16567"/>
                      <a:pt x="15222" y="17655"/>
                      <a:pt x="16926" y="18753"/>
                    </a:cubicBezTo>
                    <a:cubicBezTo>
                      <a:pt x="17915" y="19389"/>
                      <a:pt x="18903" y="20024"/>
                      <a:pt x="19912" y="20646"/>
                    </a:cubicBezTo>
                    <a:cubicBezTo>
                      <a:pt x="20452" y="20978"/>
                      <a:pt x="21036" y="21283"/>
                      <a:pt x="21600" y="21600"/>
                    </a:cubicBezTo>
                    <a:cubicBezTo>
                      <a:pt x="21600" y="21600"/>
                      <a:pt x="21600" y="21600"/>
                      <a:pt x="21600" y="21600"/>
                    </a:cubicBezTo>
                    <a:cubicBezTo>
                      <a:pt x="21592" y="21588"/>
                      <a:pt x="21584" y="21576"/>
                      <a:pt x="21576" y="21563"/>
                    </a:cubicBezTo>
                    <a:cubicBezTo>
                      <a:pt x="21425" y="21371"/>
                      <a:pt x="21445" y="21105"/>
                      <a:pt x="21231" y="20946"/>
                    </a:cubicBezTo>
                    <a:close/>
                  </a:path>
                </a:pathLst>
              </a:custGeom>
              <a:solidFill>
                <a:srgbClr val="2980B9">
                  <a:lumMod val="75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grpSp>
          <p:nvGrpSpPr>
            <p:cNvPr id="309" name="Group 308">
              <a:extLst>
                <a:ext uri="{FF2B5EF4-FFF2-40B4-BE49-F238E27FC236}">
                  <a16:creationId xmlns:a16="http://schemas.microsoft.com/office/drawing/2014/main" id="{8BCEF799-F004-4415-9A07-F0BF1918F0AC}"/>
                </a:ext>
              </a:extLst>
            </p:cNvPr>
            <p:cNvGrpSpPr/>
            <p:nvPr/>
          </p:nvGrpSpPr>
          <p:grpSpPr>
            <a:xfrm>
              <a:off x="7515719" y="3392876"/>
              <a:ext cx="1720552" cy="2442533"/>
              <a:chOff x="1010339" y="1986273"/>
              <a:chExt cx="2457858" cy="3489227"/>
            </a:xfrm>
          </p:grpSpPr>
          <p:grpSp>
            <p:nvGrpSpPr>
              <p:cNvPr id="310" name="Group 309">
                <a:extLst>
                  <a:ext uri="{FF2B5EF4-FFF2-40B4-BE49-F238E27FC236}">
                    <a16:creationId xmlns:a16="http://schemas.microsoft.com/office/drawing/2014/main" id="{16F8F377-DCEB-4BCA-81CB-442538AEA098}"/>
                  </a:ext>
                </a:extLst>
              </p:cNvPr>
              <p:cNvGrpSpPr/>
              <p:nvPr/>
            </p:nvGrpSpPr>
            <p:grpSpPr>
              <a:xfrm>
                <a:off x="2007478" y="4723593"/>
                <a:ext cx="429175" cy="751907"/>
                <a:chOff x="2007478" y="4723593"/>
                <a:chExt cx="429175" cy="751907"/>
              </a:xfrm>
            </p:grpSpPr>
            <p:sp>
              <p:nvSpPr>
                <p:cNvPr id="317" name="Oval 316">
                  <a:extLst>
                    <a:ext uri="{FF2B5EF4-FFF2-40B4-BE49-F238E27FC236}">
                      <a16:creationId xmlns:a16="http://schemas.microsoft.com/office/drawing/2014/main" id="{062371E4-8E36-4E3A-A6A1-F31E146A704A}"/>
                    </a:ext>
                  </a:extLst>
                </p:cNvPr>
                <p:cNvSpPr/>
                <p:nvPr/>
              </p:nvSpPr>
              <p:spPr>
                <a:xfrm>
                  <a:off x="2008523" y="4783693"/>
                  <a:ext cx="426907" cy="146955"/>
                </a:xfrm>
                <a:prstGeom prst="ellipse">
                  <a:avLst/>
                </a:prstGeom>
                <a:solidFill>
                  <a:srgbClr val="F2F2F2">
                    <a:lumMod val="1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318" name="Group 317">
                  <a:extLst>
                    <a:ext uri="{FF2B5EF4-FFF2-40B4-BE49-F238E27FC236}">
                      <a16:creationId xmlns:a16="http://schemas.microsoft.com/office/drawing/2014/main" id="{BBE97E2E-9947-4525-B2F4-23DBFCA41D75}"/>
                    </a:ext>
                  </a:extLst>
                </p:cNvPr>
                <p:cNvGrpSpPr/>
                <p:nvPr/>
              </p:nvGrpSpPr>
              <p:grpSpPr>
                <a:xfrm>
                  <a:off x="2007478" y="4797889"/>
                  <a:ext cx="429175" cy="677611"/>
                  <a:chOff x="2007478" y="4797889"/>
                  <a:chExt cx="429175" cy="677611"/>
                </a:xfrm>
              </p:grpSpPr>
              <p:sp>
                <p:nvSpPr>
                  <p:cNvPr id="323" name="Shape">
                    <a:extLst>
                      <a:ext uri="{FF2B5EF4-FFF2-40B4-BE49-F238E27FC236}">
                        <a16:creationId xmlns:a16="http://schemas.microsoft.com/office/drawing/2014/main" id="{A7DA7E3B-860A-40F6-ADC8-2C41677D7531}"/>
                      </a:ext>
                    </a:extLst>
                  </p:cNvPr>
                  <p:cNvSpPr/>
                  <p:nvPr/>
                </p:nvSpPr>
                <p:spPr>
                  <a:xfrm>
                    <a:off x="2072864" y="5075780"/>
                    <a:ext cx="283083" cy="170825"/>
                  </a:xfrm>
                  <a:custGeom>
                    <a:avLst/>
                    <a:gdLst/>
                    <a:ahLst/>
                    <a:cxnLst>
                      <a:cxn ang="0">
                        <a:pos x="wd2" y="hd2"/>
                      </a:cxn>
                      <a:cxn ang="5400000">
                        <a:pos x="wd2" y="hd2"/>
                      </a:cxn>
                      <a:cxn ang="10800000">
                        <a:pos x="wd2" y="hd2"/>
                      </a:cxn>
                      <a:cxn ang="16200000">
                        <a:pos x="wd2" y="hd2"/>
                      </a:cxn>
                    </a:cxnLst>
                    <a:rect l="0" t="0" r="r" b="b"/>
                    <a:pathLst>
                      <a:path w="21585" h="21600" extrusionOk="0">
                        <a:moveTo>
                          <a:pt x="21513" y="13456"/>
                        </a:moveTo>
                        <a:lnTo>
                          <a:pt x="21450" y="13311"/>
                        </a:lnTo>
                        <a:lnTo>
                          <a:pt x="16041" y="1468"/>
                        </a:lnTo>
                        <a:cubicBezTo>
                          <a:pt x="16029" y="1447"/>
                          <a:pt x="16004" y="1426"/>
                          <a:pt x="15991" y="1406"/>
                        </a:cubicBezTo>
                        <a:cubicBezTo>
                          <a:pt x="15966" y="1364"/>
                          <a:pt x="15941" y="1323"/>
                          <a:pt x="15916" y="1302"/>
                        </a:cubicBezTo>
                        <a:cubicBezTo>
                          <a:pt x="15904" y="1282"/>
                          <a:pt x="15892" y="1282"/>
                          <a:pt x="15879" y="1261"/>
                        </a:cubicBezTo>
                        <a:cubicBezTo>
                          <a:pt x="15867" y="1261"/>
                          <a:pt x="15867" y="1240"/>
                          <a:pt x="15854" y="1240"/>
                        </a:cubicBezTo>
                        <a:cubicBezTo>
                          <a:pt x="15817" y="1220"/>
                          <a:pt x="15792" y="1199"/>
                          <a:pt x="15754" y="1178"/>
                        </a:cubicBezTo>
                        <a:cubicBezTo>
                          <a:pt x="15742" y="1178"/>
                          <a:pt x="15742" y="1157"/>
                          <a:pt x="15730" y="1157"/>
                        </a:cubicBezTo>
                        <a:lnTo>
                          <a:pt x="15430" y="1095"/>
                        </a:lnTo>
                        <a:lnTo>
                          <a:pt x="12402" y="537"/>
                        </a:lnTo>
                        <a:lnTo>
                          <a:pt x="11953" y="455"/>
                        </a:lnTo>
                        <a:lnTo>
                          <a:pt x="9498" y="0"/>
                        </a:lnTo>
                        <a:cubicBezTo>
                          <a:pt x="9485" y="0"/>
                          <a:pt x="9485" y="0"/>
                          <a:pt x="9473" y="0"/>
                        </a:cubicBezTo>
                        <a:cubicBezTo>
                          <a:pt x="9473" y="0"/>
                          <a:pt x="9473" y="0"/>
                          <a:pt x="9460" y="0"/>
                        </a:cubicBezTo>
                        <a:cubicBezTo>
                          <a:pt x="9385" y="0"/>
                          <a:pt x="9298" y="21"/>
                          <a:pt x="9236" y="83"/>
                        </a:cubicBezTo>
                        <a:cubicBezTo>
                          <a:pt x="9236" y="83"/>
                          <a:pt x="9223" y="83"/>
                          <a:pt x="9223" y="83"/>
                        </a:cubicBezTo>
                        <a:lnTo>
                          <a:pt x="9024" y="269"/>
                        </a:lnTo>
                        <a:lnTo>
                          <a:pt x="5272" y="3679"/>
                        </a:lnTo>
                        <a:lnTo>
                          <a:pt x="5272" y="3679"/>
                        </a:lnTo>
                        <a:cubicBezTo>
                          <a:pt x="5260" y="3679"/>
                          <a:pt x="5247" y="3700"/>
                          <a:pt x="5235" y="3721"/>
                        </a:cubicBezTo>
                        <a:lnTo>
                          <a:pt x="5197" y="3762"/>
                        </a:lnTo>
                        <a:cubicBezTo>
                          <a:pt x="5197" y="3762"/>
                          <a:pt x="5197" y="3762"/>
                          <a:pt x="5185" y="3783"/>
                        </a:cubicBezTo>
                        <a:cubicBezTo>
                          <a:pt x="5135" y="3824"/>
                          <a:pt x="5098" y="3886"/>
                          <a:pt x="5060" y="3969"/>
                        </a:cubicBezTo>
                        <a:cubicBezTo>
                          <a:pt x="5048" y="3989"/>
                          <a:pt x="5035" y="3989"/>
                          <a:pt x="5035" y="4010"/>
                        </a:cubicBezTo>
                        <a:lnTo>
                          <a:pt x="4886" y="4382"/>
                        </a:lnTo>
                        <a:lnTo>
                          <a:pt x="150" y="15998"/>
                        </a:lnTo>
                        <a:lnTo>
                          <a:pt x="75" y="16185"/>
                        </a:lnTo>
                        <a:cubicBezTo>
                          <a:pt x="25" y="16309"/>
                          <a:pt x="0" y="16453"/>
                          <a:pt x="0" y="16598"/>
                        </a:cubicBezTo>
                        <a:lnTo>
                          <a:pt x="0" y="18562"/>
                        </a:lnTo>
                        <a:lnTo>
                          <a:pt x="0" y="21600"/>
                        </a:lnTo>
                        <a:cubicBezTo>
                          <a:pt x="12" y="21579"/>
                          <a:pt x="25" y="21559"/>
                          <a:pt x="37" y="21559"/>
                        </a:cubicBezTo>
                        <a:lnTo>
                          <a:pt x="150" y="21455"/>
                        </a:lnTo>
                        <a:cubicBezTo>
                          <a:pt x="262" y="21352"/>
                          <a:pt x="386" y="21269"/>
                          <a:pt x="511" y="21228"/>
                        </a:cubicBezTo>
                        <a:cubicBezTo>
                          <a:pt x="511" y="21228"/>
                          <a:pt x="523" y="21228"/>
                          <a:pt x="523" y="21228"/>
                        </a:cubicBezTo>
                        <a:cubicBezTo>
                          <a:pt x="648" y="21187"/>
                          <a:pt x="773" y="21166"/>
                          <a:pt x="897" y="21166"/>
                        </a:cubicBezTo>
                        <a:lnTo>
                          <a:pt x="897" y="21166"/>
                        </a:lnTo>
                        <a:lnTo>
                          <a:pt x="897" y="16846"/>
                        </a:lnTo>
                        <a:lnTo>
                          <a:pt x="5646" y="5188"/>
                        </a:lnTo>
                        <a:lnTo>
                          <a:pt x="8027" y="5374"/>
                        </a:lnTo>
                        <a:lnTo>
                          <a:pt x="7067" y="10128"/>
                        </a:lnTo>
                        <a:cubicBezTo>
                          <a:pt x="7055" y="10211"/>
                          <a:pt x="7042" y="10294"/>
                          <a:pt x="7042" y="10376"/>
                        </a:cubicBezTo>
                        <a:lnTo>
                          <a:pt x="7042" y="15048"/>
                        </a:lnTo>
                        <a:cubicBezTo>
                          <a:pt x="7042" y="15048"/>
                          <a:pt x="7042" y="15048"/>
                          <a:pt x="7042" y="15048"/>
                        </a:cubicBezTo>
                        <a:cubicBezTo>
                          <a:pt x="7042" y="15048"/>
                          <a:pt x="7042" y="15048"/>
                          <a:pt x="7042" y="15048"/>
                        </a:cubicBezTo>
                        <a:cubicBezTo>
                          <a:pt x="7179" y="14965"/>
                          <a:pt x="7304" y="14924"/>
                          <a:pt x="7441" y="14903"/>
                        </a:cubicBezTo>
                        <a:cubicBezTo>
                          <a:pt x="7578" y="14882"/>
                          <a:pt x="7728" y="14882"/>
                          <a:pt x="7865" y="14944"/>
                        </a:cubicBezTo>
                        <a:lnTo>
                          <a:pt x="7940" y="14965"/>
                        </a:lnTo>
                        <a:lnTo>
                          <a:pt x="7940" y="10500"/>
                        </a:lnTo>
                        <a:lnTo>
                          <a:pt x="8949" y="5498"/>
                        </a:lnTo>
                        <a:lnTo>
                          <a:pt x="11841" y="6057"/>
                        </a:lnTo>
                        <a:lnTo>
                          <a:pt x="13449" y="16515"/>
                        </a:lnTo>
                        <a:lnTo>
                          <a:pt x="13449" y="20567"/>
                        </a:lnTo>
                        <a:lnTo>
                          <a:pt x="13474" y="20567"/>
                        </a:lnTo>
                        <a:lnTo>
                          <a:pt x="14346" y="20711"/>
                        </a:lnTo>
                        <a:lnTo>
                          <a:pt x="14346" y="16412"/>
                        </a:lnTo>
                        <a:cubicBezTo>
                          <a:pt x="14346" y="16350"/>
                          <a:pt x="14346" y="16288"/>
                          <a:pt x="14334" y="16226"/>
                        </a:cubicBezTo>
                        <a:lnTo>
                          <a:pt x="12726" y="5726"/>
                        </a:lnTo>
                        <a:lnTo>
                          <a:pt x="15543" y="2915"/>
                        </a:lnTo>
                        <a:lnTo>
                          <a:pt x="15543" y="2915"/>
                        </a:lnTo>
                        <a:lnTo>
                          <a:pt x="15543" y="2915"/>
                        </a:lnTo>
                        <a:lnTo>
                          <a:pt x="20678" y="14159"/>
                        </a:lnTo>
                        <a:lnTo>
                          <a:pt x="20678" y="18210"/>
                        </a:lnTo>
                        <a:lnTo>
                          <a:pt x="21575" y="18210"/>
                        </a:lnTo>
                        <a:lnTo>
                          <a:pt x="21575" y="15709"/>
                        </a:lnTo>
                        <a:lnTo>
                          <a:pt x="21575" y="13911"/>
                        </a:lnTo>
                        <a:cubicBezTo>
                          <a:pt x="21600" y="13745"/>
                          <a:pt x="21575" y="13580"/>
                          <a:pt x="21513" y="13456"/>
                        </a:cubicBezTo>
                        <a:close/>
                        <a:moveTo>
                          <a:pt x="8363" y="3907"/>
                        </a:moveTo>
                        <a:lnTo>
                          <a:pt x="7079" y="3803"/>
                        </a:lnTo>
                        <a:lnTo>
                          <a:pt x="8687" y="2356"/>
                        </a:lnTo>
                        <a:lnTo>
                          <a:pt x="8363" y="3907"/>
                        </a:lnTo>
                        <a:close/>
                        <a:moveTo>
                          <a:pt x="12364" y="4361"/>
                        </a:moveTo>
                        <a:lnTo>
                          <a:pt x="12140" y="4589"/>
                        </a:lnTo>
                        <a:lnTo>
                          <a:pt x="12140" y="4589"/>
                        </a:lnTo>
                        <a:lnTo>
                          <a:pt x="12140" y="4589"/>
                        </a:lnTo>
                        <a:lnTo>
                          <a:pt x="11915" y="4547"/>
                        </a:lnTo>
                        <a:lnTo>
                          <a:pt x="9286" y="4051"/>
                        </a:lnTo>
                        <a:lnTo>
                          <a:pt x="9784" y="1592"/>
                        </a:lnTo>
                        <a:lnTo>
                          <a:pt x="11953" y="1984"/>
                        </a:lnTo>
                        <a:lnTo>
                          <a:pt x="12402" y="2067"/>
                        </a:lnTo>
                        <a:lnTo>
                          <a:pt x="14321" y="2418"/>
                        </a:lnTo>
                        <a:lnTo>
                          <a:pt x="12364" y="4361"/>
                        </a:lnTo>
                        <a:close/>
                      </a:path>
                    </a:pathLst>
                  </a:custGeom>
                  <a:solidFill>
                    <a:srgbClr val="6F6F6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24" name="Shape">
                    <a:extLst>
                      <a:ext uri="{FF2B5EF4-FFF2-40B4-BE49-F238E27FC236}">
                        <a16:creationId xmlns:a16="http://schemas.microsoft.com/office/drawing/2014/main" id="{5FB8E391-EC11-4BB6-B150-A16944798B23}"/>
                      </a:ext>
                    </a:extLst>
                  </p:cNvPr>
                  <p:cNvSpPr/>
                  <p:nvPr/>
                </p:nvSpPr>
                <p:spPr>
                  <a:xfrm>
                    <a:off x="2236328" y="5092126"/>
                    <a:ext cx="6540" cy="20597"/>
                  </a:xfrm>
                  <a:custGeom>
                    <a:avLst/>
                    <a:gdLst/>
                    <a:ahLst/>
                    <a:cxnLst>
                      <a:cxn ang="0">
                        <a:pos x="wd2" y="hd2"/>
                      </a:cxn>
                      <a:cxn ang="5400000">
                        <a:pos x="wd2" y="hd2"/>
                      </a:cxn>
                      <a:cxn ang="10800000">
                        <a:pos x="wd2" y="hd2"/>
                      </a:cxn>
                      <a:cxn ang="16200000">
                        <a:pos x="wd2" y="hd2"/>
                      </a:cxn>
                    </a:cxnLst>
                    <a:rect l="0" t="0" r="r" b="b"/>
                    <a:pathLst>
                      <a:path w="21600" h="21600" extrusionOk="0">
                        <a:moveTo>
                          <a:pt x="0" y="21258"/>
                        </a:moveTo>
                        <a:lnTo>
                          <a:pt x="9720" y="21600"/>
                        </a:lnTo>
                        <a:lnTo>
                          <a:pt x="9720" y="21600"/>
                        </a:lnTo>
                        <a:lnTo>
                          <a:pt x="19980" y="19714"/>
                        </a:lnTo>
                        <a:lnTo>
                          <a:pt x="21600" y="685"/>
                        </a:lnTo>
                        <a:lnTo>
                          <a:pt x="2160"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25" name="Shape">
                    <a:extLst>
                      <a:ext uri="{FF2B5EF4-FFF2-40B4-BE49-F238E27FC236}">
                        <a16:creationId xmlns:a16="http://schemas.microsoft.com/office/drawing/2014/main" id="{35098D91-0450-495C-A892-D1E2B722A3E4}"/>
                      </a:ext>
                    </a:extLst>
                  </p:cNvPr>
                  <p:cNvSpPr/>
                  <p:nvPr/>
                </p:nvSpPr>
                <p:spPr>
                  <a:xfrm>
                    <a:off x="2236329" y="4928662"/>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26" name="Shape">
                    <a:extLst>
                      <a:ext uri="{FF2B5EF4-FFF2-40B4-BE49-F238E27FC236}">
                        <a16:creationId xmlns:a16="http://schemas.microsoft.com/office/drawing/2014/main" id="{B7777C14-B16D-454B-8A53-3C7979AF5E72}"/>
                      </a:ext>
                    </a:extLst>
                  </p:cNvPr>
                  <p:cNvSpPr/>
                  <p:nvPr/>
                </p:nvSpPr>
                <p:spPr>
                  <a:xfrm>
                    <a:off x="2364235" y="4841428"/>
                    <a:ext cx="72418" cy="351884"/>
                  </a:xfrm>
                  <a:custGeom>
                    <a:avLst/>
                    <a:gdLst/>
                    <a:ahLst/>
                    <a:cxnLst>
                      <a:cxn ang="0">
                        <a:pos x="wd2" y="hd2"/>
                      </a:cxn>
                      <a:cxn ang="5400000">
                        <a:pos x="wd2" y="hd2"/>
                      </a:cxn>
                      <a:cxn ang="10800000">
                        <a:pos x="wd2" y="hd2"/>
                      </a:cxn>
                      <a:cxn ang="16200000">
                        <a:pos x="wd2" y="hd2"/>
                      </a:cxn>
                    </a:cxnLst>
                    <a:rect l="0" t="0" r="r" b="b"/>
                    <a:pathLst>
                      <a:path w="21600" h="21600" extrusionOk="0">
                        <a:moveTo>
                          <a:pt x="20527" y="0"/>
                        </a:moveTo>
                        <a:lnTo>
                          <a:pt x="19601" y="928"/>
                        </a:lnTo>
                        <a:lnTo>
                          <a:pt x="18382" y="2151"/>
                        </a:lnTo>
                        <a:lnTo>
                          <a:pt x="0" y="20418"/>
                        </a:lnTo>
                        <a:lnTo>
                          <a:pt x="244" y="20489"/>
                        </a:lnTo>
                        <a:cubicBezTo>
                          <a:pt x="487" y="20550"/>
                          <a:pt x="585" y="20632"/>
                          <a:pt x="585" y="20713"/>
                        </a:cubicBezTo>
                        <a:lnTo>
                          <a:pt x="585" y="21600"/>
                        </a:lnTo>
                        <a:lnTo>
                          <a:pt x="585" y="21600"/>
                        </a:lnTo>
                        <a:lnTo>
                          <a:pt x="20820" y="1488"/>
                        </a:lnTo>
                        <a:lnTo>
                          <a:pt x="21112" y="1172"/>
                        </a:lnTo>
                        <a:lnTo>
                          <a:pt x="21600" y="683"/>
                        </a:lnTo>
                        <a:cubicBezTo>
                          <a:pt x="21551" y="449"/>
                          <a:pt x="21210" y="224"/>
                          <a:pt x="20527" y="0"/>
                        </a:cubicBez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27" name="Shape">
                    <a:extLst>
                      <a:ext uri="{FF2B5EF4-FFF2-40B4-BE49-F238E27FC236}">
                        <a16:creationId xmlns:a16="http://schemas.microsoft.com/office/drawing/2014/main" id="{C3A65889-3F5E-4F6C-B95A-1F31A2A1B2E9}"/>
                      </a:ext>
                    </a:extLst>
                  </p:cNvPr>
                  <p:cNvSpPr/>
                  <p:nvPr/>
                </p:nvSpPr>
                <p:spPr>
                  <a:xfrm>
                    <a:off x="2007478" y="4846930"/>
                    <a:ext cx="71599" cy="368125"/>
                  </a:xfrm>
                  <a:custGeom>
                    <a:avLst/>
                    <a:gdLst/>
                    <a:ahLst/>
                    <a:cxnLst>
                      <a:cxn ang="0">
                        <a:pos x="wd2" y="hd2"/>
                      </a:cxn>
                      <a:cxn ang="5400000">
                        <a:pos x="wd2" y="hd2"/>
                      </a:cxn>
                      <a:cxn ang="10800000">
                        <a:pos x="wd2" y="hd2"/>
                      </a:cxn>
                      <a:cxn ang="16200000">
                        <a:pos x="wd2" y="hd2"/>
                      </a:cxn>
                    </a:cxnLst>
                    <a:rect l="0" t="0" r="r" b="b"/>
                    <a:pathLst>
                      <a:path w="21600" h="21600" extrusionOk="0">
                        <a:moveTo>
                          <a:pt x="1479" y="393"/>
                        </a:moveTo>
                        <a:lnTo>
                          <a:pt x="1085" y="0"/>
                        </a:lnTo>
                        <a:cubicBezTo>
                          <a:pt x="395" y="230"/>
                          <a:pt x="0" y="470"/>
                          <a:pt x="0" y="710"/>
                        </a:cubicBezTo>
                        <a:cubicBezTo>
                          <a:pt x="0" y="719"/>
                          <a:pt x="49" y="739"/>
                          <a:pt x="49" y="748"/>
                        </a:cubicBezTo>
                        <a:lnTo>
                          <a:pt x="444" y="1161"/>
                        </a:lnTo>
                        <a:lnTo>
                          <a:pt x="21008" y="21600"/>
                        </a:lnTo>
                        <a:lnTo>
                          <a:pt x="21008" y="20689"/>
                        </a:lnTo>
                        <a:cubicBezTo>
                          <a:pt x="21008" y="20622"/>
                          <a:pt x="21107" y="20555"/>
                          <a:pt x="21304" y="20497"/>
                        </a:cubicBezTo>
                        <a:lnTo>
                          <a:pt x="21600" y="20411"/>
                        </a:lnTo>
                        <a:lnTo>
                          <a:pt x="3008" y="1909"/>
                        </a:lnTo>
                        <a:lnTo>
                          <a:pt x="1479" y="393"/>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28" name="Shape">
                    <a:extLst>
                      <a:ext uri="{FF2B5EF4-FFF2-40B4-BE49-F238E27FC236}">
                        <a16:creationId xmlns:a16="http://schemas.microsoft.com/office/drawing/2014/main" id="{B3341DEA-6D0F-4B65-9B6F-E75F38665F64}"/>
                      </a:ext>
                    </a:extLst>
                  </p:cNvPr>
                  <p:cNvSpPr/>
                  <p:nvPr/>
                </p:nvSpPr>
                <p:spPr>
                  <a:xfrm>
                    <a:off x="2187290" y="479789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29" name="Shape">
                    <a:extLst>
                      <a:ext uri="{FF2B5EF4-FFF2-40B4-BE49-F238E27FC236}">
                        <a16:creationId xmlns:a16="http://schemas.microsoft.com/office/drawing/2014/main" id="{8DED41AE-5587-4875-991D-2783E1C8548B}"/>
                      </a:ext>
                    </a:extLst>
                  </p:cNvPr>
                  <p:cNvSpPr/>
                  <p:nvPr/>
                </p:nvSpPr>
                <p:spPr>
                  <a:xfrm>
                    <a:off x="2285368" y="4797889"/>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30" name="Shape">
                    <a:extLst>
                      <a:ext uri="{FF2B5EF4-FFF2-40B4-BE49-F238E27FC236}">
                        <a16:creationId xmlns:a16="http://schemas.microsoft.com/office/drawing/2014/main" id="{A650565E-5BC5-4426-A1F4-AC1CC348A60E}"/>
                      </a:ext>
                    </a:extLst>
                  </p:cNvPr>
                  <p:cNvSpPr/>
                  <p:nvPr/>
                </p:nvSpPr>
                <p:spPr>
                  <a:xfrm>
                    <a:off x="2089211" y="4797889"/>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rgbClr val="232323"/>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31" name="Shape">
                    <a:extLst>
                      <a:ext uri="{FF2B5EF4-FFF2-40B4-BE49-F238E27FC236}">
                        <a16:creationId xmlns:a16="http://schemas.microsoft.com/office/drawing/2014/main" id="{31E19F90-78FA-43A7-A03C-117E59672E18}"/>
                      </a:ext>
                    </a:extLst>
                  </p:cNvPr>
                  <p:cNvSpPr/>
                  <p:nvPr/>
                </p:nvSpPr>
                <p:spPr>
                  <a:xfrm>
                    <a:off x="2072864" y="5320979"/>
                    <a:ext cx="99060" cy="129955"/>
                  </a:xfrm>
                  <a:custGeom>
                    <a:avLst/>
                    <a:gdLst/>
                    <a:ahLst/>
                    <a:cxnLst>
                      <a:cxn ang="0">
                        <a:pos x="wd2" y="hd2"/>
                      </a:cxn>
                      <a:cxn ang="5400000">
                        <a:pos x="wd2" y="hd2"/>
                      </a:cxn>
                      <a:cxn ang="10800000">
                        <a:pos x="wd2" y="hd2"/>
                      </a:cxn>
                      <a:cxn ang="16200000">
                        <a:pos x="wd2" y="hd2"/>
                      </a:cxn>
                    </a:cxnLst>
                    <a:rect l="0" t="0" r="r" b="b"/>
                    <a:pathLst>
                      <a:path w="21600" h="21600" extrusionOk="0">
                        <a:moveTo>
                          <a:pt x="36" y="19155"/>
                        </a:moveTo>
                        <a:cubicBezTo>
                          <a:pt x="36" y="20133"/>
                          <a:pt x="606" y="21002"/>
                          <a:pt x="1497" y="21600"/>
                        </a:cubicBezTo>
                        <a:lnTo>
                          <a:pt x="18855" y="14808"/>
                        </a:lnTo>
                        <a:cubicBezTo>
                          <a:pt x="19711" y="14454"/>
                          <a:pt x="20673" y="14237"/>
                          <a:pt x="21600" y="14101"/>
                        </a:cubicBezTo>
                        <a:lnTo>
                          <a:pt x="21600" y="0"/>
                        </a:lnTo>
                        <a:lnTo>
                          <a:pt x="0" y="7526"/>
                        </a:lnTo>
                        <a:lnTo>
                          <a:pt x="0" y="19155"/>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2" name="Shape">
                    <a:extLst>
                      <a:ext uri="{FF2B5EF4-FFF2-40B4-BE49-F238E27FC236}">
                        <a16:creationId xmlns:a16="http://schemas.microsoft.com/office/drawing/2014/main" id="{ABD11E6E-074D-4592-A5B7-43C95C3B189D}"/>
                      </a:ext>
                    </a:extLst>
                  </p:cNvPr>
                  <p:cNvSpPr/>
                  <p:nvPr/>
                </p:nvSpPr>
                <p:spPr>
                  <a:xfrm>
                    <a:off x="2072863" y="5206553"/>
                    <a:ext cx="101188" cy="136983"/>
                  </a:xfrm>
                  <a:custGeom>
                    <a:avLst/>
                    <a:gdLst/>
                    <a:ahLst/>
                    <a:cxnLst>
                      <a:cxn ang="0">
                        <a:pos x="wd2" y="hd2"/>
                      </a:cxn>
                      <a:cxn ang="5400000">
                        <a:pos x="wd2" y="hd2"/>
                      </a:cxn>
                      <a:cxn ang="10800000">
                        <a:pos x="wd2" y="hd2"/>
                      </a:cxn>
                      <a:cxn ang="16200000">
                        <a:pos x="wd2" y="hd2"/>
                      </a:cxn>
                    </a:cxnLst>
                    <a:rect l="0" t="0" r="r" b="b"/>
                    <a:pathLst>
                      <a:path w="21600" h="21600" extrusionOk="0">
                        <a:moveTo>
                          <a:pt x="18041" y="1160"/>
                        </a:moveTo>
                        <a:cubicBezTo>
                          <a:pt x="17029" y="1521"/>
                          <a:pt x="16226" y="2139"/>
                          <a:pt x="15842" y="2938"/>
                        </a:cubicBezTo>
                        <a:lnTo>
                          <a:pt x="13923" y="6856"/>
                        </a:lnTo>
                        <a:cubicBezTo>
                          <a:pt x="13574" y="7552"/>
                          <a:pt x="12911" y="8145"/>
                          <a:pt x="12039" y="8506"/>
                        </a:cubicBezTo>
                        <a:cubicBezTo>
                          <a:pt x="10817" y="9022"/>
                          <a:pt x="9352" y="9047"/>
                          <a:pt x="8096" y="8609"/>
                        </a:cubicBezTo>
                        <a:lnTo>
                          <a:pt x="6176" y="7939"/>
                        </a:lnTo>
                        <a:cubicBezTo>
                          <a:pt x="4955" y="7501"/>
                          <a:pt x="3524" y="7526"/>
                          <a:pt x="2303" y="8016"/>
                        </a:cubicBezTo>
                        <a:lnTo>
                          <a:pt x="1989" y="8145"/>
                        </a:lnTo>
                        <a:cubicBezTo>
                          <a:pt x="977" y="8557"/>
                          <a:pt x="314" y="9228"/>
                          <a:pt x="0" y="10001"/>
                        </a:cubicBezTo>
                        <a:cubicBezTo>
                          <a:pt x="244" y="11341"/>
                          <a:pt x="454" y="13223"/>
                          <a:pt x="454" y="15903"/>
                        </a:cubicBezTo>
                        <a:lnTo>
                          <a:pt x="454" y="21600"/>
                        </a:lnTo>
                        <a:lnTo>
                          <a:pt x="21216" y="14589"/>
                        </a:lnTo>
                        <a:lnTo>
                          <a:pt x="21600" y="14641"/>
                        </a:lnTo>
                        <a:lnTo>
                          <a:pt x="21600" y="0"/>
                        </a:lnTo>
                        <a:cubicBezTo>
                          <a:pt x="21460" y="26"/>
                          <a:pt x="21321" y="26"/>
                          <a:pt x="21216" y="77"/>
                        </a:cubicBezTo>
                        <a:lnTo>
                          <a:pt x="18041" y="1160"/>
                        </a:ln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3" name="Shape">
                    <a:extLst>
                      <a:ext uri="{FF2B5EF4-FFF2-40B4-BE49-F238E27FC236}">
                        <a16:creationId xmlns:a16="http://schemas.microsoft.com/office/drawing/2014/main" id="{8566DE0C-E995-40DC-BDF8-594FDABF7041}"/>
                      </a:ext>
                    </a:extLst>
                  </p:cNvPr>
                  <p:cNvSpPr/>
                  <p:nvPr/>
                </p:nvSpPr>
                <p:spPr>
                  <a:xfrm>
                    <a:off x="2170943" y="5190205"/>
                    <a:ext cx="1798" cy="4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3" y="7200"/>
                          <a:pt x="5891" y="7200"/>
                          <a:pt x="0" y="21600"/>
                        </a:cubicBezTo>
                        <a:cubicBezTo>
                          <a:pt x="7857" y="7156"/>
                          <a:pt x="15709" y="7156"/>
                          <a:pt x="21600" y="0"/>
                        </a:cubicBezTo>
                        <a:cubicBezTo>
                          <a:pt x="21600" y="0"/>
                          <a:pt x="21600" y="0"/>
                          <a:pt x="21600" y="0"/>
                        </a:cubicBezTo>
                        <a:close/>
                      </a:path>
                    </a:pathLst>
                  </a:custGeom>
                  <a:solidFill>
                    <a:srgbClr val="987252"/>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4" name="Shape">
                    <a:extLst>
                      <a:ext uri="{FF2B5EF4-FFF2-40B4-BE49-F238E27FC236}">
                        <a16:creationId xmlns:a16="http://schemas.microsoft.com/office/drawing/2014/main" id="{5321915F-E152-4DDA-9F3A-9EA9A015A2E6}"/>
                      </a:ext>
                    </a:extLst>
                  </p:cNvPr>
                  <p:cNvSpPr/>
                  <p:nvPr/>
                </p:nvSpPr>
                <p:spPr>
                  <a:xfrm>
                    <a:off x="2170942" y="5206552"/>
                    <a:ext cx="209238" cy="123824"/>
                  </a:xfrm>
                  <a:custGeom>
                    <a:avLst/>
                    <a:gdLst/>
                    <a:ahLst/>
                    <a:cxnLst>
                      <a:cxn ang="0">
                        <a:pos x="wd2" y="hd2"/>
                      </a:cxn>
                      <a:cxn ang="5400000">
                        <a:pos x="wd2" y="hd2"/>
                      </a:cxn>
                      <a:cxn ang="10800000">
                        <a:pos x="wd2" y="hd2"/>
                      </a:cxn>
                      <a:cxn ang="16200000">
                        <a:pos x="wd2" y="hd2"/>
                      </a:cxn>
                    </a:cxnLst>
                    <a:rect l="0" t="0" r="r" b="b"/>
                    <a:pathLst>
                      <a:path w="21600" h="21528" extrusionOk="0">
                        <a:moveTo>
                          <a:pt x="21600" y="4561"/>
                        </a:moveTo>
                        <a:lnTo>
                          <a:pt x="21600" y="4561"/>
                        </a:lnTo>
                        <a:lnTo>
                          <a:pt x="17837" y="4561"/>
                        </a:lnTo>
                        <a:cubicBezTo>
                          <a:pt x="17297" y="4561"/>
                          <a:pt x="16774" y="4930"/>
                          <a:pt x="16386" y="5584"/>
                        </a:cubicBezTo>
                        <a:lnTo>
                          <a:pt x="15171" y="7630"/>
                        </a:lnTo>
                        <a:cubicBezTo>
                          <a:pt x="14732" y="8369"/>
                          <a:pt x="14124" y="8739"/>
                          <a:pt x="13517" y="8625"/>
                        </a:cubicBezTo>
                        <a:lnTo>
                          <a:pt x="8505" y="7772"/>
                        </a:lnTo>
                        <a:cubicBezTo>
                          <a:pt x="7982" y="7687"/>
                          <a:pt x="7492" y="7261"/>
                          <a:pt x="7155" y="6579"/>
                        </a:cubicBezTo>
                        <a:lnTo>
                          <a:pt x="4961" y="2230"/>
                        </a:lnTo>
                        <a:cubicBezTo>
                          <a:pt x="4674" y="1662"/>
                          <a:pt x="4286" y="1264"/>
                          <a:pt x="3848" y="1093"/>
                        </a:cubicBezTo>
                        <a:lnTo>
                          <a:pt x="1114" y="70"/>
                        </a:lnTo>
                        <a:cubicBezTo>
                          <a:pt x="743" y="-72"/>
                          <a:pt x="354" y="13"/>
                          <a:pt x="0" y="212"/>
                        </a:cubicBezTo>
                        <a:lnTo>
                          <a:pt x="0" y="16355"/>
                        </a:lnTo>
                        <a:lnTo>
                          <a:pt x="21077" y="21528"/>
                        </a:lnTo>
                        <a:lnTo>
                          <a:pt x="21077" y="10501"/>
                        </a:lnTo>
                        <a:cubicBezTo>
                          <a:pt x="21077" y="10501"/>
                          <a:pt x="21077" y="10273"/>
                          <a:pt x="21077" y="9932"/>
                        </a:cubicBezTo>
                        <a:lnTo>
                          <a:pt x="21077" y="8028"/>
                        </a:lnTo>
                        <a:cubicBezTo>
                          <a:pt x="21060" y="8000"/>
                          <a:pt x="20976" y="5726"/>
                          <a:pt x="21600" y="4561"/>
                        </a:cubicBez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5" name="Shape">
                    <a:extLst>
                      <a:ext uri="{FF2B5EF4-FFF2-40B4-BE49-F238E27FC236}">
                        <a16:creationId xmlns:a16="http://schemas.microsoft.com/office/drawing/2014/main" id="{1199AB23-AEF5-4A19-B2DD-317ABBEFC2C2}"/>
                      </a:ext>
                    </a:extLst>
                  </p:cNvPr>
                  <p:cNvSpPr/>
                  <p:nvPr/>
                </p:nvSpPr>
                <p:spPr>
                  <a:xfrm>
                    <a:off x="2170942" y="5320977"/>
                    <a:ext cx="204169" cy="113446"/>
                  </a:xfrm>
                  <a:custGeom>
                    <a:avLst/>
                    <a:gdLst/>
                    <a:ahLst/>
                    <a:cxnLst>
                      <a:cxn ang="0">
                        <a:pos x="wd2" y="hd2"/>
                      </a:cxn>
                      <a:cxn ang="5400000">
                        <a:pos x="wd2" y="hd2"/>
                      </a:cxn>
                      <a:cxn ang="10800000">
                        <a:pos x="wd2" y="hd2"/>
                      </a:cxn>
                      <a:cxn ang="16200000">
                        <a:pos x="wd2" y="hd2"/>
                      </a:cxn>
                    </a:cxnLst>
                    <a:rect l="0" t="0" r="r" b="b"/>
                    <a:pathLst>
                      <a:path w="21600" h="21600" extrusionOk="0">
                        <a:moveTo>
                          <a:pt x="0" y="125"/>
                        </a:moveTo>
                        <a:lnTo>
                          <a:pt x="0" y="16278"/>
                        </a:lnTo>
                        <a:cubicBezTo>
                          <a:pt x="484" y="16122"/>
                          <a:pt x="986" y="16122"/>
                          <a:pt x="1487" y="16247"/>
                        </a:cubicBezTo>
                        <a:lnTo>
                          <a:pt x="20908" y="21600"/>
                        </a:lnTo>
                        <a:cubicBezTo>
                          <a:pt x="21341" y="20884"/>
                          <a:pt x="21600" y="19888"/>
                          <a:pt x="21600" y="18799"/>
                        </a:cubicBezTo>
                        <a:lnTo>
                          <a:pt x="21600" y="5602"/>
                        </a:lnTo>
                        <a:lnTo>
                          <a:pt x="173" y="0"/>
                        </a:lnTo>
                        <a:lnTo>
                          <a:pt x="0" y="125"/>
                        </a:lnTo>
                        <a:close/>
                      </a:path>
                    </a:pathLst>
                  </a:custGeom>
                  <a:solidFill>
                    <a:srgbClr val="B38F69"/>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6" name="Shape">
                    <a:extLst>
                      <a:ext uri="{FF2B5EF4-FFF2-40B4-BE49-F238E27FC236}">
                        <a16:creationId xmlns:a16="http://schemas.microsoft.com/office/drawing/2014/main" id="{9FA9F629-7CB4-4612-AC79-168F0C377367}"/>
                      </a:ext>
                    </a:extLst>
                  </p:cNvPr>
                  <p:cNvSpPr/>
                  <p:nvPr/>
                </p:nvSpPr>
                <p:spPr>
                  <a:xfrm>
                    <a:off x="2170943" y="5288284"/>
                    <a:ext cx="204332" cy="53618"/>
                  </a:xfrm>
                  <a:custGeom>
                    <a:avLst/>
                    <a:gdLst/>
                    <a:ahLst/>
                    <a:cxnLst>
                      <a:cxn ang="0">
                        <a:pos x="wd2" y="hd2"/>
                      </a:cxn>
                      <a:cxn ang="5400000">
                        <a:pos x="wd2" y="hd2"/>
                      </a:cxn>
                      <a:cxn ang="10800000">
                        <a:pos x="wd2" y="hd2"/>
                      </a:cxn>
                      <a:cxn ang="16200000">
                        <a:pos x="wd2" y="hd2"/>
                      </a:cxn>
                    </a:cxnLst>
                    <a:rect l="0" t="0" r="r" b="b"/>
                    <a:pathLst>
                      <a:path w="21600" h="21600" extrusionOk="0">
                        <a:moveTo>
                          <a:pt x="0" y="10010"/>
                        </a:moveTo>
                        <a:lnTo>
                          <a:pt x="190" y="9680"/>
                        </a:lnTo>
                        <a:lnTo>
                          <a:pt x="21600" y="21600"/>
                        </a:lnTo>
                        <a:lnTo>
                          <a:pt x="21600" y="11985"/>
                        </a:lnTo>
                        <a:lnTo>
                          <a:pt x="0" y="0"/>
                        </a:lnTo>
                        <a:close/>
                      </a:path>
                    </a:pathLst>
                  </a:custGeom>
                  <a:solidFill>
                    <a:srgbClr val="84613D"/>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7" name="Shape">
                    <a:extLst>
                      <a:ext uri="{FF2B5EF4-FFF2-40B4-BE49-F238E27FC236}">
                        <a16:creationId xmlns:a16="http://schemas.microsoft.com/office/drawing/2014/main" id="{C477F5B2-AA57-44FE-8969-5C796A8F23E0}"/>
                      </a:ext>
                    </a:extLst>
                  </p:cNvPr>
                  <p:cNvSpPr/>
                  <p:nvPr/>
                </p:nvSpPr>
                <p:spPr>
                  <a:xfrm>
                    <a:off x="2072863" y="5288286"/>
                    <a:ext cx="98899" cy="70453"/>
                  </a:xfrm>
                  <a:custGeom>
                    <a:avLst/>
                    <a:gdLst/>
                    <a:ahLst/>
                    <a:cxnLst>
                      <a:cxn ang="0">
                        <a:pos x="wd2" y="hd2"/>
                      </a:cxn>
                      <a:cxn ang="5400000">
                        <a:pos x="wd2" y="hd2"/>
                      </a:cxn>
                      <a:cxn ang="10800000">
                        <a:pos x="wd2" y="hd2"/>
                      </a:cxn>
                      <a:cxn ang="16200000">
                        <a:pos x="wd2" y="hd2"/>
                      </a:cxn>
                    </a:cxnLst>
                    <a:rect l="0" t="0" r="r" b="b"/>
                    <a:pathLst>
                      <a:path w="21600" h="21600" extrusionOk="0">
                        <a:moveTo>
                          <a:pt x="21600" y="100"/>
                        </a:moveTo>
                        <a:lnTo>
                          <a:pt x="21243" y="0"/>
                        </a:lnTo>
                        <a:lnTo>
                          <a:pt x="0" y="13631"/>
                        </a:lnTo>
                        <a:lnTo>
                          <a:pt x="0" y="21600"/>
                        </a:lnTo>
                        <a:lnTo>
                          <a:pt x="21600" y="7718"/>
                        </a:lnTo>
                        <a:close/>
                      </a:path>
                    </a:pathLst>
                  </a:custGeom>
                  <a:solidFill>
                    <a:srgbClr val="6F4B24"/>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8" name="Shape">
                    <a:extLst>
                      <a:ext uri="{FF2B5EF4-FFF2-40B4-BE49-F238E27FC236}">
                        <a16:creationId xmlns:a16="http://schemas.microsoft.com/office/drawing/2014/main" id="{7553BF5B-B6D5-4360-BAF1-2B334203C48B}"/>
                      </a:ext>
                    </a:extLst>
                  </p:cNvPr>
                  <p:cNvSpPr/>
                  <p:nvPr/>
                </p:nvSpPr>
                <p:spPr>
                  <a:xfrm>
                    <a:off x="2072864" y="5402710"/>
                    <a:ext cx="289987" cy="72790"/>
                  </a:xfrm>
                  <a:custGeom>
                    <a:avLst/>
                    <a:gdLst/>
                    <a:ahLst/>
                    <a:cxnLst>
                      <a:cxn ang="0">
                        <a:pos x="wd2" y="hd2"/>
                      </a:cxn>
                      <a:cxn ang="5400000">
                        <a:pos x="wd2" y="hd2"/>
                      </a:cxn>
                      <a:cxn ang="10800000">
                        <a:pos x="wd2" y="hd2"/>
                      </a:cxn>
                      <a:cxn ang="16200000">
                        <a:pos x="wd2" y="hd2"/>
                      </a:cxn>
                    </a:cxnLst>
                    <a:rect l="0" t="0" r="r" b="b"/>
                    <a:pathLst>
                      <a:path w="21600" h="21185" extrusionOk="0">
                        <a:moveTo>
                          <a:pt x="6867" y="212"/>
                        </a:moveTo>
                        <a:cubicBezTo>
                          <a:pt x="6538" y="450"/>
                          <a:pt x="6222" y="831"/>
                          <a:pt x="5930" y="1450"/>
                        </a:cubicBezTo>
                        <a:lnTo>
                          <a:pt x="0" y="13344"/>
                        </a:lnTo>
                        <a:cubicBezTo>
                          <a:pt x="219" y="14105"/>
                          <a:pt x="487" y="14629"/>
                          <a:pt x="791" y="14771"/>
                        </a:cubicBezTo>
                        <a:lnTo>
                          <a:pt x="12979" y="21004"/>
                        </a:lnTo>
                        <a:cubicBezTo>
                          <a:pt x="13966" y="21527"/>
                          <a:pt x="14964" y="20908"/>
                          <a:pt x="15853" y="19243"/>
                        </a:cubicBezTo>
                        <a:lnTo>
                          <a:pt x="21247" y="9252"/>
                        </a:lnTo>
                        <a:cubicBezTo>
                          <a:pt x="21381" y="9014"/>
                          <a:pt x="21503" y="8681"/>
                          <a:pt x="21600" y="8301"/>
                        </a:cubicBezTo>
                        <a:lnTo>
                          <a:pt x="7926" y="117"/>
                        </a:lnTo>
                        <a:cubicBezTo>
                          <a:pt x="7573" y="-73"/>
                          <a:pt x="7220" y="-25"/>
                          <a:pt x="6867" y="212"/>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39" name="Line">
                    <a:extLst>
                      <a:ext uri="{FF2B5EF4-FFF2-40B4-BE49-F238E27FC236}">
                        <a16:creationId xmlns:a16="http://schemas.microsoft.com/office/drawing/2014/main" id="{8FB87DE8-C56E-4DCC-ADAC-62076792D57A}"/>
                      </a:ext>
                    </a:extLst>
                  </p:cNvPr>
                  <p:cNvSpPr/>
                  <p:nvPr/>
                </p:nvSpPr>
                <p:spPr>
                  <a:xfrm>
                    <a:off x="2383448" y="5255593"/>
                    <a:ext cx="0" cy="3271"/>
                  </a:xfrm>
                  <a:prstGeom prst="line">
                    <a:avLst/>
                  </a:pr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40" name="Shape">
                    <a:extLst>
                      <a:ext uri="{FF2B5EF4-FFF2-40B4-BE49-F238E27FC236}">
                        <a16:creationId xmlns:a16="http://schemas.microsoft.com/office/drawing/2014/main" id="{94D4CA17-CE03-4D8E-B2C8-6B40551627E3}"/>
                      </a:ext>
                    </a:extLst>
                  </p:cNvPr>
                  <p:cNvSpPr/>
                  <p:nvPr/>
                </p:nvSpPr>
                <p:spPr>
                  <a:xfrm>
                    <a:off x="2072864" y="5190205"/>
                    <a:ext cx="319668" cy="79022"/>
                  </a:xfrm>
                  <a:custGeom>
                    <a:avLst/>
                    <a:gdLst/>
                    <a:ahLst/>
                    <a:cxnLst>
                      <a:cxn ang="0">
                        <a:pos x="wd2" y="hd2"/>
                      </a:cxn>
                      <a:cxn ang="5400000">
                        <a:pos x="wd2" y="hd2"/>
                      </a:cxn>
                      <a:cxn ang="10800000">
                        <a:pos x="wd2" y="hd2"/>
                      </a:cxn>
                      <a:cxn ang="16200000">
                        <a:pos x="wd2" y="hd2"/>
                      </a:cxn>
                    </a:cxnLst>
                    <a:rect l="0" t="0" r="r" b="b"/>
                    <a:pathLst>
                      <a:path w="21529" h="21573" extrusionOk="0">
                        <a:moveTo>
                          <a:pt x="20979" y="7158"/>
                        </a:moveTo>
                        <a:lnTo>
                          <a:pt x="19701" y="7158"/>
                        </a:lnTo>
                        <a:lnTo>
                          <a:pt x="18909" y="7158"/>
                        </a:lnTo>
                        <a:lnTo>
                          <a:pt x="18512" y="7158"/>
                        </a:lnTo>
                        <a:cubicBezTo>
                          <a:pt x="18160" y="7158"/>
                          <a:pt x="17819" y="7739"/>
                          <a:pt x="17566" y="8765"/>
                        </a:cubicBezTo>
                        <a:lnTo>
                          <a:pt x="16773" y="11978"/>
                        </a:lnTo>
                        <a:cubicBezTo>
                          <a:pt x="16487" y="13138"/>
                          <a:pt x="16090" y="13719"/>
                          <a:pt x="15694" y="13540"/>
                        </a:cubicBezTo>
                        <a:lnTo>
                          <a:pt x="13316" y="12558"/>
                        </a:lnTo>
                        <a:lnTo>
                          <a:pt x="12545" y="12246"/>
                        </a:lnTo>
                        <a:lnTo>
                          <a:pt x="12424" y="12201"/>
                        </a:lnTo>
                        <a:cubicBezTo>
                          <a:pt x="12083" y="12067"/>
                          <a:pt x="11764" y="11398"/>
                          <a:pt x="11544" y="10327"/>
                        </a:cubicBezTo>
                        <a:lnTo>
                          <a:pt x="10112" y="3499"/>
                        </a:lnTo>
                        <a:cubicBezTo>
                          <a:pt x="9925" y="2606"/>
                          <a:pt x="9672" y="1981"/>
                          <a:pt x="9386" y="1714"/>
                        </a:cubicBezTo>
                        <a:lnTo>
                          <a:pt x="7668" y="152"/>
                        </a:lnTo>
                        <a:lnTo>
                          <a:pt x="7602" y="107"/>
                        </a:lnTo>
                        <a:cubicBezTo>
                          <a:pt x="7481" y="18"/>
                          <a:pt x="7349" y="-27"/>
                          <a:pt x="7228" y="18"/>
                        </a:cubicBezTo>
                        <a:lnTo>
                          <a:pt x="7228" y="18"/>
                        </a:lnTo>
                        <a:lnTo>
                          <a:pt x="7228" y="18"/>
                        </a:lnTo>
                        <a:cubicBezTo>
                          <a:pt x="7107" y="62"/>
                          <a:pt x="6986" y="152"/>
                          <a:pt x="6876" y="330"/>
                        </a:cubicBezTo>
                        <a:cubicBezTo>
                          <a:pt x="6876" y="330"/>
                          <a:pt x="6876" y="330"/>
                          <a:pt x="6876" y="330"/>
                        </a:cubicBezTo>
                        <a:cubicBezTo>
                          <a:pt x="6876" y="330"/>
                          <a:pt x="6876" y="330"/>
                          <a:pt x="6876" y="330"/>
                        </a:cubicBezTo>
                        <a:cubicBezTo>
                          <a:pt x="6832" y="375"/>
                          <a:pt x="6788" y="375"/>
                          <a:pt x="6755" y="464"/>
                        </a:cubicBezTo>
                        <a:lnTo>
                          <a:pt x="5753" y="2338"/>
                        </a:lnTo>
                        <a:cubicBezTo>
                          <a:pt x="5434" y="2963"/>
                          <a:pt x="5180" y="4034"/>
                          <a:pt x="5059" y="5418"/>
                        </a:cubicBezTo>
                        <a:lnTo>
                          <a:pt x="4454" y="12201"/>
                        </a:lnTo>
                        <a:cubicBezTo>
                          <a:pt x="4344" y="13406"/>
                          <a:pt x="4135" y="14432"/>
                          <a:pt x="3859" y="15057"/>
                        </a:cubicBezTo>
                        <a:cubicBezTo>
                          <a:pt x="3474" y="15950"/>
                          <a:pt x="3012" y="15995"/>
                          <a:pt x="2615" y="15236"/>
                        </a:cubicBezTo>
                        <a:lnTo>
                          <a:pt x="2010" y="14075"/>
                        </a:lnTo>
                        <a:cubicBezTo>
                          <a:pt x="1834" y="13718"/>
                          <a:pt x="1646" y="13585"/>
                          <a:pt x="1459" y="13585"/>
                        </a:cubicBezTo>
                        <a:cubicBezTo>
                          <a:pt x="1349" y="13585"/>
                          <a:pt x="1239" y="13629"/>
                          <a:pt x="1129" y="13719"/>
                        </a:cubicBezTo>
                        <a:cubicBezTo>
                          <a:pt x="1129" y="13719"/>
                          <a:pt x="1118" y="13719"/>
                          <a:pt x="1118" y="13719"/>
                        </a:cubicBezTo>
                        <a:cubicBezTo>
                          <a:pt x="1008" y="13808"/>
                          <a:pt x="898" y="13986"/>
                          <a:pt x="799" y="14209"/>
                        </a:cubicBezTo>
                        <a:lnTo>
                          <a:pt x="700" y="14432"/>
                        </a:lnTo>
                        <a:cubicBezTo>
                          <a:pt x="689" y="14477"/>
                          <a:pt x="678" y="14522"/>
                          <a:pt x="667" y="14522"/>
                        </a:cubicBezTo>
                        <a:cubicBezTo>
                          <a:pt x="182" y="15682"/>
                          <a:pt x="-71" y="17869"/>
                          <a:pt x="17" y="20145"/>
                        </a:cubicBezTo>
                        <a:cubicBezTo>
                          <a:pt x="39" y="20547"/>
                          <a:pt x="50" y="21082"/>
                          <a:pt x="72" y="21573"/>
                        </a:cubicBezTo>
                        <a:lnTo>
                          <a:pt x="72" y="21573"/>
                        </a:lnTo>
                        <a:cubicBezTo>
                          <a:pt x="171" y="20234"/>
                          <a:pt x="380" y="19074"/>
                          <a:pt x="700" y="18360"/>
                        </a:cubicBezTo>
                        <a:lnTo>
                          <a:pt x="799" y="18137"/>
                        </a:lnTo>
                        <a:cubicBezTo>
                          <a:pt x="1173" y="17289"/>
                          <a:pt x="1624" y="17244"/>
                          <a:pt x="2021" y="18003"/>
                        </a:cubicBezTo>
                        <a:lnTo>
                          <a:pt x="2626" y="19163"/>
                        </a:lnTo>
                        <a:cubicBezTo>
                          <a:pt x="3023" y="19922"/>
                          <a:pt x="3485" y="19877"/>
                          <a:pt x="3870" y="18985"/>
                        </a:cubicBezTo>
                        <a:cubicBezTo>
                          <a:pt x="4146" y="18360"/>
                          <a:pt x="4355" y="17334"/>
                          <a:pt x="4465" y="16129"/>
                        </a:cubicBezTo>
                        <a:lnTo>
                          <a:pt x="5070" y="9345"/>
                        </a:lnTo>
                        <a:cubicBezTo>
                          <a:pt x="5191" y="7962"/>
                          <a:pt x="5445" y="6891"/>
                          <a:pt x="5764" y="6266"/>
                        </a:cubicBezTo>
                        <a:lnTo>
                          <a:pt x="6766" y="4392"/>
                        </a:lnTo>
                        <a:cubicBezTo>
                          <a:pt x="6810" y="4302"/>
                          <a:pt x="6843" y="4302"/>
                          <a:pt x="6887" y="4258"/>
                        </a:cubicBezTo>
                        <a:cubicBezTo>
                          <a:pt x="7118" y="3945"/>
                          <a:pt x="7371" y="3811"/>
                          <a:pt x="7613" y="4035"/>
                        </a:cubicBezTo>
                        <a:lnTo>
                          <a:pt x="9397" y="5641"/>
                        </a:lnTo>
                        <a:cubicBezTo>
                          <a:pt x="9683" y="5909"/>
                          <a:pt x="9936" y="6534"/>
                          <a:pt x="10123" y="7426"/>
                        </a:cubicBezTo>
                        <a:lnTo>
                          <a:pt x="11555" y="14254"/>
                        </a:lnTo>
                        <a:cubicBezTo>
                          <a:pt x="11775" y="15325"/>
                          <a:pt x="12094" y="15995"/>
                          <a:pt x="12435" y="16129"/>
                        </a:cubicBezTo>
                        <a:lnTo>
                          <a:pt x="15705" y="17467"/>
                        </a:lnTo>
                        <a:cubicBezTo>
                          <a:pt x="16101" y="17646"/>
                          <a:pt x="16498" y="17066"/>
                          <a:pt x="16784" y="15906"/>
                        </a:cubicBezTo>
                        <a:lnTo>
                          <a:pt x="17577" y="12692"/>
                        </a:lnTo>
                        <a:cubicBezTo>
                          <a:pt x="17830" y="11666"/>
                          <a:pt x="18171" y="11086"/>
                          <a:pt x="18523" y="11086"/>
                        </a:cubicBezTo>
                        <a:lnTo>
                          <a:pt x="20979" y="11086"/>
                        </a:lnTo>
                        <a:lnTo>
                          <a:pt x="20979" y="11086"/>
                        </a:lnTo>
                        <a:cubicBezTo>
                          <a:pt x="20979" y="11086"/>
                          <a:pt x="21529" y="10908"/>
                          <a:pt x="21529" y="8855"/>
                        </a:cubicBezTo>
                        <a:cubicBezTo>
                          <a:pt x="21518" y="6757"/>
                          <a:pt x="21133" y="7158"/>
                          <a:pt x="20979" y="7158"/>
                        </a:cubicBezTo>
                        <a:close/>
                      </a:path>
                    </a:pathLst>
                  </a:custGeom>
                  <a:solidFill>
                    <a:srgbClr val="4A311E"/>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grpSp>
            <p:sp>
              <p:nvSpPr>
                <p:cNvPr id="319" name="Shape">
                  <a:extLst>
                    <a:ext uri="{FF2B5EF4-FFF2-40B4-BE49-F238E27FC236}">
                      <a16:creationId xmlns:a16="http://schemas.microsoft.com/office/drawing/2014/main" id="{85AA0CE4-06AB-4CD5-A296-22CB01BAB095}"/>
                    </a:ext>
                  </a:extLst>
                </p:cNvPr>
                <p:cNvSpPr/>
                <p:nvPr/>
              </p:nvSpPr>
              <p:spPr>
                <a:xfrm>
                  <a:off x="2088555" y="4761436"/>
                  <a:ext cx="57867" cy="297998"/>
                </a:xfrm>
                <a:custGeom>
                  <a:avLst/>
                  <a:gdLst/>
                  <a:ahLst/>
                  <a:cxnLst>
                    <a:cxn ang="0">
                      <a:pos x="wd2" y="hd2"/>
                    </a:cxn>
                    <a:cxn ang="5400000">
                      <a:pos x="wd2" y="hd2"/>
                    </a:cxn>
                    <a:cxn ang="10800000">
                      <a:pos x="wd2" y="hd2"/>
                    </a:cxn>
                    <a:cxn ang="16200000">
                      <a:pos x="wd2" y="hd2"/>
                    </a:cxn>
                  </a:cxnLst>
                  <a:rect l="0" t="0" r="r" b="b"/>
                  <a:pathLst>
                    <a:path w="21600" h="21600" extrusionOk="0">
                      <a:moveTo>
                        <a:pt x="2685" y="581"/>
                      </a:moveTo>
                      <a:lnTo>
                        <a:pt x="2136" y="0"/>
                      </a:lnTo>
                      <a:lnTo>
                        <a:pt x="1281" y="36"/>
                      </a:lnTo>
                      <a:lnTo>
                        <a:pt x="0" y="83"/>
                      </a:lnTo>
                      <a:lnTo>
                        <a:pt x="0" y="95"/>
                      </a:lnTo>
                      <a:lnTo>
                        <a:pt x="549" y="675"/>
                      </a:lnTo>
                      <a:lnTo>
                        <a:pt x="7322" y="8069"/>
                      </a:lnTo>
                      <a:lnTo>
                        <a:pt x="19708" y="21600"/>
                      </a:lnTo>
                      <a:lnTo>
                        <a:pt x="20441" y="21387"/>
                      </a:lnTo>
                      <a:cubicBezTo>
                        <a:pt x="20502" y="21375"/>
                        <a:pt x="20563" y="21375"/>
                        <a:pt x="20563" y="21363"/>
                      </a:cubicBezTo>
                      <a:cubicBezTo>
                        <a:pt x="20746" y="21316"/>
                        <a:pt x="20929" y="21280"/>
                        <a:pt x="21173" y="21256"/>
                      </a:cubicBezTo>
                      <a:cubicBezTo>
                        <a:pt x="21173" y="21256"/>
                        <a:pt x="21173" y="21256"/>
                        <a:pt x="21234" y="21244"/>
                      </a:cubicBezTo>
                      <a:lnTo>
                        <a:pt x="21417" y="21221"/>
                      </a:lnTo>
                      <a:cubicBezTo>
                        <a:pt x="21478" y="21221"/>
                        <a:pt x="21539" y="21209"/>
                        <a:pt x="21600" y="21197"/>
                      </a:cubicBezTo>
                      <a:lnTo>
                        <a:pt x="21600" y="21197"/>
                      </a:lnTo>
                      <a:lnTo>
                        <a:pt x="9641" y="8140"/>
                      </a:lnTo>
                      <a:lnTo>
                        <a:pt x="2685" y="581"/>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dirty="0">
                    <a:ln>
                      <a:noFill/>
                    </a:ln>
                    <a:solidFill>
                      <a:srgbClr val="FFFFFF"/>
                    </a:solidFill>
                    <a:effectLst/>
                    <a:uLnTx/>
                    <a:uFillTx/>
                    <a:latin typeface="Calibri"/>
                  </a:endParaRPr>
                </a:p>
              </p:txBody>
            </p:sp>
            <p:sp>
              <p:nvSpPr>
                <p:cNvPr id="320" name="Shape">
                  <a:extLst>
                    <a:ext uri="{FF2B5EF4-FFF2-40B4-BE49-F238E27FC236}">
                      <a16:creationId xmlns:a16="http://schemas.microsoft.com/office/drawing/2014/main" id="{D632BFF1-2367-4E06-ACEF-DFC592CAC225}"/>
                    </a:ext>
                  </a:extLst>
                </p:cNvPr>
                <p:cNvSpPr/>
                <p:nvPr/>
              </p:nvSpPr>
              <p:spPr>
                <a:xfrm>
                  <a:off x="2189702" y="4747570"/>
                  <a:ext cx="24358" cy="277893"/>
                </a:xfrm>
                <a:custGeom>
                  <a:avLst/>
                  <a:gdLst/>
                  <a:ahLst/>
                  <a:cxnLst>
                    <a:cxn ang="0">
                      <a:pos x="wd2" y="hd2"/>
                    </a:cxn>
                    <a:cxn ang="5400000">
                      <a:pos x="wd2" y="hd2"/>
                    </a:cxn>
                    <a:cxn ang="10800000">
                      <a:pos x="wd2" y="hd2"/>
                    </a:cxn>
                    <a:cxn ang="16200000">
                      <a:pos x="wd2" y="hd2"/>
                    </a:cxn>
                  </a:cxnLst>
                  <a:rect l="0" t="0" r="r" b="b"/>
                  <a:pathLst>
                    <a:path w="21600" h="21600" extrusionOk="0">
                      <a:moveTo>
                        <a:pt x="5798" y="750"/>
                      </a:moveTo>
                      <a:lnTo>
                        <a:pt x="5219" y="0"/>
                      </a:lnTo>
                      <a:lnTo>
                        <a:pt x="5219" y="0"/>
                      </a:lnTo>
                      <a:lnTo>
                        <a:pt x="1305" y="25"/>
                      </a:lnTo>
                      <a:lnTo>
                        <a:pt x="0" y="38"/>
                      </a:lnTo>
                      <a:lnTo>
                        <a:pt x="0" y="38"/>
                      </a:lnTo>
                      <a:lnTo>
                        <a:pt x="580" y="775"/>
                      </a:lnTo>
                      <a:lnTo>
                        <a:pt x="7828" y="10304"/>
                      </a:lnTo>
                      <a:lnTo>
                        <a:pt x="16381" y="21600"/>
                      </a:lnTo>
                      <a:lnTo>
                        <a:pt x="18701" y="21486"/>
                      </a:lnTo>
                      <a:cubicBezTo>
                        <a:pt x="18701" y="21486"/>
                        <a:pt x="18701" y="21486"/>
                        <a:pt x="18846" y="21486"/>
                      </a:cubicBezTo>
                      <a:cubicBezTo>
                        <a:pt x="19715" y="21447"/>
                        <a:pt x="20585" y="21435"/>
                        <a:pt x="21455" y="21435"/>
                      </a:cubicBezTo>
                      <a:cubicBezTo>
                        <a:pt x="21455" y="21435"/>
                        <a:pt x="21455" y="21435"/>
                        <a:pt x="21600" y="21435"/>
                      </a:cubicBezTo>
                      <a:lnTo>
                        <a:pt x="13192" y="10330"/>
                      </a:lnTo>
                      <a:lnTo>
                        <a:pt x="5798" y="75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21" name="Shape">
                  <a:extLst>
                    <a:ext uri="{FF2B5EF4-FFF2-40B4-BE49-F238E27FC236}">
                      <a16:creationId xmlns:a16="http://schemas.microsoft.com/office/drawing/2014/main" id="{E1C7894B-AEEC-448C-9A5B-DA481E3919E0}"/>
                    </a:ext>
                  </a:extLst>
                </p:cNvPr>
                <p:cNvSpPr/>
                <p:nvPr/>
              </p:nvSpPr>
              <p:spPr>
                <a:xfrm>
                  <a:off x="2246218" y="4791271"/>
                  <a:ext cx="9646" cy="146955"/>
                </a:xfrm>
                <a:custGeom>
                  <a:avLst/>
                  <a:gdLst/>
                  <a:ahLst/>
                  <a:cxnLst>
                    <a:cxn ang="0">
                      <a:pos x="wd2" y="hd2"/>
                    </a:cxn>
                    <a:cxn ang="5400000">
                      <a:pos x="wd2" y="hd2"/>
                    </a:cxn>
                    <a:cxn ang="10800000">
                      <a:pos x="wd2" y="hd2"/>
                    </a:cxn>
                    <a:cxn ang="16200000">
                      <a:pos x="wd2" y="hd2"/>
                    </a:cxn>
                  </a:cxnLst>
                  <a:rect l="0" t="0" r="r" b="b"/>
                  <a:pathLst>
                    <a:path w="21600" h="21600" extrusionOk="0">
                      <a:moveTo>
                        <a:pt x="0" y="21504"/>
                      </a:moveTo>
                      <a:lnTo>
                        <a:pt x="13179" y="21600"/>
                      </a:lnTo>
                      <a:lnTo>
                        <a:pt x="21600" y="0"/>
                      </a:lnTo>
                      <a:cubicBezTo>
                        <a:pt x="17207" y="0"/>
                        <a:pt x="12814" y="24"/>
                        <a:pt x="8421" y="24"/>
                      </a:cubicBezTo>
                      <a:lnTo>
                        <a:pt x="0" y="21504"/>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24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322" name="Shape">
                  <a:extLst>
                    <a:ext uri="{FF2B5EF4-FFF2-40B4-BE49-F238E27FC236}">
                      <a16:creationId xmlns:a16="http://schemas.microsoft.com/office/drawing/2014/main" id="{0485A407-5423-40CF-A570-BBAA048CCEF9}"/>
                    </a:ext>
                  </a:extLst>
                </p:cNvPr>
                <p:cNvSpPr/>
                <p:nvPr/>
              </p:nvSpPr>
              <p:spPr>
                <a:xfrm>
                  <a:off x="2300321" y="4723593"/>
                  <a:ext cx="31222" cy="280674"/>
                </a:xfrm>
                <a:custGeom>
                  <a:avLst/>
                  <a:gdLst/>
                  <a:ahLst/>
                  <a:cxnLst>
                    <a:cxn ang="0">
                      <a:pos x="wd2" y="hd2"/>
                    </a:cxn>
                    <a:cxn ang="5400000">
                      <a:pos x="wd2" y="hd2"/>
                    </a:cxn>
                    <a:cxn ang="10800000">
                      <a:pos x="wd2" y="hd2"/>
                    </a:cxn>
                    <a:cxn ang="16200000">
                      <a:pos x="wd2" y="hd2"/>
                    </a:cxn>
                  </a:cxnLst>
                  <a:rect l="0" t="0" r="r" b="b"/>
                  <a:pathLst>
                    <a:path w="21600" h="21600" extrusionOk="0">
                      <a:moveTo>
                        <a:pt x="17529" y="0"/>
                      </a:moveTo>
                      <a:lnTo>
                        <a:pt x="16851" y="805"/>
                      </a:lnTo>
                      <a:lnTo>
                        <a:pt x="9726" y="9561"/>
                      </a:lnTo>
                      <a:lnTo>
                        <a:pt x="0" y="21499"/>
                      </a:lnTo>
                      <a:lnTo>
                        <a:pt x="2714" y="21537"/>
                      </a:lnTo>
                      <a:cubicBezTo>
                        <a:pt x="2827" y="21537"/>
                        <a:pt x="2827" y="21550"/>
                        <a:pt x="2940" y="21550"/>
                      </a:cubicBezTo>
                      <a:cubicBezTo>
                        <a:pt x="3279" y="21550"/>
                        <a:pt x="3505" y="21562"/>
                        <a:pt x="3845" y="21587"/>
                      </a:cubicBezTo>
                      <a:cubicBezTo>
                        <a:pt x="3958" y="21587"/>
                        <a:pt x="3958" y="21600"/>
                        <a:pt x="4071" y="21600"/>
                      </a:cubicBezTo>
                      <a:lnTo>
                        <a:pt x="13910" y="9511"/>
                      </a:lnTo>
                      <a:lnTo>
                        <a:pt x="20921" y="906"/>
                      </a:lnTo>
                      <a:lnTo>
                        <a:pt x="21600" y="63"/>
                      </a:lnTo>
                      <a:lnTo>
                        <a:pt x="21600" y="38"/>
                      </a:lnTo>
                      <a:lnTo>
                        <a:pt x="18773" y="13"/>
                      </a:lnTo>
                      <a:lnTo>
                        <a:pt x="17529" y="0"/>
                      </a:lnTo>
                      <a:close/>
                    </a:path>
                  </a:pathLst>
                </a:custGeom>
                <a:solidFill>
                  <a:sysClr val="window" lastClr="FFFFFF"/>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311" name="Freeform: Shape 310">
                <a:extLst>
                  <a:ext uri="{FF2B5EF4-FFF2-40B4-BE49-F238E27FC236}">
                    <a16:creationId xmlns:a16="http://schemas.microsoft.com/office/drawing/2014/main" id="{98526B24-975E-4ED5-8145-7C28BD8342DA}"/>
                  </a:ext>
                </a:extLst>
              </p:cNvPr>
              <p:cNvSpPr/>
              <p:nvPr/>
            </p:nvSpPr>
            <p:spPr>
              <a:xfrm>
                <a:off x="1010339" y="1986273"/>
                <a:ext cx="2457858" cy="2881187"/>
              </a:xfrm>
              <a:custGeom>
                <a:avLst/>
                <a:gdLst>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292 w 2457858"/>
                  <a:gd name="connsiteY16" fmla="*/ 1061393 h 2881187"/>
                  <a:gd name="connsiteX17" fmla="*/ 2419730 w 2457858"/>
                  <a:gd name="connsiteY17" fmla="*/ 1020467 h 2881187"/>
                  <a:gd name="connsiteX18" fmla="*/ 2218990 w 2457858"/>
                  <a:gd name="connsiteY18" fmla="*/ 1937840 h 2881187"/>
                  <a:gd name="connsiteX19" fmla="*/ 2207205 w 2457858"/>
                  <a:gd name="connsiteY19" fmla="*/ 1952729 h 2881187"/>
                  <a:gd name="connsiteX20" fmla="*/ 2183069 w 2457858"/>
                  <a:gd name="connsiteY20" fmla="*/ 1992165 h 2881187"/>
                  <a:gd name="connsiteX21" fmla="*/ 2029259 w 2457858"/>
                  <a:gd name="connsiteY21" fmla="*/ 2193880 h 2881187"/>
                  <a:gd name="connsiteX22" fmla="*/ 1863820 w 2457858"/>
                  <a:gd name="connsiteY22" fmla="*/ 2377136 h 2881187"/>
                  <a:gd name="connsiteX23" fmla="*/ 1828044 w 2457858"/>
                  <a:gd name="connsiteY23" fmla="*/ 2413573 h 2881187"/>
                  <a:gd name="connsiteX24" fmla="*/ 1781265 w 2457858"/>
                  <a:gd name="connsiteY24" fmla="*/ 2461329 h 2881187"/>
                  <a:gd name="connsiteX25" fmla="*/ 1598366 w 2457858"/>
                  <a:gd name="connsiteY25" fmla="*/ 2645214 h 2881187"/>
                  <a:gd name="connsiteX26" fmla="*/ 1559914 w 2457858"/>
                  <a:gd name="connsiteY26" fmla="*/ 2678937 h 2881187"/>
                  <a:gd name="connsiteX27" fmla="*/ 1539520 w 2457858"/>
                  <a:gd name="connsiteY27" fmla="*/ 2695709 h 2881187"/>
                  <a:gd name="connsiteX28" fmla="*/ 1531573 w 2457858"/>
                  <a:gd name="connsiteY28" fmla="*/ 2704539 h 2881187"/>
                  <a:gd name="connsiteX29" fmla="*/ 1529258 w 2457858"/>
                  <a:gd name="connsiteY29" fmla="*/ 2709843 h 2881187"/>
                  <a:gd name="connsiteX30" fmla="*/ 1526698 w 2457858"/>
                  <a:gd name="connsiteY30" fmla="*/ 2715962 h 2881187"/>
                  <a:gd name="connsiteX31" fmla="*/ 1419686 w 2457858"/>
                  <a:gd name="connsiteY31" fmla="*/ 2881187 h 2881187"/>
                  <a:gd name="connsiteX32" fmla="*/ 1421392 w 2457858"/>
                  <a:gd name="connsiteY32" fmla="*/ 2873300 h 2881187"/>
                  <a:gd name="connsiteX33" fmla="*/ 1417614 w 2457858"/>
                  <a:gd name="connsiteY33" fmla="*/ 2862421 h 2881187"/>
                  <a:gd name="connsiteX34" fmla="*/ 1301094 w 2457858"/>
                  <a:gd name="connsiteY34" fmla="*/ 2814825 h 2881187"/>
                  <a:gd name="connsiteX35" fmla="*/ 1301094 w 2457858"/>
                  <a:gd name="connsiteY35" fmla="*/ 2814553 h 2881187"/>
                  <a:gd name="connsiteX36" fmla="*/ 1296950 w 2457858"/>
                  <a:gd name="connsiteY36" fmla="*/ 2814145 h 2881187"/>
                  <a:gd name="connsiteX37" fmla="*/ 1209804 w 2457858"/>
                  <a:gd name="connsiteY37" fmla="*/ 2808162 h 2881187"/>
                  <a:gd name="connsiteX38" fmla="*/ 1173605 w 2457858"/>
                  <a:gd name="connsiteY38" fmla="*/ 2809114 h 2881187"/>
                  <a:gd name="connsiteX39" fmla="*/ 1169096 w 2457858"/>
                  <a:gd name="connsiteY39" fmla="*/ 2809386 h 2881187"/>
                  <a:gd name="connsiteX40" fmla="*/ 1167633 w 2457858"/>
                  <a:gd name="connsiteY40" fmla="*/ 2809658 h 2881187"/>
                  <a:gd name="connsiteX41" fmla="*/ 1082681 w 2457858"/>
                  <a:gd name="connsiteY41" fmla="*/ 2821896 h 2881187"/>
                  <a:gd name="connsiteX42" fmla="*/ 1079268 w 2457858"/>
                  <a:gd name="connsiteY42" fmla="*/ 2822440 h 2881187"/>
                  <a:gd name="connsiteX43" fmla="*/ 1079268 w 2457858"/>
                  <a:gd name="connsiteY43" fmla="*/ 2822712 h 2881187"/>
                  <a:gd name="connsiteX44" fmla="*/ 1001751 w 2457858"/>
                  <a:gd name="connsiteY44" fmla="*/ 2863373 h 2881187"/>
                  <a:gd name="connsiteX45" fmla="*/ 998217 w 2457858"/>
                  <a:gd name="connsiteY45" fmla="*/ 2875476 h 2881187"/>
                  <a:gd name="connsiteX46" fmla="*/ 891448 w 2457858"/>
                  <a:gd name="connsiteY46" fmla="*/ 2690396 h 2881187"/>
                  <a:gd name="connsiteX47" fmla="*/ 890473 w 2457858"/>
                  <a:gd name="connsiteY47" fmla="*/ 2687949 h 2881187"/>
                  <a:gd name="connsiteX48" fmla="*/ 888101 w 2457858"/>
                  <a:gd name="connsiteY48" fmla="*/ 2687029 h 2881187"/>
                  <a:gd name="connsiteX49" fmla="*/ 889089 w 2457858"/>
                  <a:gd name="connsiteY49" fmla="*/ 2689508 h 2881187"/>
                  <a:gd name="connsiteX50" fmla="*/ 819608 w 2457858"/>
                  <a:gd name="connsiteY50" fmla="*/ 2625592 h 2881187"/>
                  <a:gd name="connsiteX51" fmla="*/ 696700 w 2457858"/>
                  <a:gd name="connsiteY51" fmla="*/ 2498765 h 2881187"/>
                  <a:gd name="connsiteX52" fmla="*/ 487147 w 2457858"/>
                  <a:gd name="connsiteY52" fmla="*/ 2277269 h 2881187"/>
                  <a:gd name="connsiteX53" fmla="*/ 212517 w 2457858"/>
                  <a:gd name="connsiteY53" fmla="*/ 1937924 h 2881187"/>
                  <a:gd name="connsiteX54" fmla="*/ 113112 w 2457858"/>
                  <a:gd name="connsiteY54" fmla="*/ 1767415 h 2881187"/>
                  <a:gd name="connsiteX55" fmla="*/ 8809 w 2457858"/>
                  <a:gd name="connsiteY55" fmla="*/ 1430013 h 2881187"/>
                  <a:gd name="connsiteX56" fmla="*/ 1482 w 2457858"/>
                  <a:gd name="connsiteY56" fmla="*/ 1310488 h 2881187"/>
                  <a:gd name="connsiteX57" fmla="*/ 0 w 2457858"/>
                  <a:gd name="connsiteY57" fmla="*/ 1242351 h 2881187"/>
                  <a:gd name="connsiteX58" fmla="*/ 2805 w 2457858"/>
                  <a:gd name="connsiteY58" fmla="*/ 1243079 h 2881187"/>
                  <a:gd name="connsiteX59" fmla="*/ 256807 w 2457858"/>
                  <a:gd name="connsiteY59" fmla="*/ 483587 h 2881187"/>
                  <a:gd name="connsiteX60" fmla="*/ 257660 w 2457858"/>
                  <a:gd name="connsiteY60" fmla="*/ 482907 h 2881187"/>
                  <a:gd name="connsiteX61" fmla="*/ 249234 w 2457858"/>
                  <a:gd name="connsiteY61" fmla="*/ 498470 h 2881187"/>
                  <a:gd name="connsiteX62" fmla="*/ 254255 w 2457858"/>
                  <a:gd name="connsiteY62" fmla="*/ 494327 h 2881187"/>
                  <a:gd name="connsiteX63" fmla="*/ 258119 w 2457858"/>
                  <a:gd name="connsiteY63" fmla="*/ 487196 h 2881187"/>
                  <a:gd name="connsiteX64" fmla="*/ 279534 w 2457858"/>
                  <a:gd name="connsiteY64" fmla="*/ 453031 h 2881187"/>
                  <a:gd name="connsiteX65" fmla="*/ 544821 w 2457858"/>
                  <a:gd name="connsiteY65" fmla="*/ 208088 h 2881187"/>
                  <a:gd name="connsiteX66" fmla="*/ 606121 w 2457858"/>
                  <a:gd name="connsiteY66" fmla="*/ 180053 h 2881187"/>
                  <a:gd name="connsiteX67" fmla="*/ 608955 w 2457858"/>
                  <a:gd name="connsiteY67" fmla="*/ 179883 h 2881187"/>
                  <a:gd name="connsiteX68" fmla="*/ 610396 w 2457858"/>
                  <a:gd name="connsiteY68" fmla="*/ 179918 h 2881187"/>
                  <a:gd name="connsiteX69" fmla="*/ 615019 w 2457858"/>
                  <a:gd name="connsiteY69" fmla="*/ 175439 h 2881187"/>
                  <a:gd name="connsiteX70" fmla="*/ 865398 w 2457858"/>
                  <a:gd name="connsiteY70" fmla="*/ 56045 h 2881187"/>
                  <a:gd name="connsiteX71" fmla="*/ 931627 w 2457858"/>
                  <a:gd name="connsiteY71" fmla="*/ 54084 h 2881187"/>
                  <a:gd name="connsiteX72" fmla="*/ 942898 w 2457858"/>
                  <a:gd name="connsiteY72" fmla="*/ 45369 h 2881187"/>
                  <a:gd name="connsiteX73" fmla="*/ 1104091 w 2457858"/>
                  <a:gd name="connsiteY73" fmla="*/ 732 h 2881187"/>
                  <a:gd name="connsiteX74" fmla="*/ 1190727 w 2457858"/>
                  <a:gd name="connsiteY74" fmla="*/ 30211 h 2881187"/>
                  <a:gd name="connsiteX75" fmla="*/ 1190167 w 2457858"/>
                  <a:gd name="connsiteY75" fmla="*/ 36504 h 2881187"/>
                  <a:gd name="connsiteX76" fmla="*/ 1194582 w 2457858"/>
                  <a:gd name="connsiteY76" fmla="*/ 33205 h 2881187"/>
                  <a:gd name="connsiteX77" fmla="*/ 1300337 w 2457858"/>
                  <a:gd name="connsiteY77" fmla="*/ 67 h 2881187"/>
                  <a:gd name="connsiteX0" fmla="*/ 1300337 w 2457858"/>
                  <a:gd name="connsiteY0" fmla="*/ 67 h 2881187"/>
                  <a:gd name="connsiteX1" fmla="*/ 1454056 w 2457858"/>
                  <a:gd name="connsiteY1" fmla="*/ 50738 h 2881187"/>
                  <a:gd name="connsiteX2" fmla="*/ 1458190 w 2457858"/>
                  <a:gd name="connsiteY2" fmla="*/ 54619 h 2881187"/>
                  <a:gd name="connsiteX3" fmla="*/ 1489645 w 2457858"/>
                  <a:gd name="connsiteY3" fmla="*/ 50001 h 2881187"/>
                  <a:gd name="connsiteX4" fmla="*/ 1726501 w 2457858"/>
                  <a:gd name="connsiteY4" fmla="*/ 123001 h 2881187"/>
                  <a:gd name="connsiteX5" fmla="*/ 1767863 w 2457858"/>
                  <a:gd name="connsiteY5" fmla="*/ 155892 h 2881187"/>
                  <a:gd name="connsiteX6" fmla="*/ 1767172 w 2457858"/>
                  <a:gd name="connsiteY6" fmla="*/ 151641 h 2881187"/>
                  <a:gd name="connsiteX7" fmla="*/ 2114171 w 2457858"/>
                  <a:gd name="connsiteY7" fmla="*/ 388804 h 2881187"/>
                  <a:gd name="connsiteX8" fmla="*/ 2109052 w 2457858"/>
                  <a:gd name="connsiteY8" fmla="*/ 393563 h 2881187"/>
                  <a:gd name="connsiteX9" fmla="*/ 2109585 w 2457858"/>
                  <a:gd name="connsiteY9" fmla="*/ 394337 h 2881187"/>
                  <a:gd name="connsiteX10" fmla="*/ 2111723 w 2457858"/>
                  <a:gd name="connsiteY10" fmla="*/ 392331 h 2881187"/>
                  <a:gd name="connsiteX11" fmla="*/ 2188086 w 2457858"/>
                  <a:gd name="connsiteY11" fmla="*/ 473372 h 2881187"/>
                  <a:gd name="connsiteX12" fmla="*/ 2329145 w 2457858"/>
                  <a:gd name="connsiteY12" fmla="*/ 690670 h 2881187"/>
                  <a:gd name="connsiteX13" fmla="*/ 2412524 w 2457858"/>
                  <a:gd name="connsiteY13" fmla="*/ 980821 h 2881187"/>
                  <a:gd name="connsiteX14" fmla="*/ 2417087 w 2457858"/>
                  <a:gd name="connsiteY14" fmla="*/ 1023441 h 2881187"/>
                  <a:gd name="connsiteX15" fmla="*/ 2418799 w 2457858"/>
                  <a:gd name="connsiteY15" fmla="*/ 1059807 h 2881187"/>
                  <a:gd name="connsiteX16" fmla="*/ 2419730 w 2457858"/>
                  <a:gd name="connsiteY16" fmla="*/ 1020467 h 2881187"/>
                  <a:gd name="connsiteX17" fmla="*/ 2218990 w 2457858"/>
                  <a:gd name="connsiteY17" fmla="*/ 1937840 h 2881187"/>
                  <a:gd name="connsiteX18" fmla="*/ 2207205 w 2457858"/>
                  <a:gd name="connsiteY18" fmla="*/ 1952729 h 2881187"/>
                  <a:gd name="connsiteX19" fmla="*/ 2183069 w 2457858"/>
                  <a:gd name="connsiteY19" fmla="*/ 1992165 h 2881187"/>
                  <a:gd name="connsiteX20" fmla="*/ 2029259 w 2457858"/>
                  <a:gd name="connsiteY20" fmla="*/ 2193880 h 2881187"/>
                  <a:gd name="connsiteX21" fmla="*/ 1863820 w 2457858"/>
                  <a:gd name="connsiteY21" fmla="*/ 2377136 h 2881187"/>
                  <a:gd name="connsiteX22" fmla="*/ 1828044 w 2457858"/>
                  <a:gd name="connsiteY22" fmla="*/ 2413573 h 2881187"/>
                  <a:gd name="connsiteX23" fmla="*/ 1781265 w 2457858"/>
                  <a:gd name="connsiteY23" fmla="*/ 2461329 h 2881187"/>
                  <a:gd name="connsiteX24" fmla="*/ 1598366 w 2457858"/>
                  <a:gd name="connsiteY24" fmla="*/ 2645214 h 2881187"/>
                  <a:gd name="connsiteX25" fmla="*/ 1559914 w 2457858"/>
                  <a:gd name="connsiteY25" fmla="*/ 2678937 h 2881187"/>
                  <a:gd name="connsiteX26" fmla="*/ 1539520 w 2457858"/>
                  <a:gd name="connsiteY26" fmla="*/ 2695709 h 2881187"/>
                  <a:gd name="connsiteX27" fmla="*/ 1531573 w 2457858"/>
                  <a:gd name="connsiteY27" fmla="*/ 2704539 h 2881187"/>
                  <a:gd name="connsiteX28" fmla="*/ 1529258 w 2457858"/>
                  <a:gd name="connsiteY28" fmla="*/ 2709843 h 2881187"/>
                  <a:gd name="connsiteX29" fmla="*/ 1526698 w 2457858"/>
                  <a:gd name="connsiteY29" fmla="*/ 2715962 h 2881187"/>
                  <a:gd name="connsiteX30" fmla="*/ 1419686 w 2457858"/>
                  <a:gd name="connsiteY30" fmla="*/ 2881187 h 2881187"/>
                  <a:gd name="connsiteX31" fmla="*/ 1421392 w 2457858"/>
                  <a:gd name="connsiteY31" fmla="*/ 2873300 h 2881187"/>
                  <a:gd name="connsiteX32" fmla="*/ 1417614 w 2457858"/>
                  <a:gd name="connsiteY32" fmla="*/ 2862421 h 2881187"/>
                  <a:gd name="connsiteX33" fmla="*/ 1301094 w 2457858"/>
                  <a:gd name="connsiteY33" fmla="*/ 2814825 h 2881187"/>
                  <a:gd name="connsiteX34" fmla="*/ 1301094 w 2457858"/>
                  <a:gd name="connsiteY34" fmla="*/ 2814553 h 2881187"/>
                  <a:gd name="connsiteX35" fmla="*/ 1296950 w 2457858"/>
                  <a:gd name="connsiteY35" fmla="*/ 2814145 h 2881187"/>
                  <a:gd name="connsiteX36" fmla="*/ 1209804 w 2457858"/>
                  <a:gd name="connsiteY36" fmla="*/ 2808162 h 2881187"/>
                  <a:gd name="connsiteX37" fmla="*/ 1173605 w 2457858"/>
                  <a:gd name="connsiteY37" fmla="*/ 2809114 h 2881187"/>
                  <a:gd name="connsiteX38" fmla="*/ 1169096 w 2457858"/>
                  <a:gd name="connsiteY38" fmla="*/ 2809386 h 2881187"/>
                  <a:gd name="connsiteX39" fmla="*/ 1167633 w 2457858"/>
                  <a:gd name="connsiteY39" fmla="*/ 2809658 h 2881187"/>
                  <a:gd name="connsiteX40" fmla="*/ 1082681 w 2457858"/>
                  <a:gd name="connsiteY40" fmla="*/ 2821896 h 2881187"/>
                  <a:gd name="connsiteX41" fmla="*/ 1079268 w 2457858"/>
                  <a:gd name="connsiteY41" fmla="*/ 2822440 h 2881187"/>
                  <a:gd name="connsiteX42" fmla="*/ 1079268 w 2457858"/>
                  <a:gd name="connsiteY42" fmla="*/ 2822712 h 2881187"/>
                  <a:gd name="connsiteX43" fmla="*/ 1001751 w 2457858"/>
                  <a:gd name="connsiteY43" fmla="*/ 2863373 h 2881187"/>
                  <a:gd name="connsiteX44" fmla="*/ 998217 w 2457858"/>
                  <a:gd name="connsiteY44" fmla="*/ 2875476 h 2881187"/>
                  <a:gd name="connsiteX45" fmla="*/ 891448 w 2457858"/>
                  <a:gd name="connsiteY45" fmla="*/ 2690396 h 2881187"/>
                  <a:gd name="connsiteX46" fmla="*/ 890473 w 2457858"/>
                  <a:gd name="connsiteY46" fmla="*/ 2687949 h 2881187"/>
                  <a:gd name="connsiteX47" fmla="*/ 888101 w 2457858"/>
                  <a:gd name="connsiteY47" fmla="*/ 2687029 h 2881187"/>
                  <a:gd name="connsiteX48" fmla="*/ 889089 w 2457858"/>
                  <a:gd name="connsiteY48" fmla="*/ 2689508 h 2881187"/>
                  <a:gd name="connsiteX49" fmla="*/ 819608 w 2457858"/>
                  <a:gd name="connsiteY49" fmla="*/ 2625592 h 2881187"/>
                  <a:gd name="connsiteX50" fmla="*/ 696700 w 2457858"/>
                  <a:gd name="connsiteY50" fmla="*/ 2498765 h 2881187"/>
                  <a:gd name="connsiteX51" fmla="*/ 487147 w 2457858"/>
                  <a:gd name="connsiteY51" fmla="*/ 2277269 h 2881187"/>
                  <a:gd name="connsiteX52" fmla="*/ 212517 w 2457858"/>
                  <a:gd name="connsiteY52" fmla="*/ 1937924 h 2881187"/>
                  <a:gd name="connsiteX53" fmla="*/ 113112 w 2457858"/>
                  <a:gd name="connsiteY53" fmla="*/ 1767415 h 2881187"/>
                  <a:gd name="connsiteX54" fmla="*/ 8809 w 2457858"/>
                  <a:gd name="connsiteY54" fmla="*/ 1430013 h 2881187"/>
                  <a:gd name="connsiteX55" fmla="*/ 1482 w 2457858"/>
                  <a:gd name="connsiteY55" fmla="*/ 1310488 h 2881187"/>
                  <a:gd name="connsiteX56" fmla="*/ 0 w 2457858"/>
                  <a:gd name="connsiteY56" fmla="*/ 1242351 h 2881187"/>
                  <a:gd name="connsiteX57" fmla="*/ 2805 w 2457858"/>
                  <a:gd name="connsiteY57" fmla="*/ 1243079 h 2881187"/>
                  <a:gd name="connsiteX58" fmla="*/ 256807 w 2457858"/>
                  <a:gd name="connsiteY58" fmla="*/ 483587 h 2881187"/>
                  <a:gd name="connsiteX59" fmla="*/ 257660 w 2457858"/>
                  <a:gd name="connsiteY59" fmla="*/ 482907 h 2881187"/>
                  <a:gd name="connsiteX60" fmla="*/ 249234 w 2457858"/>
                  <a:gd name="connsiteY60" fmla="*/ 498470 h 2881187"/>
                  <a:gd name="connsiteX61" fmla="*/ 254255 w 2457858"/>
                  <a:gd name="connsiteY61" fmla="*/ 494327 h 2881187"/>
                  <a:gd name="connsiteX62" fmla="*/ 258119 w 2457858"/>
                  <a:gd name="connsiteY62" fmla="*/ 487196 h 2881187"/>
                  <a:gd name="connsiteX63" fmla="*/ 279534 w 2457858"/>
                  <a:gd name="connsiteY63" fmla="*/ 453031 h 2881187"/>
                  <a:gd name="connsiteX64" fmla="*/ 544821 w 2457858"/>
                  <a:gd name="connsiteY64" fmla="*/ 208088 h 2881187"/>
                  <a:gd name="connsiteX65" fmla="*/ 606121 w 2457858"/>
                  <a:gd name="connsiteY65" fmla="*/ 180053 h 2881187"/>
                  <a:gd name="connsiteX66" fmla="*/ 608955 w 2457858"/>
                  <a:gd name="connsiteY66" fmla="*/ 179883 h 2881187"/>
                  <a:gd name="connsiteX67" fmla="*/ 610396 w 2457858"/>
                  <a:gd name="connsiteY67" fmla="*/ 179918 h 2881187"/>
                  <a:gd name="connsiteX68" fmla="*/ 615019 w 2457858"/>
                  <a:gd name="connsiteY68" fmla="*/ 175439 h 2881187"/>
                  <a:gd name="connsiteX69" fmla="*/ 865398 w 2457858"/>
                  <a:gd name="connsiteY69" fmla="*/ 56045 h 2881187"/>
                  <a:gd name="connsiteX70" fmla="*/ 931627 w 2457858"/>
                  <a:gd name="connsiteY70" fmla="*/ 54084 h 2881187"/>
                  <a:gd name="connsiteX71" fmla="*/ 942898 w 2457858"/>
                  <a:gd name="connsiteY71" fmla="*/ 45369 h 2881187"/>
                  <a:gd name="connsiteX72" fmla="*/ 1104091 w 2457858"/>
                  <a:gd name="connsiteY72" fmla="*/ 732 h 2881187"/>
                  <a:gd name="connsiteX73" fmla="*/ 1190727 w 2457858"/>
                  <a:gd name="connsiteY73" fmla="*/ 30211 h 2881187"/>
                  <a:gd name="connsiteX74" fmla="*/ 1190167 w 2457858"/>
                  <a:gd name="connsiteY74" fmla="*/ 36504 h 2881187"/>
                  <a:gd name="connsiteX75" fmla="*/ 1194582 w 2457858"/>
                  <a:gd name="connsiteY75" fmla="*/ 33205 h 2881187"/>
                  <a:gd name="connsiteX76" fmla="*/ 1300337 w 2457858"/>
                  <a:gd name="connsiteY76" fmla="*/ 67 h 2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457858" h="2881187">
                    <a:moveTo>
                      <a:pt x="1300337" y="67"/>
                    </a:moveTo>
                    <a:cubicBezTo>
                      <a:pt x="1342711" y="-1009"/>
                      <a:pt x="1395050" y="10656"/>
                      <a:pt x="1454056" y="50738"/>
                    </a:cubicBezTo>
                    <a:lnTo>
                      <a:pt x="1458190" y="54619"/>
                    </a:lnTo>
                    <a:lnTo>
                      <a:pt x="1489645" y="50001"/>
                    </a:lnTo>
                    <a:cubicBezTo>
                      <a:pt x="1578075" y="43612"/>
                      <a:pt x="1655415" y="71416"/>
                      <a:pt x="1726501" y="123001"/>
                    </a:cubicBezTo>
                    <a:cubicBezTo>
                      <a:pt x="1740912" y="133531"/>
                      <a:pt x="1754613" y="144416"/>
                      <a:pt x="1767863" y="155892"/>
                    </a:cubicBezTo>
                    <a:lnTo>
                      <a:pt x="1767172" y="151641"/>
                    </a:lnTo>
                    <a:cubicBezTo>
                      <a:pt x="1767172" y="151641"/>
                      <a:pt x="1914893" y="127571"/>
                      <a:pt x="2114171" y="388804"/>
                    </a:cubicBezTo>
                    <a:cubicBezTo>
                      <a:pt x="2112465" y="390436"/>
                      <a:pt x="2110758" y="391931"/>
                      <a:pt x="2109052" y="393563"/>
                    </a:cubicBezTo>
                    <a:lnTo>
                      <a:pt x="2109585" y="394337"/>
                    </a:lnTo>
                    <a:lnTo>
                      <a:pt x="2111723" y="392331"/>
                    </a:lnTo>
                    <a:cubicBezTo>
                      <a:pt x="2137249" y="419309"/>
                      <a:pt x="2163550" y="445658"/>
                      <a:pt x="2188086" y="473372"/>
                    </a:cubicBezTo>
                    <a:cubicBezTo>
                      <a:pt x="2245766" y="538771"/>
                      <a:pt x="2292384" y="611204"/>
                      <a:pt x="2329145" y="690670"/>
                    </a:cubicBezTo>
                    <a:cubicBezTo>
                      <a:pt x="2371975" y="783153"/>
                      <a:pt x="2398921" y="879835"/>
                      <a:pt x="2412524" y="980821"/>
                    </a:cubicBezTo>
                    <a:cubicBezTo>
                      <a:pt x="2414289" y="994993"/>
                      <a:pt x="2415795" y="1009270"/>
                      <a:pt x="2417087" y="1023441"/>
                    </a:cubicBezTo>
                    <a:cubicBezTo>
                      <a:pt x="2417658" y="1035563"/>
                      <a:pt x="2418228" y="1047685"/>
                      <a:pt x="2418799" y="1059807"/>
                    </a:cubicBezTo>
                    <a:cubicBezTo>
                      <a:pt x="2419109" y="1046694"/>
                      <a:pt x="2419420" y="1033580"/>
                      <a:pt x="2419730" y="1020467"/>
                    </a:cubicBezTo>
                    <a:cubicBezTo>
                      <a:pt x="2419730" y="1020467"/>
                      <a:pt x="2587562" y="1353637"/>
                      <a:pt x="2218990" y="1937840"/>
                    </a:cubicBezTo>
                    <a:lnTo>
                      <a:pt x="2207205" y="1952729"/>
                    </a:lnTo>
                    <a:lnTo>
                      <a:pt x="2183069" y="1992165"/>
                    </a:lnTo>
                    <a:cubicBezTo>
                      <a:pt x="2132897" y="2060340"/>
                      <a:pt x="2083186" y="2128812"/>
                      <a:pt x="2029259" y="2193880"/>
                    </a:cubicBezTo>
                    <a:cubicBezTo>
                      <a:pt x="1976781" y="2257136"/>
                      <a:pt x="1920876" y="2317802"/>
                      <a:pt x="1863820" y="2377136"/>
                    </a:cubicBezTo>
                    <a:cubicBezTo>
                      <a:pt x="1852059" y="2389381"/>
                      <a:pt x="1839969" y="2401329"/>
                      <a:pt x="1828044" y="2413573"/>
                    </a:cubicBezTo>
                    <a:lnTo>
                      <a:pt x="1781265" y="2461329"/>
                    </a:lnTo>
                    <a:cubicBezTo>
                      <a:pt x="1720650" y="2522957"/>
                      <a:pt x="1659508" y="2584252"/>
                      <a:pt x="1598366" y="2645214"/>
                    </a:cubicBezTo>
                    <a:cubicBezTo>
                      <a:pt x="1587742" y="2655831"/>
                      <a:pt x="1573931" y="2667474"/>
                      <a:pt x="1559914" y="2678937"/>
                    </a:cubicBezTo>
                    <a:lnTo>
                      <a:pt x="1539520" y="2695709"/>
                    </a:lnTo>
                    <a:lnTo>
                      <a:pt x="1531573" y="2704539"/>
                    </a:lnTo>
                    <a:lnTo>
                      <a:pt x="1529258" y="2709843"/>
                    </a:lnTo>
                    <a:lnTo>
                      <a:pt x="1526698" y="2715962"/>
                    </a:lnTo>
                    <a:cubicBezTo>
                      <a:pt x="1513047" y="2745199"/>
                      <a:pt x="1473314" y="2824344"/>
                      <a:pt x="1419686" y="2881187"/>
                    </a:cubicBezTo>
                    <a:lnTo>
                      <a:pt x="1421392" y="2873300"/>
                    </a:lnTo>
                    <a:cubicBezTo>
                      <a:pt x="1421026" y="2869628"/>
                      <a:pt x="1419686" y="2865956"/>
                      <a:pt x="1417614" y="2862421"/>
                    </a:cubicBezTo>
                    <a:cubicBezTo>
                      <a:pt x="1404572" y="2841343"/>
                      <a:pt x="1360451" y="2823800"/>
                      <a:pt x="1301094" y="2814825"/>
                    </a:cubicBezTo>
                    <a:lnTo>
                      <a:pt x="1301094" y="2814553"/>
                    </a:lnTo>
                    <a:lnTo>
                      <a:pt x="1296950" y="2814145"/>
                    </a:lnTo>
                    <a:cubicBezTo>
                      <a:pt x="1270380" y="2810202"/>
                      <a:pt x="1240884" y="2808162"/>
                      <a:pt x="1209804" y="2808162"/>
                    </a:cubicBezTo>
                    <a:cubicBezTo>
                      <a:pt x="1197372" y="2808162"/>
                      <a:pt x="1185306" y="2808434"/>
                      <a:pt x="1173605" y="2809114"/>
                    </a:cubicBezTo>
                    <a:lnTo>
                      <a:pt x="1169096" y="2809386"/>
                    </a:lnTo>
                    <a:lnTo>
                      <a:pt x="1167633" y="2809658"/>
                    </a:lnTo>
                    <a:cubicBezTo>
                      <a:pt x="1136187" y="2811697"/>
                      <a:pt x="1107301" y="2815913"/>
                      <a:pt x="1082681" y="2821896"/>
                    </a:cubicBezTo>
                    <a:lnTo>
                      <a:pt x="1079268" y="2822440"/>
                    </a:lnTo>
                    <a:lnTo>
                      <a:pt x="1079268" y="2822712"/>
                    </a:lnTo>
                    <a:cubicBezTo>
                      <a:pt x="1039413" y="2832640"/>
                      <a:pt x="1011258" y="2846918"/>
                      <a:pt x="1001751" y="2863373"/>
                    </a:cubicBezTo>
                    <a:cubicBezTo>
                      <a:pt x="999436" y="2867316"/>
                      <a:pt x="998217" y="2871396"/>
                      <a:pt x="998217" y="2875476"/>
                    </a:cubicBezTo>
                    <a:cubicBezTo>
                      <a:pt x="973475" y="2845830"/>
                      <a:pt x="926062" y="2777564"/>
                      <a:pt x="891448" y="2690396"/>
                    </a:cubicBezTo>
                    <a:cubicBezTo>
                      <a:pt x="891082" y="2689580"/>
                      <a:pt x="890717" y="2688764"/>
                      <a:pt x="890473" y="2687949"/>
                    </a:cubicBezTo>
                    <a:cubicBezTo>
                      <a:pt x="889915" y="2687388"/>
                      <a:pt x="888332" y="2686769"/>
                      <a:pt x="888101" y="2687029"/>
                    </a:cubicBezTo>
                    <a:cubicBezTo>
                      <a:pt x="888430" y="2687900"/>
                      <a:pt x="888760" y="2688704"/>
                      <a:pt x="889089" y="2689508"/>
                    </a:cubicBezTo>
                    <a:cubicBezTo>
                      <a:pt x="865874" y="2668270"/>
                      <a:pt x="841835" y="2647835"/>
                      <a:pt x="819608" y="2625592"/>
                    </a:cubicBezTo>
                    <a:cubicBezTo>
                      <a:pt x="778076" y="2583919"/>
                      <a:pt x="737409" y="2541376"/>
                      <a:pt x="696700" y="2498765"/>
                    </a:cubicBezTo>
                    <a:cubicBezTo>
                      <a:pt x="626561" y="2425201"/>
                      <a:pt x="555639" y="2352307"/>
                      <a:pt x="487147" y="2277269"/>
                    </a:cubicBezTo>
                    <a:cubicBezTo>
                      <a:pt x="388894" y="2169671"/>
                      <a:pt x="293440" y="2059325"/>
                      <a:pt x="212517" y="1937924"/>
                    </a:cubicBezTo>
                    <a:cubicBezTo>
                      <a:pt x="176048" y="1883120"/>
                      <a:pt x="142542" y="1826105"/>
                      <a:pt x="113112" y="1767415"/>
                    </a:cubicBezTo>
                    <a:cubicBezTo>
                      <a:pt x="59972" y="1660955"/>
                      <a:pt x="22556" y="1548532"/>
                      <a:pt x="8809" y="1430013"/>
                    </a:cubicBezTo>
                    <a:cubicBezTo>
                      <a:pt x="4240" y="1390484"/>
                      <a:pt x="2470" y="1350419"/>
                      <a:pt x="1482" y="1310488"/>
                    </a:cubicBezTo>
                    <a:cubicBezTo>
                      <a:pt x="823" y="1287776"/>
                      <a:pt x="329" y="1265063"/>
                      <a:pt x="0" y="1242351"/>
                    </a:cubicBezTo>
                    <a:lnTo>
                      <a:pt x="2805" y="1243079"/>
                    </a:lnTo>
                    <a:cubicBezTo>
                      <a:pt x="2805" y="1243079"/>
                      <a:pt x="-45095" y="814173"/>
                      <a:pt x="256807" y="483587"/>
                    </a:cubicBezTo>
                    <a:lnTo>
                      <a:pt x="257660" y="482907"/>
                    </a:lnTo>
                    <a:lnTo>
                      <a:pt x="249234" y="498470"/>
                    </a:lnTo>
                    <a:lnTo>
                      <a:pt x="254255" y="494327"/>
                    </a:lnTo>
                    <a:lnTo>
                      <a:pt x="258119" y="487196"/>
                    </a:lnTo>
                    <a:cubicBezTo>
                      <a:pt x="265137" y="475845"/>
                      <a:pt x="271993" y="464155"/>
                      <a:pt x="279534" y="453031"/>
                    </a:cubicBezTo>
                    <a:cubicBezTo>
                      <a:pt x="348659" y="350764"/>
                      <a:pt x="435649" y="267224"/>
                      <a:pt x="544821" y="208088"/>
                    </a:cubicBezTo>
                    <a:cubicBezTo>
                      <a:pt x="564461" y="197306"/>
                      <a:pt x="585553" y="189247"/>
                      <a:pt x="606121" y="180053"/>
                    </a:cubicBezTo>
                    <a:cubicBezTo>
                      <a:pt x="606787" y="179826"/>
                      <a:pt x="607523" y="179826"/>
                      <a:pt x="608955" y="179883"/>
                    </a:cubicBezTo>
                    <a:lnTo>
                      <a:pt x="610396" y="179918"/>
                    </a:lnTo>
                    <a:lnTo>
                      <a:pt x="615019" y="175439"/>
                    </a:lnTo>
                    <a:cubicBezTo>
                      <a:pt x="615019" y="175439"/>
                      <a:pt x="703949" y="74239"/>
                      <a:pt x="865398" y="56045"/>
                    </a:cubicBezTo>
                    <a:lnTo>
                      <a:pt x="931627" y="54084"/>
                    </a:lnTo>
                    <a:lnTo>
                      <a:pt x="942898" y="45369"/>
                    </a:lnTo>
                    <a:cubicBezTo>
                      <a:pt x="990477" y="13860"/>
                      <a:pt x="1043274" y="-3684"/>
                      <a:pt x="1104091" y="732"/>
                    </a:cubicBezTo>
                    <a:cubicBezTo>
                      <a:pt x="1136608" y="3000"/>
                      <a:pt x="1166687" y="14099"/>
                      <a:pt x="1190727" y="30211"/>
                    </a:cubicBezTo>
                    <a:cubicBezTo>
                      <a:pt x="1190540" y="32309"/>
                      <a:pt x="1190354" y="34406"/>
                      <a:pt x="1190167" y="36504"/>
                    </a:cubicBezTo>
                    <a:lnTo>
                      <a:pt x="1194582" y="33205"/>
                    </a:lnTo>
                    <a:cubicBezTo>
                      <a:pt x="1209971" y="22663"/>
                      <a:pt x="1247369" y="1411"/>
                      <a:pt x="1300337" y="67"/>
                    </a:cubicBezTo>
                    <a:close/>
                  </a:path>
                </a:pathLst>
              </a:custGeom>
              <a:solidFill>
                <a:srgbClr val="F39C12"/>
              </a:solidFill>
              <a:ln w="12700">
                <a:miter lim="400000"/>
              </a:ln>
            </p:spPr>
            <p:txBody>
              <a:bodyPr wrap="square" lIns="38100" tIns="38100" rIns="38100" bIns="38100" anchor="ctr">
                <a:noAutofit/>
              </a:bodyP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12" name="Shape">
                <a:extLst>
                  <a:ext uri="{FF2B5EF4-FFF2-40B4-BE49-F238E27FC236}">
                    <a16:creationId xmlns:a16="http://schemas.microsoft.com/office/drawing/2014/main" id="{1EFB9BB8-CC06-45D5-97FA-29D3AF67E890}"/>
                  </a:ext>
                </a:extLst>
              </p:cNvPr>
              <p:cNvSpPr/>
              <p:nvPr/>
            </p:nvSpPr>
            <p:spPr>
              <a:xfrm>
                <a:off x="1729586" y="1986289"/>
                <a:ext cx="487362" cy="2572104"/>
              </a:xfrm>
              <a:custGeom>
                <a:avLst/>
                <a:gdLst/>
                <a:ahLst/>
                <a:cxnLst>
                  <a:cxn ang="0">
                    <a:pos x="wd2" y="hd2"/>
                  </a:cxn>
                  <a:cxn ang="5400000">
                    <a:pos x="wd2" y="hd2"/>
                  </a:cxn>
                  <a:cxn ang="10800000">
                    <a:pos x="wd2" y="hd2"/>
                  </a:cxn>
                  <a:cxn ang="16200000">
                    <a:pos x="wd2" y="hd2"/>
                  </a:cxn>
                </a:cxnLst>
                <a:rect l="0" t="0" r="r" b="b"/>
                <a:pathLst>
                  <a:path w="21388" h="21551" extrusionOk="0">
                    <a:moveTo>
                      <a:pt x="20490" y="15013"/>
                    </a:moveTo>
                    <a:cubicBezTo>
                      <a:pt x="20411" y="14429"/>
                      <a:pt x="20311" y="13846"/>
                      <a:pt x="20232" y="13264"/>
                    </a:cubicBezTo>
                    <a:cubicBezTo>
                      <a:pt x="20081" y="12117"/>
                      <a:pt x="19916" y="10972"/>
                      <a:pt x="19816" y="9826"/>
                    </a:cubicBezTo>
                    <a:cubicBezTo>
                      <a:pt x="19694" y="8435"/>
                      <a:pt x="19608" y="7042"/>
                      <a:pt x="19565" y="5649"/>
                    </a:cubicBezTo>
                    <a:cubicBezTo>
                      <a:pt x="19543" y="4953"/>
                      <a:pt x="19651" y="4257"/>
                      <a:pt x="19730" y="3561"/>
                    </a:cubicBezTo>
                    <a:cubicBezTo>
                      <a:pt x="19808" y="2910"/>
                      <a:pt x="19887" y="2258"/>
                      <a:pt x="20060" y="1607"/>
                    </a:cubicBezTo>
                    <a:cubicBezTo>
                      <a:pt x="20181" y="1165"/>
                      <a:pt x="20461" y="725"/>
                      <a:pt x="20691" y="253"/>
                    </a:cubicBezTo>
                    <a:lnTo>
                      <a:pt x="20691" y="253"/>
                    </a:lnTo>
                    <a:cubicBezTo>
                      <a:pt x="19636" y="118"/>
                      <a:pt x="18316" y="25"/>
                      <a:pt x="16889" y="6"/>
                    </a:cubicBezTo>
                    <a:cubicBezTo>
                      <a:pt x="14220" y="-31"/>
                      <a:pt x="11903" y="116"/>
                      <a:pt x="9815" y="380"/>
                    </a:cubicBezTo>
                    <a:cubicBezTo>
                      <a:pt x="9184" y="459"/>
                      <a:pt x="8574" y="550"/>
                      <a:pt x="7986" y="650"/>
                    </a:cubicBezTo>
                    <a:cubicBezTo>
                      <a:pt x="4772" y="1196"/>
                      <a:pt x="3008" y="1899"/>
                      <a:pt x="1960" y="2679"/>
                    </a:cubicBezTo>
                    <a:cubicBezTo>
                      <a:pt x="970" y="3412"/>
                      <a:pt x="468" y="4159"/>
                      <a:pt x="203" y="4913"/>
                    </a:cubicBezTo>
                    <a:cubicBezTo>
                      <a:pt x="-199" y="6047"/>
                      <a:pt x="31" y="7177"/>
                      <a:pt x="583" y="8306"/>
                    </a:cubicBezTo>
                    <a:cubicBezTo>
                      <a:pt x="798" y="8751"/>
                      <a:pt x="1171" y="9193"/>
                      <a:pt x="1501" y="9636"/>
                    </a:cubicBezTo>
                    <a:cubicBezTo>
                      <a:pt x="1853" y="10111"/>
                      <a:pt x="2147" y="10589"/>
                      <a:pt x="2642" y="11059"/>
                    </a:cubicBezTo>
                    <a:cubicBezTo>
                      <a:pt x="3589" y="11960"/>
                      <a:pt x="4579" y="12860"/>
                      <a:pt x="5705" y="13753"/>
                    </a:cubicBezTo>
                    <a:cubicBezTo>
                      <a:pt x="7190" y="14929"/>
                      <a:pt x="8811" y="16099"/>
                      <a:pt x="10418" y="17270"/>
                    </a:cubicBezTo>
                    <a:cubicBezTo>
                      <a:pt x="12283" y="18628"/>
                      <a:pt x="14213" y="19983"/>
                      <a:pt x="16085" y="21342"/>
                    </a:cubicBezTo>
                    <a:cubicBezTo>
                      <a:pt x="16243" y="21458"/>
                      <a:pt x="16573" y="21513"/>
                      <a:pt x="17111" y="21529"/>
                    </a:cubicBezTo>
                    <a:cubicBezTo>
                      <a:pt x="18381" y="21569"/>
                      <a:pt x="19643" y="21558"/>
                      <a:pt x="20849" y="21461"/>
                    </a:cubicBezTo>
                    <a:cubicBezTo>
                      <a:pt x="21243" y="21429"/>
                      <a:pt x="21401" y="21381"/>
                      <a:pt x="21387" y="21295"/>
                    </a:cubicBezTo>
                    <a:cubicBezTo>
                      <a:pt x="21222" y="20306"/>
                      <a:pt x="21064" y="19319"/>
                      <a:pt x="20928" y="18330"/>
                    </a:cubicBezTo>
                    <a:cubicBezTo>
                      <a:pt x="20777" y="17222"/>
                      <a:pt x="20641" y="16118"/>
                      <a:pt x="20490" y="15013"/>
                    </a:cubicBezTo>
                    <a:close/>
                  </a:path>
                </a:pathLst>
              </a:custGeom>
              <a:solidFill>
                <a:srgbClr val="F39C12">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13" name="Shape">
                <a:extLst>
                  <a:ext uri="{FF2B5EF4-FFF2-40B4-BE49-F238E27FC236}">
                    <a16:creationId xmlns:a16="http://schemas.microsoft.com/office/drawing/2014/main" id="{FC0A4949-D584-42A8-A0DB-0A1A9B6D114B}"/>
                  </a:ext>
                </a:extLst>
              </p:cNvPr>
              <p:cNvSpPr/>
              <p:nvPr/>
            </p:nvSpPr>
            <p:spPr>
              <a:xfrm>
                <a:off x="2334407" y="2035328"/>
                <a:ext cx="688357" cy="2548008"/>
              </a:xfrm>
              <a:custGeom>
                <a:avLst/>
                <a:gdLst/>
                <a:ahLst/>
                <a:cxnLst>
                  <a:cxn ang="0">
                    <a:pos x="wd2" y="hd2"/>
                  </a:cxn>
                  <a:cxn ang="5400000">
                    <a:pos x="wd2" y="hd2"/>
                  </a:cxn>
                  <a:cxn ang="10800000">
                    <a:pos x="wd2" y="hd2"/>
                  </a:cxn>
                  <a:cxn ang="16200000">
                    <a:pos x="wd2" y="hd2"/>
                  </a:cxn>
                </a:cxnLst>
                <a:rect l="0" t="0" r="r" b="b"/>
                <a:pathLst>
                  <a:path w="21352" h="21536" extrusionOk="0">
                    <a:moveTo>
                      <a:pt x="13295" y="15146"/>
                    </a:moveTo>
                    <a:cubicBezTo>
                      <a:pt x="14527" y="14345"/>
                      <a:pt x="15637" y="13530"/>
                      <a:pt x="16783" y="12719"/>
                    </a:cubicBezTo>
                    <a:cubicBezTo>
                      <a:pt x="18309" y="11640"/>
                      <a:pt x="19364" y="10523"/>
                      <a:pt x="20246" y="9395"/>
                    </a:cubicBezTo>
                    <a:cubicBezTo>
                      <a:pt x="20561" y="8992"/>
                      <a:pt x="20774" y="8585"/>
                      <a:pt x="20956" y="8177"/>
                    </a:cubicBezTo>
                    <a:cubicBezTo>
                      <a:pt x="21118" y="7814"/>
                      <a:pt x="21210" y="7446"/>
                      <a:pt x="21281" y="7080"/>
                    </a:cubicBezTo>
                    <a:cubicBezTo>
                      <a:pt x="21529" y="5766"/>
                      <a:pt x="21174" y="4470"/>
                      <a:pt x="19420" y="3231"/>
                    </a:cubicBezTo>
                    <a:cubicBezTo>
                      <a:pt x="18806" y="2799"/>
                      <a:pt x="18000" y="2383"/>
                      <a:pt x="17133" y="1984"/>
                    </a:cubicBezTo>
                    <a:cubicBezTo>
                      <a:pt x="16235" y="1570"/>
                      <a:pt x="15090" y="1214"/>
                      <a:pt x="13766" y="903"/>
                    </a:cubicBezTo>
                    <a:cubicBezTo>
                      <a:pt x="13355" y="806"/>
                      <a:pt x="12930" y="714"/>
                      <a:pt x="12483" y="625"/>
                    </a:cubicBezTo>
                    <a:cubicBezTo>
                      <a:pt x="10278" y="189"/>
                      <a:pt x="7879" y="-46"/>
                      <a:pt x="5136" y="8"/>
                    </a:cubicBezTo>
                    <a:cubicBezTo>
                      <a:pt x="4827" y="13"/>
                      <a:pt x="4518" y="31"/>
                      <a:pt x="4061" y="51"/>
                    </a:cubicBezTo>
                    <a:cubicBezTo>
                      <a:pt x="4345" y="124"/>
                      <a:pt x="4518" y="165"/>
                      <a:pt x="4680" y="210"/>
                    </a:cubicBezTo>
                    <a:cubicBezTo>
                      <a:pt x="5101" y="326"/>
                      <a:pt x="5557" y="433"/>
                      <a:pt x="5922" y="561"/>
                    </a:cubicBezTo>
                    <a:cubicBezTo>
                      <a:pt x="7119" y="976"/>
                      <a:pt x="7692" y="1475"/>
                      <a:pt x="8062" y="1978"/>
                    </a:cubicBezTo>
                    <a:cubicBezTo>
                      <a:pt x="8528" y="2621"/>
                      <a:pt x="8909" y="3273"/>
                      <a:pt x="9061" y="3925"/>
                    </a:cubicBezTo>
                    <a:cubicBezTo>
                      <a:pt x="9248" y="4743"/>
                      <a:pt x="9279" y="5565"/>
                      <a:pt x="9172" y="6384"/>
                    </a:cubicBezTo>
                    <a:cubicBezTo>
                      <a:pt x="9056" y="7299"/>
                      <a:pt x="8792" y="8212"/>
                      <a:pt x="8452" y="9122"/>
                    </a:cubicBezTo>
                    <a:cubicBezTo>
                      <a:pt x="8174" y="9864"/>
                      <a:pt x="7737" y="10603"/>
                      <a:pt x="7291" y="11341"/>
                    </a:cubicBezTo>
                    <a:cubicBezTo>
                      <a:pt x="6723" y="12274"/>
                      <a:pt x="6120" y="13205"/>
                      <a:pt x="5451" y="14132"/>
                    </a:cubicBezTo>
                    <a:cubicBezTo>
                      <a:pt x="4584" y="15335"/>
                      <a:pt x="3635" y="16535"/>
                      <a:pt x="2713" y="17734"/>
                    </a:cubicBezTo>
                    <a:cubicBezTo>
                      <a:pt x="1825" y="18890"/>
                      <a:pt x="933" y="20047"/>
                      <a:pt x="25" y="21202"/>
                    </a:cubicBezTo>
                    <a:cubicBezTo>
                      <a:pt x="-71" y="21322"/>
                      <a:pt x="112" y="21394"/>
                      <a:pt x="466" y="21424"/>
                    </a:cubicBezTo>
                    <a:cubicBezTo>
                      <a:pt x="1014" y="21472"/>
                      <a:pt x="1582" y="21515"/>
                      <a:pt x="2150" y="21532"/>
                    </a:cubicBezTo>
                    <a:cubicBezTo>
                      <a:pt x="2915" y="21554"/>
                      <a:pt x="3210" y="21488"/>
                      <a:pt x="3504" y="21297"/>
                    </a:cubicBezTo>
                    <a:cubicBezTo>
                      <a:pt x="3732" y="21146"/>
                      <a:pt x="4001" y="21001"/>
                      <a:pt x="4239" y="20852"/>
                    </a:cubicBezTo>
                    <a:cubicBezTo>
                      <a:pt x="5365" y="20148"/>
                      <a:pt x="6495" y="19442"/>
                      <a:pt x="7616" y="18736"/>
                    </a:cubicBezTo>
                    <a:cubicBezTo>
                      <a:pt x="9512" y="17540"/>
                      <a:pt x="11449" y="16348"/>
                      <a:pt x="13295" y="15146"/>
                    </a:cubicBezTo>
                    <a:close/>
                  </a:path>
                </a:pathLst>
              </a:custGeom>
              <a:solidFill>
                <a:srgbClr val="F39C12">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14" name="Shape">
                <a:extLst>
                  <a:ext uri="{FF2B5EF4-FFF2-40B4-BE49-F238E27FC236}">
                    <a16:creationId xmlns:a16="http://schemas.microsoft.com/office/drawing/2014/main" id="{FDD27C1B-8D48-4E8C-9AD4-2F6B0177FBC7}"/>
                  </a:ext>
                </a:extLst>
              </p:cNvPr>
              <p:cNvSpPr/>
              <p:nvPr/>
            </p:nvSpPr>
            <p:spPr>
              <a:xfrm>
                <a:off x="1124765" y="2166099"/>
                <a:ext cx="869380" cy="2449199"/>
              </a:xfrm>
              <a:custGeom>
                <a:avLst/>
                <a:gdLst/>
                <a:ahLst/>
                <a:cxnLst>
                  <a:cxn ang="0">
                    <a:pos x="wd2" y="hd2"/>
                  </a:cxn>
                  <a:cxn ang="5400000">
                    <a:pos x="wd2" y="hd2"/>
                  </a:cxn>
                  <a:cxn ang="10800000">
                    <a:pos x="wd2" y="hd2"/>
                  </a:cxn>
                  <a:cxn ang="16200000">
                    <a:pos x="wd2" y="hd2"/>
                  </a:cxn>
                </a:cxnLst>
                <a:rect l="0" t="0" r="r" b="b"/>
                <a:pathLst>
                  <a:path w="21557" h="21578" extrusionOk="0">
                    <a:moveTo>
                      <a:pt x="20186" y="20185"/>
                    </a:moveTo>
                    <a:cubicBezTo>
                      <a:pt x="19646" y="19796"/>
                      <a:pt x="19079" y="19413"/>
                      <a:pt x="18536" y="19026"/>
                    </a:cubicBezTo>
                    <a:cubicBezTo>
                      <a:pt x="18053" y="18680"/>
                      <a:pt x="17575" y="18333"/>
                      <a:pt x="17121" y="17982"/>
                    </a:cubicBezTo>
                    <a:cubicBezTo>
                      <a:pt x="16829" y="17754"/>
                      <a:pt x="16606" y="17516"/>
                      <a:pt x="16302" y="17290"/>
                    </a:cubicBezTo>
                    <a:cubicBezTo>
                      <a:pt x="15861" y="16958"/>
                      <a:pt x="15366" y="16634"/>
                      <a:pt x="14908" y="16304"/>
                    </a:cubicBezTo>
                    <a:cubicBezTo>
                      <a:pt x="14653" y="16119"/>
                      <a:pt x="14430" y="15929"/>
                      <a:pt x="14187" y="15744"/>
                    </a:cubicBezTo>
                    <a:cubicBezTo>
                      <a:pt x="13907" y="15530"/>
                      <a:pt x="13603" y="15322"/>
                      <a:pt x="13335" y="15107"/>
                    </a:cubicBezTo>
                    <a:cubicBezTo>
                      <a:pt x="13064" y="14891"/>
                      <a:pt x="12829" y="14669"/>
                      <a:pt x="12557" y="14453"/>
                    </a:cubicBezTo>
                    <a:cubicBezTo>
                      <a:pt x="12415" y="14339"/>
                      <a:pt x="12213" y="14234"/>
                      <a:pt x="12063" y="14121"/>
                    </a:cubicBezTo>
                    <a:cubicBezTo>
                      <a:pt x="11933" y="14020"/>
                      <a:pt x="11856" y="13910"/>
                      <a:pt x="11730" y="13808"/>
                    </a:cubicBezTo>
                    <a:cubicBezTo>
                      <a:pt x="11580" y="13687"/>
                      <a:pt x="11374" y="13575"/>
                      <a:pt x="11236" y="13452"/>
                    </a:cubicBezTo>
                    <a:cubicBezTo>
                      <a:pt x="10689" y="12971"/>
                      <a:pt x="10158" y="12487"/>
                      <a:pt x="9615" y="12005"/>
                    </a:cubicBezTo>
                    <a:cubicBezTo>
                      <a:pt x="9319" y="11744"/>
                      <a:pt x="8982" y="11488"/>
                      <a:pt x="8719" y="11223"/>
                    </a:cubicBezTo>
                    <a:cubicBezTo>
                      <a:pt x="8488" y="10988"/>
                      <a:pt x="8322" y="10743"/>
                      <a:pt x="8143" y="10503"/>
                    </a:cubicBezTo>
                    <a:cubicBezTo>
                      <a:pt x="7641" y="9823"/>
                      <a:pt x="7065" y="9148"/>
                      <a:pt x="6680" y="8459"/>
                    </a:cubicBezTo>
                    <a:cubicBezTo>
                      <a:pt x="6348" y="7859"/>
                      <a:pt x="6169" y="7245"/>
                      <a:pt x="6044" y="6633"/>
                    </a:cubicBezTo>
                    <a:cubicBezTo>
                      <a:pt x="5792" y="5428"/>
                      <a:pt x="6072" y="4235"/>
                      <a:pt x="7069" y="3074"/>
                    </a:cubicBezTo>
                    <a:cubicBezTo>
                      <a:pt x="7908" y="2096"/>
                      <a:pt x="9185" y="1202"/>
                      <a:pt x="11151" y="444"/>
                    </a:cubicBezTo>
                    <a:cubicBezTo>
                      <a:pt x="11532" y="298"/>
                      <a:pt x="11957" y="167"/>
                      <a:pt x="12436" y="2"/>
                    </a:cubicBezTo>
                    <a:cubicBezTo>
                      <a:pt x="12436" y="2"/>
                      <a:pt x="12436" y="2"/>
                      <a:pt x="12436" y="2"/>
                    </a:cubicBezTo>
                    <a:cubicBezTo>
                      <a:pt x="12265" y="2"/>
                      <a:pt x="12225" y="-2"/>
                      <a:pt x="12192" y="2"/>
                    </a:cubicBezTo>
                    <a:cubicBezTo>
                      <a:pt x="11682" y="83"/>
                      <a:pt x="11159" y="154"/>
                      <a:pt x="10672" y="249"/>
                    </a:cubicBezTo>
                    <a:cubicBezTo>
                      <a:pt x="7965" y="770"/>
                      <a:pt x="5808" y="1506"/>
                      <a:pt x="4094" y="2407"/>
                    </a:cubicBezTo>
                    <a:cubicBezTo>
                      <a:pt x="3907" y="2505"/>
                      <a:pt x="3737" y="2608"/>
                      <a:pt x="3563" y="2708"/>
                    </a:cubicBezTo>
                    <a:cubicBezTo>
                      <a:pt x="2708" y="3207"/>
                      <a:pt x="2002" y="3731"/>
                      <a:pt x="1443" y="4285"/>
                    </a:cubicBezTo>
                    <a:cubicBezTo>
                      <a:pt x="458" y="5262"/>
                      <a:pt x="16" y="6269"/>
                      <a:pt x="0" y="7301"/>
                    </a:cubicBezTo>
                    <a:cubicBezTo>
                      <a:pt x="-8" y="7935"/>
                      <a:pt x="187" y="8563"/>
                      <a:pt x="503" y="9188"/>
                    </a:cubicBezTo>
                    <a:cubicBezTo>
                      <a:pt x="981" y="10124"/>
                      <a:pt x="1784" y="11026"/>
                      <a:pt x="2850" y="11893"/>
                    </a:cubicBezTo>
                    <a:cubicBezTo>
                      <a:pt x="3575" y="12482"/>
                      <a:pt x="4414" y="13056"/>
                      <a:pt x="5290" y="13619"/>
                    </a:cubicBezTo>
                    <a:cubicBezTo>
                      <a:pt x="6242" y="14233"/>
                      <a:pt x="7268" y="14832"/>
                      <a:pt x="8317" y="15425"/>
                    </a:cubicBezTo>
                    <a:cubicBezTo>
                      <a:pt x="9392" y="16032"/>
                      <a:pt x="10527" y="16625"/>
                      <a:pt x="11653" y="17220"/>
                    </a:cubicBezTo>
                    <a:cubicBezTo>
                      <a:pt x="12476" y="17655"/>
                      <a:pt x="13323" y="18082"/>
                      <a:pt x="14158" y="18515"/>
                    </a:cubicBezTo>
                    <a:cubicBezTo>
                      <a:pt x="14916" y="18908"/>
                      <a:pt x="15674" y="19299"/>
                      <a:pt x="16424" y="19694"/>
                    </a:cubicBezTo>
                    <a:cubicBezTo>
                      <a:pt x="17547" y="20283"/>
                      <a:pt x="18666" y="20874"/>
                      <a:pt x="19772" y="21466"/>
                    </a:cubicBezTo>
                    <a:cubicBezTo>
                      <a:pt x="19938" y="21555"/>
                      <a:pt x="20165" y="21598"/>
                      <a:pt x="20404" y="21571"/>
                    </a:cubicBezTo>
                    <a:cubicBezTo>
                      <a:pt x="20769" y="21529"/>
                      <a:pt x="21130" y="21467"/>
                      <a:pt x="21442" y="21388"/>
                    </a:cubicBezTo>
                    <a:cubicBezTo>
                      <a:pt x="21551" y="21360"/>
                      <a:pt x="21592" y="21245"/>
                      <a:pt x="21523" y="21192"/>
                    </a:cubicBezTo>
                    <a:cubicBezTo>
                      <a:pt x="21106" y="20855"/>
                      <a:pt x="20652" y="20519"/>
                      <a:pt x="20186" y="20185"/>
                    </a:cubicBezTo>
                    <a:close/>
                  </a:path>
                </a:pathLst>
              </a:custGeom>
              <a:solidFill>
                <a:srgbClr val="F39C12">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15" name="Shape">
                <a:extLst>
                  <a:ext uri="{FF2B5EF4-FFF2-40B4-BE49-F238E27FC236}">
                    <a16:creationId xmlns:a16="http://schemas.microsoft.com/office/drawing/2014/main" id="{AB46F0C9-6FC4-417E-9368-B1EA05B65941}"/>
                  </a:ext>
                </a:extLst>
              </p:cNvPr>
              <p:cNvSpPr/>
              <p:nvPr/>
            </p:nvSpPr>
            <p:spPr>
              <a:xfrm>
                <a:off x="2514220" y="2378604"/>
                <a:ext cx="917553" cy="2264838"/>
              </a:xfrm>
              <a:custGeom>
                <a:avLst/>
                <a:gdLst/>
                <a:ahLst/>
                <a:cxnLst>
                  <a:cxn ang="0">
                    <a:pos x="wd2" y="hd2"/>
                  </a:cxn>
                  <a:cxn ang="5400000">
                    <a:pos x="wd2" y="hd2"/>
                  </a:cxn>
                  <a:cxn ang="10800000">
                    <a:pos x="wd2" y="hd2"/>
                  </a:cxn>
                  <a:cxn ang="16200000">
                    <a:pos x="wd2" y="hd2"/>
                  </a:cxn>
                </a:cxnLst>
                <a:rect l="0" t="0" r="r" b="b"/>
                <a:pathLst>
                  <a:path w="21316" h="21575" extrusionOk="0">
                    <a:moveTo>
                      <a:pt x="21215" y="6012"/>
                    </a:moveTo>
                    <a:cubicBezTo>
                      <a:pt x="21185" y="5877"/>
                      <a:pt x="21150" y="5741"/>
                      <a:pt x="21109" y="5606"/>
                    </a:cubicBezTo>
                    <a:cubicBezTo>
                      <a:pt x="20793" y="4644"/>
                      <a:pt x="20167" y="3723"/>
                      <a:pt x="19172" y="2842"/>
                    </a:cubicBezTo>
                    <a:cubicBezTo>
                      <a:pt x="18318" y="2085"/>
                      <a:pt x="17235" y="1395"/>
                      <a:pt x="15895" y="772"/>
                    </a:cubicBezTo>
                    <a:cubicBezTo>
                      <a:pt x="15325" y="508"/>
                      <a:pt x="14714" y="257"/>
                      <a:pt x="14121" y="0"/>
                    </a:cubicBezTo>
                    <a:cubicBezTo>
                      <a:pt x="14083" y="16"/>
                      <a:pt x="14042" y="30"/>
                      <a:pt x="14004" y="45"/>
                    </a:cubicBezTo>
                    <a:cubicBezTo>
                      <a:pt x="14174" y="148"/>
                      <a:pt x="14357" y="249"/>
                      <a:pt x="14520" y="353"/>
                    </a:cubicBezTo>
                    <a:cubicBezTo>
                      <a:pt x="16366" y="1543"/>
                      <a:pt x="17474" y="2837"/>
                      <a:pt x="17866" y="4239"/>
                    </a:cubicBezTo>
                    <a:cubicBezTo>
                      <a:pt x="18162" y="5304"/>
                      <a:pt x="18048" y="6361"/>
                      <a:pt x="17642" y="7414"/>
                    </a:cubicBezTo>
                    <a:cubicBezTo>
                      <a:pt x="17269" y="8382"/>
                      <a:pt x="16578" y="9321"/>
                      <a:pt x="15701" y="10234"/>
                    </a:cubicBezTo>
                    <a:cubicBezTo>
                      <a:pt x="14949" y="11016"/>
                      <a:pt x="14061" y="11774"/>
                      <a:pt x="13073" y="12512"/>
                    </a:cubicBezTo>
                    <a:cubicBezTo>
                      <a:pt x="11300" y="13839"/>
                      <a:pt x="9397" y="15133"/>
                      <a:pt x="7392" y="16404"/>
                    </a:cubicBezTo>
                    <a:cubicBezTo>
                      <a:pt x="6618" y="16894"/>
                      <a:pt x="5892" y="17400"/>
                      <a:pt x="5125" y="17894"/>
                    </a:cubicBezTo>
                    <a:cubicBezTo>
                      <a:pt x="3504" y="18939"/>
                      <a:pt x="1871" y="19981"/>
                      <a:pt x="238" y="21024"/>
                    </a:cubicBezTo>
                    <a:cubicBezTo>
                      <a:pt x="-123" y="21256"/>
                      <a:pt x="-81" y="21370"/>
                      <a:pt x="420" y="21527"/>
                    </a:cubicBezTo>
                    <a:cubicBezTo>
                      <a:pt x="655" y="21600"/>
                      <a:pt x="845" y="21591"/>
                      <a:pt x="1031" y="21497"/>
                    </a:cubicBezTo>
                    <a:cubicBezTo>
                      <a:pt x="2182" y="20916"/>
                      <a:pt x="3333" y="20336"/>
                      <a:pt x="4487" y="19755"/>
                    </a:cubicBezTo>
                    <a:cubicBezTo>
                      <a:pt x="5474" y="19256"/>
                      <a:pt x="6466" y="18760"/>
                      <a:pt x="7461" y="18263"/>
                    </a:cubicBezTo>
                    <a:cubicBezTo>
                      <a:pt x="10104" y="16941"/>
                      <a:pt x="12709" y="15605"/>
                      <a:pt x="15059" y="14191"/>
                    </a:cubicBezTo>
                    <a:cubicBezTo>
                      <a:pt x="16495" y="13327"/>
                      <a:pt x="17812" y="12434"/>
                      <a:pt x="18838" y="11472"/>
                    </a:cubicBezTo>
                    <a:cubicBezTo>
                      <a:pt x="19521" y="10830"/>
                      <a:pt x="20110" y="10178"/>
                      <a:pt x="20524" y="9499"/>
                    </a:cubicBezTo>
                    <a:cubicBezTo>
                      <a:pt x="21223" y="8347"/>
                      <a:pt x="21477" y="7187"/>
                      <a:pt x="21215" y="6012"/>
                    </a:cubicBezTo>
                    <a:close/>
                  </a:path>
                </a:pathLst>
              </a:custGeom>
              <a:solidFill>
                <a:srgbClr val="F39C12">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sp>
            <p:nvSpPr>
              <p:cNvPr id="316" name="Shape">
                <a:extLst>
                  <a:ext uri="{FF2B5EF4-FFF2-40B4-BE49-F238E27FC236}">
                    <a16:creationId xmlns:a16="http://schemas.microsoft.com/office/drawing/2014/main" id="{1D4F4FF1-86EF-4471-8548-EFFCE277989A}"/>
                  </a:ext>
                </a:extLst>
              </p:cNvPr>
              <p:cNvSpPr/>
              <p:nvPr/>
            </p:nvSpPr>
            <p:spPr>
              <a:xfrm>
                <a:off x="1010339" y="3228624"/>
                <a:ext cx="889089" cy="1447157"/>
              </a:xfrm>
              <a:custGeom>
                <a:avLst/>
                <a:gdLst/>
                <a:ahLst/>
                <a:cxnLst>
                  <a:cxn ang="0">
                    <a:pos x="wd2" y="hd2"/>
                  </a:cxn>
                  <a:cxn ang="5400000">
                    <a:pos x="wd2" y="hd2"/>
                  </a:cxn>
                  <a:cxn ang="10800000">
                    <a:pos x="wd2" y="hd2"/>
                  </a:cxn>
                  <a:cxn ang="16200000">
                    <a:pos x="wd2" y="hd2"/>
                  </a:cxn>
                </a:cxnLst>
                <a:rect l="0" t="0" r="r" b="b"/>
                <a:pathLst>
                  <a:path w="21600" h="21600" extrusionOk="0">
                    <a:moveTo>
                      <a:pt x="21231" y="20946"/>
                    </a:moveTo>
                    <a:cubicBezTo>
                      <a:pt x="19880" y="19953"/>
                      <a:pt x="18506" y="18972"/>
                      <a:pt x="17140" y="17987"/>
                    </a:cubicBezTo>
                    <a:cubicBezTo>
                      <a:pt x="15961" y="17135"/>
                      <a:pt x="14765" y="16291"/>
                      <a:pt x="13610" y="15427"/>
                    </a:cubicBezTo>
                    <a:cubicBezTo>
                      <a:pt x="12033" y="14246"/>
                      <a:pt x="10472" y="13056"/>
                      <a:pt x="8928" y="11860"/>
                    </a:cubicBezTo>
                    <a:cubicBezTo>
                      <a:pt x="8101" y="11221"/>
                      <a:pt x="7295" y="10574"/>
                      <a:pt x="6529" y="9908"/>
                    </a:cubicBezTo>
                    <a:cubicBezTo>
                      <a:pt x="5929" y="9389"/>
                      <a:pt x="5413" y="8832"/>
                      <a:pt x="4857" y="8293"/>
                    </a:cubicBezTo>
                    <a:cubicBezTo>
                      <a:pt x="3542" y="7029"/>
                      <a:pt x="2474" y="5690"/>
                      <a:pt x="1644" y="4282"/>
                    </a:cubicBezTo>
                    <a:cubicBezTo>
                      <a:pt x="826" y="2896"/>
                      <a:pt x="282" y="1469"/>
                      <a:pt x="0" y="0"/>
                    </a:cubicBezTo>
                    <a:cubicBezTo>
                      <a:pt x="0" y="0"/>
                      <a:pt x="0" y="0"/>
                      <a:pt x="0" y="0"/>
                    </a:cubicBezTo>
                    <a:cubicBezTo>
                      <a:pt x="0" y="0"/>
                      <a:pt x="0" y="0"/>
                      <a:pt x="0" y="0"/>
                    </a:cubicBezTo>
                    <a:cubicBezTo>
                      <a:pt x="8" y="339"/>
                      <a:pt x="20" y="678"/>
                      <a:pt x="36" y="1017"/>
                    </a:cubicBezTo>
                    <a:cubicBezTo>
                      <a:pt x="60" y="1613"/>
                      <a:pt x="103" y="2211"/>
                      <a:pt x="214" y="2801"/>
                    </a:cubicBezTo>
                    <a:cubicBezTo>
                      <a:pt x="548" y="4570"/>
                      <a:pt x="1457" y="6248"/>
                      <a:pt x="2748" y="7837"/>
                    </a:cubicBezTo>
                    <a:cubicBezTo>
                      <a:pt x="3463" y="8713"/>
                      <a:pt x="4277" y="9564"/>
                      <a:pt x="5163" y="10382"/>
                    </a:cubicBezTo>
                    <a:cubicBezTo>
                      <a:pt x="7129" y="12194"/>
                      <a:pt x="9448" y="13841"/>
                      <a:pt x="11835" y="15447"/>
                    </a:cubicBezTo>
                    <a:cubicBezTo>
                      <a:pt x="13499" y="16567"/>
                      <a:pt x="15222" y="17655"/>
                      <a:pt x="16926" y="18753"/>
                    </a:cubicBezTo>
                    <a:cubicBezTo>
                      <a:pt x="17915" y="19389"/>
                      <a:pt x="18903" y="20024"/>
                      <a:pt x="19912" y="20646"/>
                    </a:cubicBezTo>
                    <a:cubicBezTo>
                      <a:pt x="20452" y="20978"/>
                      <a:pt x="21036" y="21283"/>
                      <a:pt x="21600" y="21600"/>
                    </a:cubicBezTo>
                    <a:cubicBezTo>
                      <a:pt x="21600" y="21600"/>
                      <a:pt x="21600" y="21600"/>
                      <a:pt x="21600" y="21600"/>
                    </a:cubicBezTo>
                    <a:cubicBezTo>
                      <a:pt x="21592" y="21588"/>
                      <a:pt x="21584" y="21576"/>
                      <a:pt x="21576" y="21563"/>
                    </a:cubicBezTo>
                    <a:cubicBezTo>
                      <a:pt x="21425" y="21371"/>
                      <a:pt x="21445" y="21105"/>
                      <a:pt x="21231" y="20946"/>
                    </a:cubicBezTo>
                    <a:close/>
                  </a:path>
                </a:pathLst>
              </a:custGeom>
              <a:solidFill>
                <a:srgbClr val="F39C12">
                  <a:lumMod val="50000"/>
                </a:srgbClr>
              </a:solidFill>
              <a:ln w="12700">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defRPr>
                </a:pPr>
                <a:endParaRPr kumimoji="0" sz="2400" b="0" i="0" u="none" strike="noStrike" kern="0" cap="none" spc="0" normalizeH="0" baseline="0" noProof="0">
                  <a:ln>
                    <a:noFill/>
                  </a:ln>
                  <a:solidFill>
                    <a:srgbClr val="FFFFFF"/>
                  </a:solidFill>
                  <a:effectLst/>
                  <a:uLnTx/>
                  <a:uFillTx/>
                  <a:latin typeface="Calibri"/>
                </a:endParaRPr>
              </a:p>
            </p:txBody>
          </p:sp>
        </p:grpSp>
        <p:sp>
          <p:nvSpPr>
            <p:cNvPr id="342" name="TextBox 341">
              <a:extLst>
                <a:ext uri="{FF2B5EF4-FFF2-40B4-BE49-F238E27FC236}">
                  <a16:creationId xmlns:a16="http://schemas.microsoft.com/office/drawing/2014/main" id="{9D82DDF8-CE09-4F8E-84B8-8CCB35A0D3FE}"/>
                </a:ext>
              </a:extLst>
            </p:cNvPr>
            <p:cNvSpPr txBox="1"/>
            <p:nvPr/>
          </p:nvSpPr>
          <p:spPr>
            <a:xfrm>
              <a:off x="5192138" y="4880370"/>
              <a:ext cx="1608111" cy="668758"/>
            </a:xfrm>
            <a:prstGeom prst="rect">
              <a:avLst/>
            </a:prstGeom>
            <a:noFill/>
          </p:spPr>
          <p:txBody>
            <a:bodyPr wrap="none" lIns="0" rtlCol="0" anchor="b">
              <a:spAutoFit/>
            </a:bodyPr>
            <a:lstStyle/>
            <a:p>
              <a:pPr defTabSz="914354"/>
              <a:r>
                <a:rPr lang="en-US" sz="2400" b="1" noProof="1">
                  <a:solidFill>
                    <a:srgbClr val="9BBB59"/>
                  </a:solidFill>
                  <a:latin typeface="Calibri"/>
                </a:rPr>
                <a:t>Claridad</a:t>
              </a:r>
            </a:p>
          </p:txBody>
        </p:sp>
        <p:sp>
          <p:nvSpPr>
            <p:cNvPr id="345" name="TextBox 344">
              <a:extLst>
                <a:ext uri="{FF2B5EF4-FFF2-40B4-BE49-F238E27FC236}">
                  <a16:creationId xmlns:a16="http://schemas.microsoft.com/office/drawing/2014/main" id="{A72EDD53-45A5-4D3C-A758-DF337C48324D}"/>
                </a:ext>
              </a:extLst>
            </p:cNvPr>
            <p:cNvSpPr txBox="1"/>
            <p:nvPr/>
          </p:nvSpPr>
          <p:spPr>
            <a:xfrm>
              <a:off x="159209" y="4422669"/>
              <a:ext cx="2760233" cy="668758"/>
            </a:xfrm>
            <a:prstGeom prst="rect">
              <a:avLst/>
            </a:prstGeom>
            <a:noFill/>
          </p:spPr>
          <p:txBody>
            <a:bodyPr wrap="none" lIns="0" rtlCol="0" anchor="b">
              <a:spAutoFit/>
            </a:bodyPr>
            <a:lstStyle/>
            <a:p>
              <a:pPr defTabSz="914354"/>
              <a:r>
                <a:rPr lang="en-US" sz="2400" b="1" noProof="1">
                  <a:solidFill>
                    <a:srgbClr val="16A085"/>
                  </a:solidFill>
                  <a:latin typeface="Calibri"/>
                </a:rPr>
                <a:t>Acceso abierto</a:t>
              </a:r>
            </a:p>
          </p:txBody>
        </p:sp>
        <p:sp>
          <p:nvSpPr>
            <p:cNvPr id="348" name="TextBox 347">
              <a:extLst>
                <a:ext uri="{FF2B5EF4-FFF2-40B4-BE49-F238E27FC236}">
                  <a16:creationId xmlns:a16="http://schemas.microsoft.com/office/drawing/2014/main" id="{CC63F248-4776-44C3-9D92-96FECFF6845A}"/>
                </a:ext>
              </a:extLst>
            </p:cNvPr>
            <p:cNvSpPr txBox="1"/>
            <p:nvPr/>
          </p:nvSpPr>
          <p:spPr>
            <a:xfrm>
              <a:off x="9533377" y="4880370"/>
              <a:ext cx="2274840" cy="668758"/>
            </a:xfrm>
            <a:prstGeom prst="rect">
              <a:avLst/>
            </a:prstGeom>
            <a:noFill/>
          </p:spPr>
          <p:txBody>
            <a:bodyPr wrap="none" lIns="0" rtlCol="0" anchor="b">
              <a:spAutoFit/>
            </a:bodyPr>
            <a:lstStyle/>
            <a:p>
              <a:pPr defTabSz="914354"/>
              <a:r>
                <a:rPr lang="en-US" sz="2400" b="1" noProof="1">
                  <a:solidFill>
                    <a:srgbClr val="C0392B"/>
                  </a:solidFill>
                  <a:latin typeface="Calibri"/>
                </a:rPr>
                <a:t>Trazabilidad</a:t>
              </a:r>
            </a:p>
          </p:txBody>
        </p:sp>
        <p:sp>
          <p:nvSpPr>
            <p:cNvPr id="351" name="TextBox 350">
              <a:extLst>
                <a:ext uri="{FF2B5EF4-FFF2-40B4-BE49-F238E27FC236}">
                  <a16:creationId xmlns:a16="http://schemas.microsoft.com/office/drawing/2014/main" id="{112B3C01-3F6E-4F77-9E89-4429D0211004}"/>
                </a:ext>
              </a:extLst>
            </p:cNvPr>
            <p:cNvSpPr txBox="1"/>
            <p:nvPr/>
          </p:nvSpPr>
          <p:spPr>
            <a:xfrm>
              <a:off x="3125988" y="1515441"/>
              <a:ext cx="1764978" cy="668758"/>
            </a:xfrm>
            <a:prstGeom prst="rect">
              <a:avLst/>
            </a:prstGeom>
            <a:noFill/>
          </p:spPr>
          <p:txBody>
            <a:bodyPr wrap="none" lIns="0" rtlCol="0" anchor="b">
              <a:spAutoFit/>
            </a:bodyPr>
            <a:lstStyle/>
            <a:p>
              <a:pPr defTabSz="914354"/>
              <a:r>
                <a:rPr lang="en-US" sz="2400" b="1" noProof="1">
                  <a:solidFill>
                    <a:srgbClr val="2980B9"/>
                  </a:solidFill>
                  <a:latin typeface="Calibri"/>
                </a:rPr>
                <a:t>Fidelidad</a:t>
              </a:r>
            </a:p>
          </p:txBody>
        </p:sp>
        <p:sp>
          <p:nvSpPr>
            <p:cNvPr id="354" name="TextBox 353">
              <a:extLst>
                <a:ext uri="{FF2B5EF4-FFF2-40B4-BE49-F238E27FC236}">
                  <a16:creationId xmlns:a16="http://schemas.microsoft.com/office/drawing/2014/main" id="{D87F8A2C-61F1-414A-9370-60E5F4712FE7}"/>
                </a:ext>
              </a:extLst>
            </p:cNvPr>
            <p:cNvSpPr txBox="1"/>
            <p:nvPr/>
          </p:nvSpPr>
          <p:spPr>
            <a:xfrm>
              <a:off x="7203173" y="1481650"/>
              <a:ext cx="2600857" cy="668758"/>
            </a:xfrm>
            <a:prstGeom prst="rect">
              <a:avLst/>
            </a:prstGeom>
            <a:noFill/>
          </p:spPr>
          <p:txBody>
            <a:bodyPr wrap="none" lIns="0" rtlCol="0" anchor="b">
              <a:spAutoFit/>
            </a:bodyPr>
            <a:lstStyle/>
            <a:p>
              <a:pPr defTabSz="914354"/>
              <a:r>
                <a:rPr lang="en-US" sz="2400" b="1" noProof="1">
                  <a:solidFill>
                    <a:srgbClr val="F39C12"/>
                  </a:solidFill>
                  <a:latin typeface="Calibri"/>
                </a:rPr>
                <a:t>No duplicidad</a:t>
              </a:r>
            </a:p>
          </p:txBody>
        </p:sp>
      </p:grpSp>
      <p:sp>
        <p:nvSpPr>
          <p:cNvPr id="357" name="Título 1">
            <a:extLst>
              <a:ext uri="{FF2B5EF4-FFF2-40B4-BE49-F238E27FC236}">
                <a16:creationId xmlns:a16="http://schemas.microsoft.com/office/drawing/2014/main" id="{B5333915-752F-4BEC-97FF-6EABADF4F99B}"/>
              </a:ext>
            </a:extLst>
          </p:cNvPr>
          <p:cNvSpPr txBox="1">
            <a:spLocks/>
          </p:cNvSpPr>
          <p:nvPr/>
        </p:nvSpPr>
        <p:spPr>
          <a:xfrm>
            <a:off x="328145" y="472329"/>
            <a:ext cx="7272649" cy="63308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ES" sz="3200" b="1" dirty="0">
                <a:solidFill>
                  <a:schemeClr val="tx1">
                    <a:lumMod val="65000"/>
                    <a:lumOff val="35000"/>
                  </a:schemeClr>
                </a:solidFill>
              </a:rPr>
              <a:t>Requisitos de la infraestructura.</a:t>
            </a:r>
            <a:endParaRPr lang="es-CO" sz="3200" b="1" dirty="0">
              <a:solidFill>
                <a:schemeClr val="tx1">
                  <a:lumMod val="65000"/>
                  <a:lumOff val="35000"/>
                </a:schemeClr>
              </a:solidFill>
            </a:endParaRPr>
          </a:p>
        </p:txBody>
      </p:sp>
      <p:sp>
        <p:nvSpPr>
          <p:cNvPr id="359" name="Rectangle 358">
            <a:extLst>
              <a:ext uri="{FF2B5EF4-FFF2-40B4-BE49-F238E27FC236}">
                <a16:creationId xmlns:a16="http://schemas.microsoft.com/office/drawing/2014/main" id="{8C03917D-39F0-4628-8C13-96AC58138C16}"/>
              </a:ext>
            </a:extLst>
          </p:cNvPr>
          <p:cNvSpPr/>
          <p:nvPr/>
        </p:nvSpPr>
        <p:spPr>
          <a:xfrm>
            <a:off x="305352" y="1075208"/>
            <a:ext cx="8391735" cy="584775"/>
          </a:xfrm>
          <a:prstGeom prst="rect">
            <a:avLst/>
          </a:prstGeom>
        </p:spPr>
        <p:txBody>
          <a:bodyPr wrap="square">
            <a:spAutoFit/>
          </a:bodyPr>
          <a:lstStyle/>
          <a:p>
            <a:r>
              <a:rPr lang="es-CO" sz="1600" dirty="0">
                <a:latin typeface="Segoe UI" panose="020B0502040204020203" pitchFamily="34" charset="0"/>
                <a:ea typeface="Calibri" panose="020F0502020204030204" pitchFamily="34" charset="0"/>
                <a:cs typeface="Times New Roman" panose="02020603050405020304" pitchFamily="18" charset="0"/>
              </a:rPr>
              <a:t>Las siguientes son condiciones esperadas de la infraestructura para la gestión y disposición de los datos expuestos</a:t>
            </a:r>
            <a:endParaRPr lang="es-CO" sz="1600" dirty="0"/>
          </a:p>
        </p:txBody>
      </p:sp>
    </p:spTree>
    <p:extLst>
      <p:ext uri="{BB962C8B-B14F-4D97-AF65-F5344CB8AC3E}">
        <p14:creationId xmlns:p14="http://schemas.microsoft.com/office/powerpoint/2010/main" val="23505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1226E-10B4-454F-BC9A-51956F2B92F7}"/>
              </a:ext>
            </a:extLst>
          </p:cNvPr>
          <p:cNvSpPr txBox="1">
            <a:spLocks/>
          </p:cNvSpPr>
          <p:nvPr/>
        </p:nvSpPr>
        <p:spPr>
          <a:xfrm>
            <a:off x="4572000" y="1872526"/>
            <a:ext cx="4088261" cy="69922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b="1" dirty="0">
                <a:solidFill>
                  <a:schemeClr val="tx1">
                    <a:lumMod val="65000"/>
                    <a:lumOff val="35000"/>
                  </a:schemeClr>
                </a:solidFill>
              </a:rPr>
              <a:t>Observatorios actuales</a:t>
            </a:r>
          </a:p>
        </p:txBody>
      </p:sp>
      <p:pic>
        <p:nvPicPr>
          <p:cNvPr id="5" name="Graphic 4">
            <a:extLst>
              <a:ext uri="{FF2B5EF4-FFF2-40B4-BE49-F238E27FC236}">
                <a16:creationId xmlns:a16="http://schemas.microsoft.com/office/drawing/2014/main" id="{3976BF13-E6E2-4487-B646-2F92DB8230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880" y="531573"/>
            <a:ext cx="4088261" cy="4080353"/>
          </a:xfrm>
          <a:prstGeom prst="rect">
            <a:avLst/>
          </a:prstGeom>
        </p:spPr>
      </p:pic>
      <p:pic>
        <p:nvPicPr>
          <p:cNvPr id="6" name="Graphic 5">
            <a:extLst>
              <a:ext uri="{FF2B5EF4-FFF2-40B4-BE49-F238E27FC236}">
                <a16:creationId xmlns:a16="http://schemas.microsoft.com/office/drawing/2014/main" id="{D9745FD9-F04A-4BA5-86D1-0E08E8F12E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2104" y="1415326"/>
            <a:ext cx="457200" cy="457200"/>
          </a:xfrm>
          <a:prstGeom prst="rect">
            <a:avLst/>
          </a:prstGeom>
        </p:spPr>
      </p:pic>
    </p:spTree>
    <p:extLst>
      <p:ext uri="{BB962C8B-B14F-4D97-AF65-F5344CB8AC3E}">
        <p14:creationId xmlns:p14="http://schemas.microsoft.com/office/powerpoint/2010/main" val="79367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C4FA5AA-7A07-4E4D-8AE9-8CEED0652304}"/>
              </a:ext>
            </a:extLst>
          </p:cNvPr>
          <p:cNvSpPr>
            <a:spLocks noGrp="1"/>
          </p:cNvSpPr>
          <p:nvPr>
            <p:ph idx="4294967295"/>
          </p:nvPr>
        </p:nvSpPr>
        <p:spPr>
          <a:xfrm>
            <a:off x="422015" y="1482072"/>
            <a:ext cx="3890963" cy="3081450"/>
          </a:xfrm>
          <a:prstGeom prst="rect">
            <a:avLst/>
          </a:prstGeom>
        </p:spPr>
        <p:txBody>
          <a:bodyPr>
            <a:normAutofit/>
          </a:bodyPr>
          <a:lstStyle/>
          <a:p>
            <a:pPr marL="0" indent="0" algn="just">
              <a:lnSpc>
                <a:spcPct val="107000"/>
              </a:lnSpc>
              <a:spcBef>
                <a:spcPts val="0"/>
              </a:spcBef>
              <a:spcAft>
                <a:spcPts val="600"/>
              </a:spcAft>
              <a:buNone/>
            </a:pPr>
            <a:r>
              <a:rPr lang="es-CO" sz="1800" dirty="0">
                <a:latin typeface="Segoe UI" panose="020B0502040204020203" pitchFamily="34" charset="0"/>
                <a:ea typeface="Calibri" panose="020F0502020204030204" pitchFamily="34" charset="0"/>
                <a:cs typeface="Times New Roman" panose="02020603050405020304" pitchFamily="18" charset="0"/>
              </a:rPr>
              <a:t>En el marco del Observatorio del Suelo y la Dinámica Inmobiliaria – OSDI promovido por la Dirección de Espacio Urbano y Territorial del Ministerio de Vivienda, Ciudad y Territorio figuran al menos 15 experiencias tanto de nivel municipal, metropolitano, distrital y regional.</a:t>
            </a:r>
            <a:endParaRPr lang="es-CO" sz="1800" dirty="0">
              <a:latin typeface="Calibri" panose="020F0502020204030204" pitchFamily="34" charset="0"/>
              <a:ea typeface="Calibri" panose="020F0502020204030204" pitchFamily="34" charset="0"/>
              <a:cs typeface="Times New Roman" panose="02020603050405020304" pitchFamily="18" charset="0"/>
            </a:endParaRPr>
          </a:p>
          <a:p>
            <a:endParaRPr lang="es-CO" sz="2700" dirty="0"/>
          </a:p>
        </p:txBody>
      </p:sp>
      <p:grpSp>
        <p:nvGrpSpPr>
          <p:cNvPr id="4" name="Grupo 3">
            <a:extLst>
              <a:ext uri="{FF2B5EF4-FFF2-40B4-BE49-F238E27FC236}">
                <a16:creationId xmlns:a16="http://schemas.microsoft.com/office/drawing/2014/main" id="{0CBA9F10-A534-41A3-9106-748FEF499903}"/>
              </a:ext>
            </a:extLst>
          </p:cNvPr>
          <p:cNvGrpSpPr/>
          <p:nvPr/>
        </p:nvGrpSpPr>
        <p:grpSpPr>
          <a:xfrm>
            <a:off x="4831023" y="673136"/>
            <a:ext cx="3956605" cy="3872166"/>
            <a:chOff x="0" y="0"/>
            <a:chExt cx="3923665" cy="4048442"/>
          </a:xfrm>
        </p:grpSpPr>
        <p:pic>
          <p:nvPicPr>
            <p:cNvPr id="5" name="Imagen 4">
              <a:extLst>
                <a:ext uri="{FF2B5EF4-FFF2-40B4-BE49-F238E27FC236}">
                  <a16:creationId xmlns:a16="http://schemas.microsoft.com/office/drawing/2014/main" id="{3E67BAD3-D6EC-4B26-86CC-E17E0F3C28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 y="1852612"/>
              <a:ext cx="3914140" cy="2195830"/>
            </a:xfrm>
            <a:prstGeom prst="rect">
              <a:avLst/>
            </a:prstGeom>
          </p:spPr>
        </p:pic>
        <p:pic>
          <p:nvPicPr>
            <p:cNvPr id="6" name="Imagen 5" descr="Imagen que contiene texto, mapa&#10;&#10;Descripción generada automáticamente">
              <a:extLst>
                <a:ext uri="{FF2B5EF4-FFF2-40B4-BE49-F238E27FC236}">
                  <a16:creationId xmlns:a16="http://schemas.microsoft.com/office/drawing/2014/main" id="{5EB1AAC3-5423-44E6-9509-C48307959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922395" cy="2214880"/>
            </a:xfrm>
            <a:prstGeom prst="rect">
              <a:avLst/>
            </a:prstGeom>
          </p:spPr>
        </p:pic>
      </p:grpSp>
      <p:sp>
        <p:nvSpPr>
          <p:cNvPr id="9" name="CuadroTexto 8">
            <a:extLst>
              <a:ext uri="{FF2B5EF4-FFF2-40B4-BE49-F238E27FC236}">
                <a16:creationId xmlns:a16="http://schemas.microsoft.com/office/drawing/2014/main" id="{0DEC6751-8F17-4CF8-B1EB-E27B191FA944}"/>
              </a:ext>
            </a:extLst>
          </p:cNvPr>
          <p:cNvSpPr txBox="1"/>
          <p:nvPr/>
        </p:nvSpPr>
        <p:spPr>
          <a:xfrm>
            <a:off x="4699811" y="4563522"/>
            <a:ext cx="4086536" cy="461665"/>
          </a:xfrm>
          <a:prstGeom prst="rect">
            <a:avLst/>
          </a:prstGeom>
          <a:noFill/>
        </p:spPr>
        <p:txBody>
          <a:bodyPr wrap="square" rtlCol="0">
            <a:spAutoFit/>
          </a:bodyPr>
          <a:lstStyle/>
          <a:p>
            <a:r>
              <a:rPr lang="es-CO" sz="1200" dirty="0">
                <a:effectLst/>
                <a:latin typeface="Segoe UI" panose="020B0502040204020203" pitchFamily="34" charset="0"/>
                <a:ea typeface="Calibri" panose="020F0502020204030204" pitchFamily="34" charset="0"/>
                <a:cs typeface="Segoe UI" panose="020B0502040204020203" pitchFamily="34" charset="0"/>
              </a:rPr>
              <a:t>Observatorios actuales y actividades de la OSDI. Fuente: (Minvivienda, 2021).</a:t>
            </a:r>
            <a:endParaRPr lang="es-CO" sz="12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8" name="Título 1">
            <a:extLst>
              <a:ext uri="{FF2B5EF4-FFF2-40B4-BE49-F238E27FC236}">
                <a16:creationId xmlns:a16="http://schemas.microsoft.com/office/drawing/2014/main" id="{9562EA69-98D7-40C9-9249-33D142D3D1BB}"/>
              </a:ext>
            </a:extLst>
          </p:cNvPr>
          <p:cNvSpPr txBox="1">
            <a:spLocks/>
          </p:cNvSpPr>
          <p:nvPr/>
        </p:nvSpPr>
        <p:spPr>
          <a:xfrm>
            <a:off x="422015" y="579978"/>
            <a:ext cx="1485843" cy="646436"/>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US" sz="3200" b="1" dirty="0">
                <a:solidFill>
                  <a:schemeClr val="tx1">
                    <a:lumMod val="65000"/>
                    <a:lumOff val="35000"/>
                  </a:schemeClr>
                </a:solidFill>
              </a:rPr>
              <a:t>OSDI</a:t>
            </a:r>
            <a:endParaRPr lang="es-CO" sz="3200" b="1" dirty="0">
              <a:solidFill>
                <a:schemeClr val="tx1">
                  <a:lumMod val="65000"/>
                  <a:lumOff val="35000"/>
                </a:schemeClr>
              </a:solidFill>
            </a:endParaRPr>
          </a:p>
        </p:txBody>
      </p:sp>
    </p:spTree>
    <p:extLst>
      <p:ext uri="{BB962C8B-B14F-4D97-AF65-F5344CB8AC3E}">
        <p14:creationId xmlns:p14="http://schemas.microsoft.com/office/powerpoint/2010/main" val="22837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4AF351-EBF8-45DA-99B3-116A04DE8E8D}"/>
              </a:ext>
            </a:extLst>
          </p:cNvPr>
          <p:cNvGrpSpPr/>
          <p:nvPr/>
        </p:nvGrpSpPr>
        <p:grpSpPr>
          <a:xfrm>
            <a:off x="2626617" y="1047650"/>
            <a:ext cx="3845525" cy="3724422"/>
            <a:chOff x="3582951" y="1164342"/>
            <a:chExt cx="4958771" cy="4862013"/>
          </a:xfrm>
        </p:grpSpPr>
        <p:sp>
          <p:nvSpPr>
            <p:cNvPr id="4" name="Circle">
              <a:extLst>
                <a:ext uri="{FF2B5EF4-FFF2-40B4-BE49-F238E27FC236}">
                  <a16:creationId xmlns:a16="http://schemas.microsoft.com/office/drawing/2014/main" id="{892832D4-AFD9-4689-8272-50669CE5D651}"/>
                </a:ext>
              </a:extLst>
            </p:cNvPr>
            <p:cNvSpPr/>
            <p:nvPr/>
          </p:nvSpPr>
          <p:spPr>
            <a:xfrm>
              <a:off x="5186958" y="1164342"/>
              <a:ext cx="1880023" cy="1880022"/>
            </a:xfrm>
            <a:prstGeom prst="ellipse">
              <a:avLst/>
            </a:prstGeom>
            <a:solidFill>
              <a:srgbClr val="C0392B">
                <a:alpha val="70000"/>
              </a:srgbClr>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1100" b="0" i="0" u="none" strike="noStrike" kern="0" cap="none" spc="0" normalizeH="0" baseline="0" noProof="0" dirty="0">
                  <a:ln>
                    <a:noFill/>
                  </a:ln>
                  <a:solidFill>
                    <a:srgbClr val="2C3E50"/>
                  </a:solidFill>
                  <a:effectLst/>
                  <a:uLnTx/>
                  <a:uFillTx/>
                  <a:latin typeface="Calibri"/>
                </a:rPr>
                <a:t>TRANSPARENCIA</a:t>
              </a:r>
              <a:endParaRPr kumimoji="0" sz="1100" b="0" i="0" u="none" strike="noStrike" kern="0" cap="none" spc="0" normalizeH="0" baseline="0" noProof="0" dirty="0">
                <a:ln>
                  <a:noFill/>
                </a:ln>
                <a:solidFill>
                  <a:srgbClr val="2C3E50"/>
                </a:solidFill>
                <a:effectLst/>
                <a:uLnTx/>
                <a:uFillTx/>
                <a:latin typeface="Calibri"/>
              </a:endParaRPr>
            </a:p>
          </p:txBody>
        </p:sp>
        <p:sp>
          <p:nvSpPr>
            <p:cNvPr id="5" name="Circle">
              <a:extLst>
                <a:ext uri="{FF2B5EF4-FFF2-40B4-BE49-F238E27FC236}">
                  <a16:creationId xmlns:a16="http://schemas.microsoft.com/office/drawing/2014/main" id="{F5566F52-28A5-4127-8712-98E76FD85B0B}"/>
                </a:ext>
              </a:extLst>
            </p:cNvPr>
            <p:cNvSpPr/>
            <p:nvPr/>
          </p:nvSpPr>
          <p:spPr>
            <a:xfrm>
              <a:off x="6661699" y="2358093"/>
              <a:ext cx="1880023" cy="1880022"/>
            </a:xfrm>
            <a:prstGeom prst="ellipse">
              <a:avLst/>
            </a:prstGeom>
            <a:solidFill>
              <a:srgbClr val="F39C12">
                <a:alpha val="70000"/>
              </a:srgbClr>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1200" b="0" i="0" u="none" strike="noStrike" kern="0" cap="none" spc="0" normalizeH="0" baseline="0" noProof="0" dirty="0">
                  <a:ln>
                    <a:noFill/>
                  </a:ln>
                  <a:solidFill>
                    <a:srgbClr val="2C3E50"/>
                  </a:solidFill>
                  <a:effectLst/>
                  <a:uLnTx/>
                  <a:uFillTx/>
                  <a:latin typeface="Calibri"/>
                </a:rPr>
                <a:t>GESTIÓN</a:t>
              </a:r>
              <a:endParaRPr kumimoji="0" sz="1200" b="0" i="0" u="none" strike="noStrike" kern="0" cap="none" spc="0" normalizeH="0" baseline="0" noProof="0" dirty="0">
                <a:ln>
                  <a:noFill/>
                </a:ln>
                <a:solidFill>
                  <a:srgbClr val="2C3E50"/>
                </a:solidFill>
                <a:effectLst/>
                <a:uLnTx/>
                <a:uFillTx/>
                <a:latin typeface="Calibri"/>
              </a:endParaRPr>
            </a:p>
          </p:txBody>
        </p:sp>
        <p:sp>
          <p:nvSpPr>
            <p:cNvPr id="7" name="Circle">
              <a:extLst>
                <a:ext uri="{FF2B5EF4-FFF2-40B4-BE49-F238E27FC236}">
                  <a16:creationId xmlns:a16="http://schemas.microsoft.com/office/drawing/2014/main" id="{751C93AE-01A8-49FF-A84F-90576614CBD7}"/>
                </a:ext>
              </a:extLst>
            </p:cNvPr>
            <p:cNvSpPr/>
            <p:nvPr/>
          </p:nvSpPr>
          <p:spPr>
            <a:xfrm>
              <a:off x="6021757" y="4146332"/>
              <a:ext cx="1880023" cy="1880023"/>
            </a:xfrm>
            <a:prstGeom prst="ellipse">
              <a:avLst/>
            </a:prstGeom>
            <a:solidFill>
              <a:srgbClr val="9BBB59">
                <a:alpha val="70000"/>
              </a:srgbClr>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1200" b="0" i="0" u="none" strike="noStrike" kern="0" cap="none" spc="0" normalizeH="0" baseline="0" noProof="0" dirty="0">
                  <a:ln>
                    <a:noFill/>
                  </a:ln>
                  <a:solidFill>
                    <a:srgbClr val="2C3E50"/>
                  </a:solidFill>
                  <a:effectLst/>
                  <a:uLnTx/>
                  <a:uFillTx/>
                  <a:latin typeface="Calibri"/>
                </a:rPr>
                <a:t>VISIBILIDAD</a:t>
              </a:r>
              <a:endParaRPr kumimoji="0" sz="1200" b="0" i="0" u="none" strike="noStrike" kern="0" cap="none" spc="0" normalizeH="0" baseline="0" noProof="0" dirty="0">
                <a:ln>
                  <a:noFill/>
                </a:ln>
                <a:solidFill>
                  <a:srgbClr val="2C3E50"/>
                </a:solidFill>
                <a:effectLst/>
                <a:uLnTx/>
                <a:uFillTx/>
                <a:latin typeface="Calibri"/>
              </a:endParaRPr>
            </a:p>
          </p:txBody>
        </p:sp>
        <p:sp>
          <p:nvSpPr>
            <p:cNvPr id="8" name="Circle">
              <a:extLst>
                <a:ext uri="{FF2B5EF4-FFF2-40B4-BE49-F238E27FC236}">
                  <a16:creationId xmlns:a16="http://schemas.microsoft.com/office/drawing/2014/main" id="{60B308D6-3303-415A-806D-450860FC9E70}"/>
                </a:ext>
              </a:extLst>
            </p:cNvPr>
            <p:cNvSpPr/>
            <p:nvPr/>
          </p:nvSpPr>
          <p:spPr>
            <a:xfrm>
              <a:off x="4110825" y="4115673"/>
              <a:ext cx="1880021" cy="1880023"/>
            </a:xfrm>
            <a:prstGeom prst="ellipse">
              <a:avLst/>
            </a:prstGeom>
            <a:solidFill>
              <a:srgbClr val="16A085">
                <a:alpha val="70000"/>
              </a:srgbClr>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lang="fr-CA" sz="1200" kern="0" dirty="0">
                  <a:solidFill>
                    <a:srgbClr val="2C3E50"/>
                  </a:solidFill>
                  <a:latin typeface="Calibri"/>
                </a:rPr>
                <a:t>DINÁMICA</a:t>
              </a:r>
              <a:endParaRPr kumimoji="0" sz="1200" b="0" i="0" u="none" strike="noStrike" kern="0" cap="none" spc="0" normalizeH="0" baseline="0" noProof="0" dirty="0">
                <a:ln>
                  <a:noFill/>
                </a:ln>
                <a:solidFill>
                  <a:srgbClr val="2C3E50"/>
                </a:solidFill>
                <a:effectLst/>
                <a:uLnTx/>
                <a:uFillTx/>
                <a:latin typeface="Calibri"/>
              </a:endParaRPr>
            </a:p>
          </p:txBody>
        </p:sp>
        <p:sp>
          <p:nvSpPr>
            <p:cNvPr id="9" name="Circle">
              <a:extLst>
                <a:ext uri="{FF2B5EF4-FFF2-40B4-BE49-F238E27FC236}">
                  <a16:creationId xmlns:a16="http://schemas.microsoft.com/office/drawing/2014/main" id="{81CF97CA-48D3-495D-8A47-B671F7926ADD}"/>
                </a:ext>
              </a:extLst>
            </p:cNvPr>
            <p:cNvSpPr/>
            <p:nvPr/>
          </p:nvSpPr>
          <p:spPr>
            <a:xfrm>
              <a:off x="3582951" y="2266309"/>
              <a:ext cx="1880022" cy="1880023"/>
            </a:xfrm>
            <a:prstGeom prst="ellipse">
              <a:avLst/>
            </a:prstGeom>
            <a:solidFill>
              <a:srgbClr val="2980B9">
                <a:alpha val="70000"/>
              </a:srgbClr>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sz="3000">
                  <a:solidFill>
                    <a:srgbClr val="FFFFFF"/>
                  </a:solidFill>
                </a:defRPr>
              </a:pPr>
              <a:r>
                <a:rPr lang="fr-CA" sz="1200" kern="0" dirty="0">
                  <a:solidFill>
                    <a:srgbClr val="2C3E50"/>
                  </a:solidFill>
                  <a:latin typeface="Calibri"/>
                </a:rPr>
                <a:t>PROCESOS</a:t>
              </a:r>
              <a:endParaRPr kumimoji="0" sz="1200" b="0" i="0" u="none" strike="noStrike" kern="0" cap="none" spc="0" normalizeH="0" baseline="0" noProof="0" dirty="0">
                <a:ln>
                  <a:noFill/>
                </a:ln>
                <a:solidFill>
                  <a:srgbClr val="2C3E50"/>
                </a:solidFill>
                <a:effectLst/>
                <a:uLnTx/>
                <a:uFillTx/>
                <a:latin typeface="Calibri"/>
              </a:endParaRPr>
            </a:p>
          </p:txBody>
        </p:sp>
        <p:sp>
          <p:nvSpPr>
            <p:cNvPr id="11" name="Circle">
              <a:extLst>
                <a:ext uri="{FF2B5EF4-FFF2-40B4-BE49-F238E27FC236}">
                  <a16:creationId xmlns:a16="http://schemas.microsoft.com/office/drawing/2014/main" id="{0B7DDAC4-5D1D-4714-9924-E5B94866C64B}"/>
                </a:ext>
              </a:extLst>
            </p:cNvPr>
            <p:cNvSpPr/>
            <p:nvPr/>
          </p:nvSpPr>
          <p:spPr>
            <a:xfrm>
              <a:off x="5160601" y="2824973"/>
              <a:ext cx="1880023" cy="1880022"/>
            </a:xfrm>
            <a:prstGeom prst="ellipse">
              <a:avLst/>
            </a:prstGeom>
            <a:solidFill>
              <a:srgbClr val="FFFFFF"/>
            </a:solidFill>
            <a:ln w="12700">
              <a:miter lim="400000"/>
            </a:ln>
          </p:spPr>
          <p:txBody>
            <a:bodyPr lIns="0" tIns="38100" rIns="0" bIns="3810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fr-CA" sz="1600" b="1" i="0" u="none" strike="noStrike" kern="0" cap="none" spc="0" normalizeH="0" baseline="0" noProof="0" dirty="0">
                  <a:ln>
                    <a:noFill/>
                  </a:ln>
                  <a:solidFill>
                    <a:srgbClr val="2C3E50"/>
                  </a:solidFill>
                  <a:effectLst/>
                  <a:uLnTx/>
                  <a:uFillTx/>
                  <a:latin typeface="Calibri"/>
                </a:rPr>
                <a:t>OSDI</a:t>
              </a:r>
              <a:endParaRPr kumimoji="0" sz="1600" b="1" i="0" u="none" strike="noStrike" kern="0" cap="none" spc="0" normalizeH="0" baseline="0" noProof="0" dirty="0">
                <a:ln>
                  <a:noFill/>
                </a:ln>
                <a:solidFill>
                  <a:srgbClr val="2C3E50"/>
                </a:solidFill>
                <a:effectLst/>
                <a:uLnTx/>
                <a:uFillTx/>
                <a:latin typeface="Calibri"/>
              </a:endParaRPr>
            </a:p>
          </p:txBody>
        </p:sp>
      </p:grpSp>
      <p:grpSp>
        <p:nvGrpSpPr>
          <p:cNvPr id="15" name="Group 14">
            <a:extLst>
              <a:ext uri="{FF2B5EF4-FFF2-40B4-BE49-F238E27FC236}">
                <a16:creationId xmlns:a16="http://schemas.microsoft.com/office/drawing/2014/main" id="{0BF8D47A-4FC4-4D9E-87C2-F8E50E79C6AF}"/>
              </a:ext>
            </a:extLst>
          </p:cNvPr>
          <p:cNvGrpSpPr/>
          <p:nvPr/>
        </p:nvGrpSpPr>
        <p:grpSpPr>
          <a:xfrm>
            <a:off x="364512" y="3578015"/>
            <a:ext cx="2404800" cy="1122256"/>
            <a:chOff x="319755" y="4381524"/>
            <a:chExt cx="2088994" cy="1122256"/>
          </a:xfrm>
        </p:grpSpPr>
        <p:sp>
          <p:nvSpPr>
            <p:cNvPr id="16" name="TextBox 15">
              <a:extLst>
                <a:ext uri="{FF2B5EF4-FFF2-40B4-BE49-F238E27FC236}">
                  <a16:creationId xmlns:a16="http://schemas.microsoft.com/office/drawing/2014/main" id="{B1A834D1-B9C6-4E3C-8A69-51751EBDC2D1}"/>
                </a:ext>
              </a:extLst>
            </p:cNvPr>
            <p:cNvSpPr txBox="1"/>
            <p:nvPr/>
          </p:nvSpPr>
          <p:spPr>
            <a:xfrm>
              <a:off x="319755" y="4381524"/>
              <a:ext cx="2088993" cy="400110"/>
            </a:xfrm>
            <a:prstGeom prst="rect">
              <a:avLst/>
            </a:prstGeom>
            <a:noFill/>
          </p:spPr>
          <p:txBody>
            <a:bodyPr wrap="square" lIns="0" rtlCol="0" anchor="b">
              <a:spAutoFit/>
            </a:bodyPr>
            <a:lstStyle/>
            <a:p>
              <a:pPr algn="r" defTabSz="914354"/>
              <a:r>
                <a:rPr lang="en-US" sz="2000" b="1" noProof="1">
                  <a:solidFill>
                    <a:srgbClr val="16A085"/>
                  </a:solidFill>
                  <a:latin typeface="Calibri"/>
                </a:rPr>
                <a:t>Dinámica</a:t>
              </a:r>
            </a:p>
          </p:txBody>
        </p:sp>
        <p:sp>
          <p:nvSpPr>
            <p:cNvPr id="17" name="Rectangle 16">
              <a:extLst>
                <a:ext uri="{FF2B5EF4-FFF2-40B4-BE49-F238E27FC236}">
                  <a16:creationId xmlns:a16="http://schemas.microsoft.com/office/drawing/2014/main" id="{A401650D-C406-4CFB-A06B-491AE4437D35}"/>
                </a:ext>
              </a:extLst>
            </p:cNvPr>
            <p:cNvSpPr/>
            <p:nvPr/>
          </p:nvSpPr>
          <p:spPr>
            <a:xfrm>
              <a:off x="319756" y="4765116"/>
              <a:ext cx="2088993" cy="738664"/>
            </a:xfrm>
            <a:prstGeom prst="rect">
              <a:avLst/>
            </a:prstGeom>
          </p:spPr>
          <p:txBody>
            <a:bodyPr wrap="square" lIns="0">
              <a:spAutoFit/>
            </a:bodyPr>
            <a:lstStyle/>
            <a:p>
              <a:pPr algn="r" defTabSz="914354">
                <a:spcBef>
                  <a:spcPts val="1200"/>
                </a:spcBef>
              </a:pPr>
              <a:r>
                <a:rPr lang="es-ES" sz="1400" noProof="1">
                  <a:solidFill>
                    <a:srgbClr val="95A5A6"/>
                  </a:solidFill>
                  <a:latin typeface="Calibri"/>
                </a:rPr>
                <a:t>Hacer seguimiento a la dinámica que se presenta en el territorio y en el mercado. </a:t>
              </a:r>
            </a:p>
          </p:txBody>
        </p:sp>
      </p:grpSp>
      <p:grpSp>
        <p:nvGrpSpPr>
          <p:cNvPr id="18" name="Group 17">
            <a:extLst>
              <a:ext uri="{FF2B5EF4-FFF2-40B4-BE49-F238E27FC236}">
                <a16:creationId xmlns:a16="http://schemas.microsoft.com/office/drawing/2014/main" id="{C2F417BC-2853-421F-AA40-AE9870E3BEEA}"/>
              </a:ext>
            </a:extLst>
          </p:cNvPr>
          <p:cNvGrpSpPr/>
          <p:nvPr/>
        </p:nvGrpSpPr>
        <p:grpSpPr>
          <a:xfrm>
            <a:off x="51473" y="945285"/>
            <a:ext cx="2542657" cy="1375260"/>
            <a:chOff x="319755" y="4381524"/>
            <a:chExt cx="2088994" cy="1122256"/>
          </a:xfrm>
        </p:grpSpPr>
        <p:sp>
          <p:nvSpPr>
            <p:cNvPr id="19" name="TextBox 18">
              <a:extLst>
                <a:ext uri="{FF2B5EF4-FFF2-40B4-BE49-F238E27FC236}">
                  <a16:creationId xmlns:a16="http://schemas.microsoft.com/office/drawing/2014/main" id="{E2038523-8D82-483E-A53D-5D37593DC31B}"/>
                </a:ext>
              </a:extLst>
            </p:cNvPr>
            <p:cNvSpPr txBox="1"/>
            <p:nvPr/>
          </p:nvSpPr>
          <p:spPr>
            <a:xfrm>
              <a:off x="319755" y="4381524"/>
              <a:ext cx="2088993" cy="400110"/>
            </a:xfrm>
            <a:prstGeom prst="rect">
              <a:avLst/>
            </a:prstGeom>
            <a:noFill/>
          </p:spPr>
          <p:txBody>
            <a:bodyPr wrap="square" lIns="0" rtlCol="0" anchor="b">
              <a:spAutoFit/>
            </a:bodyPr>
            <a:lstStyle/>
            <a:p>
              <a:pPr algn="r" defTabSz="914354"/>
              <a:r>
                <a:rPr lang="en-US" sz="2000" b="1" noProof="1">
                  <a:solidFill>
                    <a:srgbClr val="2980B9"/>
                  </a:solidFill>
                  <a:latin typeface="Calibri"/>
                </a:rPr>
                <a:t>Procedimientos</a:t>
              </a:r>
            </a:p>
          </p:txBody>
        </p:sp>
        <p:sp>
          <p:nvSpPr>
            <p:cNvPr id="20" name="Rectangle 19">
              <a:extLst>
                <a:ext uri="{FF2B5EF4-FFF2-40B4-BE49-F238E27FC236}">
                  <a16:creationId xmlns:a16="http://schemas.microsoft.com/office/drawing/2014/main" id="{3AA63CD3-4AA3-461D-9591-3610CC6C6B07}"/>
                </a:ext>
              </a:extLst>
            </p:cNvPr>
            <p:cNvSpPr/>
            <p:nvPr/>
          </p:nvSpPr>
          <p:spPr>
            <a:xfrm>
              <a:off x="319756" y="4765116"/>
              <a:ext cx="2088993" cy="738664"/>
            </a:xfrm>
            <a:prstGeom prst="rect">
              <a:avLst/>
            </a:prstGeom>
          </p:spPr>
          <p:txBody>
            <a:bodyPr wrap="square" lIns="0">
              <a:spAutoFit/>
            </a:bodyPr>
            <a:lstStyle/>
            <a:p>
              <a:pPr algn="r" defTabSz="914354">
                <a:spcBef>
                  <a:spcPts val="1200"/>
                </a:spcBef>
              </a:pPr>
              <a:r>
                <a:rPr lang="es-ES" sz="1400" noProof="1">
                  <a:solidFill>
                    <a:srgbClr val="95A5A6"/>
                  </a:solidFill>
                  <a:latin typeface="Calibri"/>
                </a:rPr>
                <a:t>Indicadores, procedimientos y criterios unificados y estandarizados (técnicos, tecnológicos y normativos). </a:t>
              </a:r>
            </a:p>
          </p:txBody>
        </p:sp>
      </p:grpSp>
      <p:grpSp>
        <p:nvGrpSpPr>
          <p:cNvPr id="21" name="Group 20">
            <a:extLst>
              <a:ext uri="{FF2B5EF4-FFF2-40B4-BE49-F238E27FC236}">
                <a16:creationId xmlns:a16="http://schemas.microsoft.com/office/drawing/2014/main" id="{3CA8C3CB-96C8-4183-8FDB-2E023BA84940}"/>
              </a:ext>
            </a:extLst>
          </p:cNvPr>
          <p:cNvGrpSpPr/>
          <p:nvPr/>
        </p:nvGrpSpPr>
        <p:grpSpPr>
          <a:xfrm>
            <a:off x="6642380" y="929523"/>
            <a:ext cx="2105876" cy="1768587"/>
            <a:chOff x="319755" y="4381524"/>
            <a:chExt cx="2088994" cy="1768587"/>
          </a:xfrm>
        </p:grpSpPr>
        <p:sp>
          <p:nvSpPr>
            <p:cNvPr id="22" name="TextBox 21">
              <a:extLst>
                <a:ext uri="{FF2B5EF4-FFF2-40B4-BE49-F238E27FC236}">
                  <a16:creationId xmlns:a16="http://schemas.microsoft.com/office/drawing/2014/main" id="{5A23B576-DB0D-4D45-8BE7-5B8B88A13215}"/>
                </a:ext>
              </a:extLst>
            </p:cNvPr>
            <p:cNvSpPr txBox="1"/>
            <p:nvPr/>
          </p:nvSpPr>
          <p:spPr>
            <a:xfrm>
              <a:off x="319755" y="4381524"/>
              <a:ext cx="2088993" cy="400110"/>
            </a:xfrm>
            <a:prstGeom prst="rect">
              <a:avLst/>
            </a:prstGeom>
            <a:noFill/>
          </p:spPr>
          <p:txBody>
            <a:bodyPr wrap="square" lIns="0" rtlCol="0" anchor="b">
              <a:spAutoFit/>
            </a:bodyPr>
            <a:lstStyle/>
            <a:p>
              <a:pPr defTabSz="914354"/>
              <a:r>
                <a:rPr lang="en-US" sz="2000" b="1" noProof="1">
                  <a:solidFill>
                    <a:srgbClr val="F39C12"/>
                  </a:solidFill>
                  <a:latin typeface="Calibri"/>
                </a:rPr>
                <a:t>Gestión</a:t>
              </a:r>
            </a:p>
          </p:txBody>
        </p:sp>
        <p:sp>
          <p:nvSpPr>
            <p:cNvPr id="23" name="Rectangle 22">
              <a:extLst>
                <a:ext uri="{FF2B5EF4-FFF2-40B4-BE49-F238E27FC236}">
                  <a16:creationId xmlns:a16="http://schemas.microsoft.com/office/drawing/2014/main" id="{F75BEF29-3F13-4A28-80AC-59CB7597294A}"/>
                </a:ext>
              </a:extLst>
            </p:cNvPr>
            <p:cNvSpPr/>
            <p:nvPr/>
          </p:nvSpPr>
          <p:spPr>
            <a:xfrm>
              <a:off x="319756" y="4765116"/>
              <a:ext cx="2088993" cy="1384995"/>
            </a:xfrm>
            <a:prstGeom prst="rect">
              <a:avLst/>
            </a:prstGeom>
          </p:spPr>
          <p:txBody>
            <a:bodyPr wrap="square" lIns="0">
              <a:spAutoFit/>
            </a:bodyPr>
            <a:lstStyle/>
            <a:p>
              <a:pPr defTabSz="914354">
                <a:spcBef>
                  <a:spcPts val="1200"/>
                </a:spcBef>
              </a:pPr>
              <a:r>
                <a:rPr lang="es-ES" sz="1400" noProof="1">
                  <a:solidFill>
                    <a:srgbClr val="95A5A6"/>
                  </a:solidFill>
                  <a:latin typeface="Calibri"/>
                </a:rPr>
                <a:t>Permite tener información que facilite la toma de decisiones políticas en sectores como: catastro, hacienda, planeación y/o hábitat (mejoramiento de barrios, asentamientos informales, servicios públicos).</a:t>
              </a:r>
            </a:p>
          </p:txBody>
        </p:sp>
      </p:grpSp>
      <p:grpSp>
        <p:nvGrpSpPr>
          <p:cNvPr id="24" name="Group 23">
            <a:extLst>
              <a:ext uri="{FF2B5EF4-FFF2-40B4-BE49-F238E27FC236}">
                <a16:creationId xmlns:a16="http://schemas.microsoft.com/office/drawing/2014/main" id="{EC5CD390-E8EB-4FDE-9F28-7DEA3260A06B}"/>
              </a:ext>
            </a:extLst>
          </p:cNvPr>
          <p:cNvGrpSpPr/>
          <p:nvPr/>
        </p:nvGrpSpPr>
        <p:grpSpPr>
          <a:xfrm>
            <a:off x="3870524" y="74007"/>
            <a:ext cx="2854038" cy="906812"/>
            <a:chOff x="319755" y="4381524"/>
            <a:chExt cx="2088994" cy="906812"/>
          </a:xfrm>
        </p:grpSpPr>
        <p:sp>
          <p:nvSpPr>
            <p:cNvPr id="25" name="TextBox 24">
              <a:extLst>
                <a:ext uri="{FF2B5EF4-FFF2-40B4-BE49-F238E27FC236}">
                  <a16:creationId xmlns:a16="http://schemas.microsoft.com/office/drawing/2014/main" id="{28960900-A189-4EB3-B3A2-EFB9FB9652EC}"/>
                </a:ext>
              </a:extLst>
            </p:cNvPr>
            <p:cNvSpPr txBox="1"/>
            <p:nvPr/>
          </p:nvSpPr>
          <p:spPr>
            <a:xfrm>
              <a:off x="319755" y="4381524"/>
              <a:ext cx="2088993" cy="400110"/>
            </a:xfrm>
            <a:prstGeom prst="rect">
              <a:avLst/>
            </a:prstGeom>
            <a:noFill/>
          </p:spPr>
          <p:txBody>
            <a:bodyPr wrap="square" lIns="0" rtlCol="0" anchor="b">
              <a:spAutoFit/>
            </a:bodyPr>
            <a:lstStyle/>
            <a:p>
              <a:pPr defTabSz="914354"/>
              <a:r>
                <a:rPr lang="en-US" sz="2000" b="1" noProof="1">
                  <a:solidFill>
                    <a:srgbClr val="C0392B"/>
                  </a:solidFill>
                  <a:latin typeface="Calibri"/>
                </a:rPr>
                <a:t>Transparencia</a:t>
              </a:r>
            </a:p>
          </p:txBody>
        </p:sp>
        <p:sp>
          <p:nvSpPr>
            <p:cNvPr id="26" name="Rectangle 25">
              <a:extLst>
                <a:ext uri="{FF2B5EF4-FFF2-40B4-BE49-F238E27FC236}">
                  <a16:creationId xmlns:a16="http://schemas.microsoft.com/office/drawing/2014/main" id="{CDD7E64D-01AA-4540-87B1-2355FEF620C2}"/>
                </a:ext>
              </a:extLst>
            </p:cNvPr>
            <p:cNvSpPr/>
            <p:nvPr/>
          </p:nvSpPr>
          <p:spPr>
            <a:xfrm>
              <a:off x="319756" y="4765116"/>
              <a:ext cx="2088993" cy="523220"/>
            </a:xfrm>
            <a:prstGeom prst="rect">
              <a:avLst/>
            </a:prstGeom>
          </p:spPr>
          <p:txBody>
            <a:bodyPr wrap="square" lIns="0">
              <a:spAutoFit/>
            </a:bodyPr>
            <a:lstStyle/>
            <a:p>
              <a:pPr defTabSz="914354">
                <a:spcBef>
                  <a:spcPts val="1200"/>
                </a:spcBef>
              </a:pPr>
              <a:r>
                <a:rPr lang="es-ES" sz="1400" noProof="1">
                  <a:solidFill>
                    <a:srgbClr val="95A5A6"/>
                  </a:solidFill>
                  <a:latin typeface="Calibri"/>
                </a:rPr>
                <a:t>Transparencia y acceso a la información pública.</a:t>
              </a:r>
            </a:p>
          </p:txBody>
        </p:sp>
      </p:grpSp>
      <p:grpSp>
        <p:nvGrpSpPr>
          <p:cNvPr id="27" name="Group 26">
            <a:extLst>
              <a:ext uri="{FF2B5EF4-FFF2-40B4-BE49-F238E27FC236}">
                <a16:creationId xmlns:a16="http://schemas.microsoft.com/office/drawing/2014/main" id="{1F58868D-AC1A-48A9-BFC8-E4D42CE77CC8}"/>
              </a:ext>
            </a:extLst>
          </p:cNvPr>
          <p:cNvGrpSpPr/>
          <p:nvPr/>
        </p:nvGrpSpPr>
        <p:grpSpPr>
          <a:xfrm>
            <a:off x="6242537" y="3755551"/>
            <a:ext cx="2505718" cy="1122256"/>
            <a:chOff x="319755" y="4381524"/>
            <a:chExt cx="2088994" cy="1122256"/>
          </a:xfrm>
        </p:grpSpPr>
        <p:sp>
          <p:nvSpPr>
            <p:cNvPr id="28" name="TextBox 27">
              <a:extLst>
                <a:ext uri="{FF2B5EF4-FFF2-40B4-BE49-F238E27FC236}">
                  <a16:creationId xmlns:a16="http://schemas.microsoft.com/office/drawing/2014/main" id="{E3A88764-F2D9-41D3-86D7-F75D665588F2}"/>
                </a:ext>
              </a:extLst>
            </p:cNvPr>
            <p:cNvSpPr txBox="1"/>
            <p:nvPr/>
          </p:nvSpPr>
          <p:spPr>
            <a:xfrm>
              <a:off x="319755" y="4381524"/>
              <a:ext cx="2088993" cy="400110"/>
            </a:xfrm>
            <a:prstGeom prst="rect">
              <a:avLst/>
            </a:prstGeom>
            <a:noFill/>
          </p:spPr>
          <p:txBody>
            <a:bodyPr wrap="square" lIns="0" rtlCol="0" anchor="b">
              <a:spAutoFit/>
            </a:bodyPr>
            <a:lstStyle/>
            <a:p>
              <a:pPr defTabSz="914354"/>
              <a:r>
                <a:rPr lang="en-US" sz="2000" b="1" noProof="1">
                  <a:solidFill>
                    <a:srgbClr val="9BBB59"/>
                  </a:solidFill>
                  <a:latin typeface="Calibri"/>
                </a:rPr>
                <a:t>Visibilidad</a:t>
              </a:r>
            </a:p>
          </p:txBody>
        </p:sp>
        <p:sp>
          <p:nvSpPr>
            <p:cNvPr id="29" name="Rectangle 28">
              <a:extLst>
                <a:ext uri="{FF2B5EF4-FFF2-40B4-BE49-F238E27FC236}">
                  <a16:creationId xmlns:a16="http://schemas.microsoft.com/office/drawing/2014/main" id="{2A527F1E-C695-4F83-BF23-4E5F77293A33}"/>
                </a:ext>
              </a:extLst>
            </p:cNvPr>
            <p:cNvSpPr/>
            <p:nvPr/>
          </p:nvSpPr>
          <p:spPr>
            <a:xfrm>
              <a:off x="319756" y="4765116"/>
              <a:ext cx="2088993" cy="738664"/>
            </a:xfrm>
            <a:prstGeom prst="rect">
              <a:avLst/>
            </a:prstGeom>
          </p:spPr>
          <p:txBody>
            <a:bodyPr wrap="square" lIns="0">
              <a:spAutoFit/>
            </a:bodyPr>
            <a:lstStyle/>
            <a:p>
              <a:pPr defTabSz="914354">
                <a:spcBef>
                  <a:spcPts val="1200"/>
                </a:spcBef>
              </a:pPr>
              <a:r>
                <a:rPr lang="es-ES" sz="1400" noProof="1">
                  <a:solidFill>
                    <a:srgbClr val="95A5A6"/>
                  </a:solidFill>
                  <a:latin typeface="Calibri"/>
                </a:rPr>
                <a:t>Mayor visibilidad de los logros y metas cumplidas en la gestión de las entidades territoriales. </a:t>
              </a:r>
            </a:p>
          </p:txBody>
        </p:sp>
      </p:grpSp>
    </p:spTree>
    <p:extLst>
      <p:ext uri="{BB962C8B-B14F-4D97-AF65-F5344CB8AC3E}">
        <p14:creationId xmlns:p14="http://schemas.microsoft.com/office/powerpoint/2010/main" val="1996060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8D5AF-C63F-4B3E-B3D5-B04804AA0D4C}"/>
              </a:ext>
            </a:extLst>
          </p:cNvPr>
          <p:cNvSpPr>
            <a:spLocks noGrp="1"/>
          </p:cNvSpPr>
          <p:nvPr>
            <p:ph type="title" idx="4294967295"/>
          </p:nvPr>
        </p:nvSpPr>
        <p:spPr>
          <a:xfrm>
            <a:off x="260304" y="483260"/>
            <a:ext cx="7886700" cy="564630"/>
          </a:xfrm>
          <a:prstGeom prst="rect">
            <a:avLst/>
          </a:prstGeom>
        </p:spPr>
        <p:txBody>
          <a:bodyPr/>
          <a:lstStyle/>
          <a:p>
            <a:pPr algn="l"/>
            <a:r>
              <a:rPr lang="es-CO" sz="3200" b="1" dirty="0">
                <a:solidFill>
                  <a:schemeClr val="tx1">
                    <a:lumMod val="65000"/>
                    <a:lumOff val="35000"/>
                  </a:schemeClr>
                </a:solidFill>
              </a:rPr>
              <a:t>Observatorio de barranquilla.</a:t>
            </a:r>
          </a:p>
        </p:txBody>
      </p:sp>
      <p:pic>
        <p:nvPicPr>
          <p:cNvPr id="4" name="Imagen 3">
            <a:extLst>
              <a:ext uri="{FF2B5EF4-FFF2-40B4-BE49-F238E27FC236}">
                <a16:creationId xmlns:a16="http://schemas.microsoft.com/office/drawing/2014/main" id="{7277110F-612F-4BF2-9FE5-24A546B2B304}"/>
              </a:ext>
            </a:extLst>
          </p:cNvPr>
          <p:cNvPicPr/>
          <p:nvPr/>
        </p:nvPicPr>
        <p:blipFill>
          <a:blip r:embed="rId2"/>
          <a:stretch>
            <a:fillRect/>
          </a:stretch>
        </p:blipFill>
        <p:spPr>
          <a:xfrm>
            <a:off x="968188" y="1219610"/>
            <a:ext cx="7308525" cy="3290505"/>
          </a:xfrm>
          <a:prstGeom prst="rect">
            <a:avLst/>
          </a:prstGeom>
        </p:spPr>
      </p:pic>
      <p:sp>
        <p:nvSpPr>
          <p:cNvPr id="5" name="CuadroTexto 4">
            <a:extLst>
              <a:ext uri="{FF2B5EF4-FFF2-40B4-BE49-F238E27FC236}">
                <a16:creationId xmlns:a16="http://schemas.microsoft.com/office/drawing/2014/main" id="{897F33DC-7CFC-4321-AF83-1EBAF69706D8}"/>
              </a:ext>
            </a:extLst>
          </p:cNvPr>
          <p:cNvSpPr txBox="1"/>
          <p:nvPr/>
        </p:nvSpPr>
        <p:spPr>
          <a:xfrm>
            <a:off x="968188" y="4681835"/>
            <a:ext cx="7588528" cy="461665"/>
          </a:xfrm>
          <a:prstGeom prst="rect">
            <a:avLst/>
          </a:prstGeom>
          <a:noFill/>
        </p:spPr>
        <p:txBody>
          <a:bodyPr wrap="square">
            <a:spAutoFit/>
          </a:bodyPr>
          <a:lstStyle/>
          <a:p>
            <a:r>
              <a:rPr lang="es-CO" sz="1200" dirty="0">
                <a:effectLst/>
                <a:latin typeface="Segoe UI" panose="020B0502040204020203" pitchFamily="34" charset="0"/>
                <a:ea typeface="Calibri" panose="020F0502020204030204" pitchFamily="34" charset="0"/>
                <a:cs typeface="Times New Roman" panose="02020603050405020304" pitchFamily="18" charset="0"/>
              </a:rPr>
              <a:t>Visor geográfico del observatorio inmobiliario de barranquilla, Zonas Homogéneas Catastrales. Fuente: </a:t>
            </a:r>
            <a:r>
              <a:rPr lang="es-CO" sz="1200" dirty="0">
                <a:effectLst/>
                <a:latin typeface="Segoe UI" panose="020B0502040204020203" pitchFamily="34" charset="0"/>
                <a:ea typeface="Calibri" panose="020F0502020204030204" pitchFamily="34" charset="0"/>
              </a:rPr>
              <a:t>(Alcaldía de Barranquilla, 2020)</a:t>
            </a:r>
            <a:r>
              <a:rPr lang="es-CO" sz="1200" dirty="0">
                <a:effectLst/>
                <a:latin typeface="Segoe UI" panose="020B0502040204020203" pitchFamily="34" charset="0"/>
                <a:ea typeface="Calibri" panose="020F0502020204030204" pitchFamily="34" charset="0"/>
                <a:cs typeface="Times New Roman" panose="02020603050405020304" pitchFamily="18" charset="0"/>
              </a:rPr>
              <a:t>.</a:t>
            </a:r>
            <a:endParaRPr lang="es-CO" sz="1200" dirty="0"/>
          </a:p>
        </p:txBody>
      </p:sp>
    </p:spTree>
    <p:extLst>
      <p:ext uri="{BB962C8B-B14F-4D97-AF65-F5344CB8AC3E}">
        <p14:creationId xmlns:p14="http://schemas.microsoft.com/office/powerpoint/2010/main" val="2412697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68C8E-913D-4D3D-B773-E58BA315BD88}"/>
              </a:ext>
            </a:extLst>
          </p:cNvPr>
          <p:cNvSpPr>
            <a:spLocks noGrp="1"/>
          </p:cNvSpPr>
          <p:nvPr>
            <p:ph type="title" idx="4294967295"/>
          </p:nvPr>
        </p:nvSpPr>
        <p:spPr>
          <a:xfrm>
            <a:off x="260304" y="548850"/>
            <a:ext cx="7886700" cy="719166"/>
          </a:xfrm>
          <a:prstGeom prst="rect">
            <a:avLst/>
          </a:prstGeom>
        </p:spPr>
        <p:txBody>
          <a:bodyPr/>
          <a:lstStyle/>
          <a:p>
            <a:pPr algn="l"/>
            <a:r>
              <a:rPr lang="es-CO" sz="3200" b="1" dirty="0">
                <a:solidFill>
                  <a:schemeClr val="tx1">
                    <a:lumMod val="65000"/>
                    <a:lumOff val="35000"/>
                  </a:schemeClr>
                </a:solidFill>
              </a:rPr>
              <a:t>Observatorio de cali</a:t>
            </a:r>
          </a:p>
        </p:txBody>
      </p:sp>
      <p:sp>
        <p:nvSpPr>
          <p:cNvPr id="3" name="Marcador de contenido 2">
            <a:extLst>
              <a:ext uri="{FF2B5EF4-FFF2-40B4-BE49-F238E27FC236}">
                <a16:creationId xmlns:a16="http://schemas.microsoft.com/office/drawing/2014/main" id="{AE3B5515-43E9-4042-8781-C5C0065A4F09}"/>
              </a:ext>
            </a:extLst>
          </p:cNvPr>
          <p:cNvSpPr>
            <a:spLocks noGrp="1"/>
          </p:cNvSpPr>
          <p:nvPr>
            <p:ph idx="4294967295"/>
          </p:nvPr>
        </p:nvSpPr>
        <p:spPr>
          <a:xfrm>
            <a:off x="372560" y="1838131"/>
            <a:ext cx="3431878" cy="2495874"/>
          </a:xfrm>
          <a:prstGeom prst="rect">
            <a:avLst/>
          </a:prstGeom>
        </p:spPr>
        <p:txBody>
          <a:bodyPr>
            <a:normAutofit fontScale="92500"/>
          </a:bodyPr>
          <a:lstStyle/>
          <a:p>
            <a:pPr marL="0" indent="0">
              <a:buNone/>
            </a:pPr>
            <a:r>
              <a:rPr lang="es-CO" sz="2000" dirty="0">
                <a:latin typeface="Segoe UI" panose="020B0502040204020203" pitchFamily="34" charset="0"/>
                <a:ea typeface="Calibri" panose="020F0502020204030204" pitchFamily="34" charset="0"/>
                <a:cs typeface="Times New Roman" panose="02020603050405020304" pitchFamily="18" charset="0"/>
              </a:rPr>
              <a:t>El Observatorio Inmobiliario es una herramienta que captura los cambios en los precios del suelo y la dinámica inmobiliaria de la ciudad, facilitando la toma de decisiones de la planificación y gestión urbana.</a:t>
            </a:r>
            <a:endParaRPr lang="es-CO"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C0071A0C-EF05-4232-B22D-CBC87D385D1F}"/>
              </a:ext>
            </a:extLst>
          </p:cNvPr>
          <p:cNvPicPr/>
          <p:nvPr/>
        </p:nvPicPr>
        <p:blipFill>
          <a:blip r:embed="rId2"/>
          <a:stretch>
            <a:fillRect/>
          </a:stretch>
        </p:blipFill>
        <p:spPr>
          <a:xfrm>
            <a:off x="4313740" y="1369219"/>
            <a:ext cx="4457700" cy="1036796"/>
          </a:xfrm>
          <a:prstGeom prst="rect">
            <a:avLst/>
          </a:prstGeom>
        </p:spPr>
      </p:pic>
      <p:pic>
        <p:nvPicPr>
          <p:cNvPr id="5" name="Imagen 4">
            <a:extLst>
              <a:ext uri="{FF2B5EF4-FFF2-40B4-BE49-F238E27FC236}">
                <a16:creationId xmlns:a16="http://schemas.microsoft.com/office/drawing/2014/main" id="{FF349E62-C70A-4EF3-86E7-FB57121FE6FD}"/>
              </a:ext>
            </a:extLst>
          </p:cNvPr>
          <p:cNvPicPr/>
          <p:nvPr/>
        </p:nvPicPr>
        <p:blipFill>
          <a:blip r:embed="rId3"/>
          <a:stretch>
            <a:fillRect/>
          </a:stretch>
        </p:blipFill>
        <p:spPr>
          <a:xfrm>
            <a:off x="4313740" y="2507218"/>
            <a:ext cx="4457700" cy="2087404"/>
          </a:xfrm>
          <a:prstGeom prst="rect">
            <a:avLst/>
          </a:prstGeom>
        </p:spPr>
      </p:pic>
      <p:sp>
        <p:nvSpPr>
          <p:cNvPr id="7" name="CuadroTexto 6">
            <a:extLst>
              <a:ext uri="{FF2B5EF4-FFF2-40B4-BE49-F238E27FC236}">
                <a16:creationId xmlns:a16="http://schemas.microsoft.com/office/drawing/2014/main" id="{2A7DE571-8FAB-4E8D-9AFE-4EAABD76E0DC}"/>
              </a:ext>
            </a:extLst>
          </p:cNvPr>
          <p:cNvSpPr txBox="1"/>
          <p:nvPr/>
        </p:nvSpPr>
        <p:spPr>
          <a:xfrm>
            <a:off x="4256590" y="4594622"/>
            <a:ext cx="4572000" cy="461665"/>
          </a:xfrm>
          <a:prstGeom prst="rect">
            <a:avLst/>
          </a:prstGeom>
          <a:noFill/>
        </p:spPr>
        <p:txBody>
          <a:bodyPr wrap="square">
            <a:spAutoFit/>
          </a:bodyPr>
          <a:lstStyle/>
          <a:p>
            <a:pPr marL="0" marR="0">
              <a:spcBef>
                <a:spcPts val="0"/>
              </a:spcBef>
              <a:spcAft>
                <a:spcPts val="1000"/>
              </a:spcAft>
            </a:pPr>
            <a:r>
              <a:rPr lang="es-CO" sz="1200" dirty="0">
                <a:effectLst/>
                <a:latin typeface="Segoe UI" panose="020B0502040204020203" pitchFamily="34" charset="0"/>
                <a:ea typeface="Calibri" panose="020F0502020204030204" pitchFamily="34" charset="0"/>
                <a:cs typeface="Times New Roman" panose="02020603050405020304" pitchFamily="18" charset="0"/>
              </a:rPr>
              <a:t>Tipos de mapas encontrados en el observatorio inmobiliario de la ciudad de Cali. Fuente: </a:t>
            </a:r>
            <a:r>
              <a:rPr lang="es-CO" sz="1200" dirty="0">
                <a:effectLst/>
                <a:latin typeface="Segoe UI" panose="020B0502040204020203" pitchFamily="34" charset="0"/>
                <a:ea typeface="Calibri" panose="020F0502020204030204" pitchFamily="34" charset="0"/>
                <a:cs typeface="Segoe UI" panose="020B0502040204020203" pitchFamily="34" charset="0"/>
              </a:rPr>
              <a:t>(Alcaldía de Cali, 2019)</a:t>
            </a:r>
            <a:r>
              <a:rPr lang="es-CO" sz="1200" dirty="0">
                <a:effectLst/>
                <a:latin typeface="Segoe UI" panose="020B05020402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9363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9" name="Shape 267">
            <a:extLst>
              <a:ext uri="{FF2B5EF4-FFF2-40B4-BE49-F238E27FC236}">
                <a16:creationId xmlns:a16="http://schemas.microsoft.com/office/drawing/2014/main" id="{B1F8BC01-EF0D-4017-957D-3A99BF3F37A0}"/>
              </a:ext>
            </a:extLst>
          </p:cNvPr>
          <p:cNvSpPr/>
          <p:nvPr/>
        </p:nvSpPr>
        <p:spPr>
          <a:xfrm>
            <a:off x="4298673" y="741132"/>
            <a:ext cx="581231" cy="612528"/>
          </a:xfrm>
          <a:prstGeom prst="rect">
            <a:avLst/>
          </a:prstGeom>
          <a:solidFill>
            <a:srgbClr val="4B2C50"/>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1</a:t>
            </a:r>
            <a:endParaRPr kumimoji="0" sz="3200" b="1" i="0" u="none" strike="noStrike" kern="0" cap="none" spc="0" normalizeH="0" baseline="0" noProof="0" dirty="0">
              <a:ln>
                <a:noFill/>
              </a:ln>
              <a:solidFill>
                <a:srgbClr val="FFFFFF"/>
              </a:solidFill>
              <a:effectLst/>
              <a:uLnTx/>
              <a:uFillTx/>
              <a:latin typeface="Calibri"/>
            </a:endParaRPr>
          </a:p>
        </p:txBody>
      </p:sp>
      <p:sp>
        <p:nvSpPr>
          <p:cNvPr id="260" name="Shape 270">
            <a:extLst>
              <a:ext uri="{FF2B5EF4-FFF2-40B4-BE49-F238E27FC236}">
                <a16:creationId xmlns:a16="http://schemas.microsoft.com/office/drawing/2014/main" id="{E7D9F1BF-CFB8-4C74-B03C-B98C234FE28D}"/>
              </a:ext>
            </a:extLst>
          </p:cNvPr>
          <p:cNvSpPr/>
          <p:nvPr/>
        </p:nvSpPr>
        <p:spPr>
          <a:xfrm>
            <a:off x="4631669" y="1461370"/>
            <a:ext cx="581231" cy="612528"/>
          </a:xfrm>
          <a:prstGeom prst="rect">
            <a:avLst/>
          </a:prstGeom>
          <a:solidFill>
            <a:srgbClr val="C0392B"/>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2</a:t>
            </a:r>
            <a:endParaRPr kumimoji="0" sz="3200" b="1" i="0" u="none" strike="noStrike" kern="0" cap="none" spc="0" normalizeH="0" baseline="0" noProof="0" dirty="0">
              <a:ln>
                <a:noFill/>
              </a:ln>
              <a:solidFill>
                <a:srgbClr val="FFFFFF"/>
              </a:solidFill>
              <a:effectLst/>
              <a:uLnTx/>
              <a:uFillTx/>
              <a:latin typeface="Calibri"/>
            </a:endParaRPr>
          </a:p>
        </p:txBody>
      </p:sp>
      <p:sp>
        <p:nvSpPr>
          <p:cNvPr id="261" name="Shape 273">
            <a:extLst>
              <a:ext uri="{FF2B5EF4-FFF2-40B4-BE49-F238E27FC236}">
                <a16:creationId xmlns:a16="http://schemas.microsoft.com/office/drawing/2014/main" id="{D57EB79B-778F-40CF-9BD0-C96F3CEA290E}"/>
              </a:ext>
            </a:extLst>
          </p:cNvPr>
          <p:cNvSpPr/>
          <p:nvPr/>
        </p:nvSpPr>
        <p:spPr>
          <a:xfrm>
            <a:off x="4926892" y="2152013"/>
            <a:ext cx="581231" cy="612528"/>
          </a:xfrm>
          <a:prstGeom prst="rect">
            <a:avLst/>
          </a:prstGeom>
          <a:solidFill>
            <a:srgbClr val="F39C12"/>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3</a:t>
            </a:r>
            <a:endParaRPr kumimoji="0" sz="3200" b="1" i="0" u="none" strike="noStrike" kern="0" cap="none" spc="0" normalizeH="0" baseline="0" noProof="0" dirty="0">
              <a:ln>
                <a:noFill/>
              </a:ln>
              <a:solidFill>
                <a:srgbClr val="FFFFFF"/>
              </a:solidFill>
              <a:effectLst/>
              <a:uLnTx/>
              <a:uFillTx/>
              <a:latin typeface="Calibri"/>
            </a:endParaRPr>
          </a:p>
        </p:txBody>
      </p:sp>
      <p:sp>
        <p:nvSpPr>
          <p:cNvPr id="262" name="Shape 276">
            <a:extLst>
              <a:ext uri="{FF2B5EF4-FFF2-40B4-BE49-F238E27FC236}">
                <a16:creationId xmlns:a16="http://schemas.microsoft.com/office/drawing/2014/main" id="{E09161E6-0F87-4953-88EF-2D5A870147A1}"/>
              </a:ext>
            </a:extLst>
          </p:cNvPr>
          <p:cNvSpPr/>
          <p:nvPr/>
        </p:nvSpPr>
        <p:spPr>
          <a:xfrm>
            <a:off x="5649041" y="3676537"/>
            <a:ext cx="581231" cy="612528"/>
          </a:xfrm>
          <a:prstGeom prst="rect">
            <a:avLst/>
          </a:prstGeom>
          <a:solidFill>
            <a:srgbClr val="16A085"/>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5</a:t>
            </a:r>
            <a:endParaRPr kumimoji="0" sz="3200" b="1" i="0" u="none" strike="noStrike" kern="0" cap="none" spc="0" normalizeH="0" baseline="0" noProof="0" dirty="0">
              <a:ln>
                <a:noFill/>
              </a:ln>
              <a:solidFill>
                <a:srgbClr val="FFFFFF"/>
              </a:solidFill>
              <a:effectLst/>
              <a:uLnTx/>
              <a:uFillTx/>
              <a:latin typeface="Calibri"/>
            </a:endParaRPr>
          </a:p>
        </p:txBody>
      </p:sp>
      <p:sp>
        <p:nvSpPr>
          <p:cNvPr id="263" name="Shape 279">
            <a:extLst>
              <a:ext uri="{FF2B5EF4-FFF2-40B4-BE49-F238E27FC236}">
                <a16:creationId xmlns:a16="http://schemas.microsoft.com/office/drawing/2014/main" id="{C67F07FE-F0E8-48F9-B3C7-5735A6070BB8}"/>
              </a:ext>
            </a:extLst>
          </p:cNvPr>
          <p:cNvSpPr/>
          <p:nvPr/>
        </p:nvSpPr>
        <p:spPr>
          <a:xfrm>
            <a:off x="5312407" y="2901251"/>
            <a:ext cx="581231" cy="612528"/>
          </a:xfrm>
          <a:prstGeom prst="rect">
            <a:avLst/>
          </a:prstGeom>
          <a:solidFill>
            <a:srgbClr val="9BBB59"/>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4</a:t>
            </a:r>
            <a:endParaRPr kumimoji="0" sz="3200" b="1" i="0" u="none" strike="noStrike" kern="0" cap="none" spc="0" normalizeH="0" baseline="0" noProof="0" dirty="0">
              <a:ln>
                <a:noFill/>
              </a:ln>
              <a:solidFill>
                <a:srgbClr val="FFFFFF"/>
              </a:solidFill>
              <a:effectLst/>
              <a:uLnTx/>
              <a:uFillTx/>
              <a:latin typeface="Calibri"/>
            </a:endParaRPr>
          </a:p>
        </p:txBody>
      </p:sp>
      <p:sp>
        <p:nvSpPr>
          <p:cNvPr id="264" name="Shape 282">
            <a:extLst>
              <a:ext uri="{FF2B5EF4-FFF2-40B4-BE49-F238E27FC236}">
                <a16:creationId xmlns:a16="http://schemas.microsoft.com/office/drawing/2014/main" id="{65F92805-9823-406E-B2FF-2706A28EB313}"/>
              </a:ext>
            </a:extLst>
          </p:cNvPr>
          <p:cNvSpPr/>
          <p:nvPr/>
        </p:nvSpPr>
        <p:spPr>
          <a:xfrm>
            <a:off x="6021942" y="4407945"/>
            <a:ext cx="581231" cy="612528"/>
          </a:xfrm>
          <a:prstGeom prst="rect">
            <a:avLst/>
          </a:prstGeom>
          <a:solidFill>
            <a:srgbClr val="2980B9"/>
          </a:solidFill>
          <a:ln w="12700" cap="flat">
            <a:noFill/>
            <a:miter lim="400000"/>
          </a:ln>
          <a:effectLst/>
        </p:spPr>
        <p:txBody>
          <a:bodyPr wrap="square" lIns="45719" tIns="45719" rIns="45719" bIns="45719" numCol="1"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solidFill>
                  <a:srgbClr val="FFFFFF"/>
                </a:solidFill>
              </a:defRPr>
            </a:pPr>
            <a:r>
              <a:rPr kumimoji="0" lang="en-US" sz="3200" b="1" i="0" u="none" strike="noStrike" kern="0" cap="none" spc="0" normalizeH="0" baseline="0" noProof="0" dirty="0">
                <a:ln>
                  <a:noFill/>
                </a:ln>
                <a:solidFill>
                  <a:srgbClr val="FFFFFF"/>
                </a:solidFill>
                <a:effectLst/>
                <a:uLnTx/>
                <a:uFillTx/>
                <a:latin typeface="Calibri"/>
              </a:rPr>
              <a:t>6</a:t>
            </a:r>
            <a:endParaRPr kumimoji="0" sz="3200" b="1" i="0" u="none" strike="noStrike" kern="0" cap="none" spc="0" normalizeH="0" baseline="0" noProof="0" dirty="0">
              <a:ln>
                <a:noFill/>
              </a:ln>
              <a:solidFill>
                <a:srgbClr val="FFFFFF"/>
              </a:solidFill>
              <a:effectLst/>
              <a:uLnTx/>
              <a:uFillTx/>
              <a:latin typeface="Calibri"/>
            </a:endParaRPr>
          </a:p>
        </p:txBody>
      </p:sp>
      <p:sp>
        <p:nvSpPr>
          <p:cNvPr id="311" name="TextBox 310">
            <a:extLst>
              <a:ext uri="{FF2B5EF4-FFF2-40B4-BE49-F238E27FC236}">
                <a16:creationId xmlns:a16="http://schemas.microsoft.com/office/drawing/2014/main" id="{FA9607FF-A0EF-47D8-B15F-1DEBFD1775C9}"/>
              </a:ext>
            </a:extLst>
          </p:cNvPr>
          <p:cNvSpPr txBox="1"/>
          <p:nvPr/>
        </p:nvSpPr>
        <p:spPr>
          <a:xfrm>
            <a:off x="5133121" y="859270"/>
            <a:ext cx="1702323" cy="400108"/>
          </a:xfrm>
          <a:prstGeom prst="rect">
            <a:avLst/>
          </a:prstGeom>
          <a:noFill/>
          <a:ln w="12700" cap="flat">
            <a:noFill/>
            <a:miter lim="400000"/>
          </a:ln>
          <a:effectLst/>
        </p:spPr>
        <p:txBody>
          <a:bodyPr wrap="none" lIns="45719" tIns="45719" rIns="45719" bIns="45719" numCol="1" anchor="b">
            <a:spAutoFit/>
          </a:bodyPr>
          <a:lstStyle>
            <a:defPPr>
              <a:defRPr lang="fr-FR"/>
            </a:defPPr>
            <a:lvl1pPr algn="r">
              <a:defRPr b="1">
                <a:solidFill>
                  <a:srgbClr val="595959"/>
                </a:solidFill>
                <a:latin typeface="+mj-lt"/>
              </a:defRPr>
            </a:lvl1pPr>
          </a:lstStyle>
          <a:p>
            <a:r>
              <a:rPr lang="es-CO" sz="2000" dirty="0"/>
              <a:t>Introducción.</a:t>
            </a:r>
          </a:p>
        </p:txBody>
      </p:sp>
      <p:sp>
        <p:nvSpPr>
          <p:cNvPr id="309" name="TextBox 308">
            <a:extLst>
              <a:ext uri="{FF2B5EF4-FFF2-40B4-BE49-F238E27FC236}">
                <a16:creationId xmlns:a16="http://schemas.microsoft.com/office/drawing/2014/main" id="{30826B0D-5FDC-4AB9-91BB-54C0D00AF5AF}"/>
              </a:ext>
            </a:extLst>
          </p:cNvPr>
          <p:cNvSpPr txBox="1"/>
          <p:nvPr/>
        </p:nvSpPr>
        <p:spPr>
          <a:xfrm>
            <a:off x="5590984" y="2286540"/>
            <a:ext cx="3540977" cy="400108"/>
          </a:xfrm>
          <a:prstGeom prst="rect">
            <a:avLst/>
          </a:prstGeom>
          <a:noFill/>
          <a:ln w="12700" cap="flat">
            <a:noFill/>
            <a:miter lim="400000"/>
          </a:ln>
          <a:effectLst/>
        </p:spPr>
        <p:txBody>
          <a:bodyPr wrap="square" lIns="45719" tIns="45719" rIns="45719" bIns="45719" numCol="1" anchor="b">
            <a:spAutoFit/>
          </a:bodyPr>
          <a:lstStyle>
            <a:defPPr>
              <a:defRPr lang="es-ES"/>
            </a:defPPr>
            <a:lvl1pPr defTabSz="914354">
              <a:defRPr sz="2000" b="1">
                <a:solidFill>
                  <a:srgbClr val="595959"/>
                </a:solidFill>
                <a:latin typeface="+mj-lt"/>
              </a:defRPr>
            </a:lvl1pPr>
          </a:lstStyle>
          <a:p>
            <a:r>
              <a:rPr lang="es-CO" dirty="0"/>
              <a:t>Observatorio</a:t>
            </a:r>
            <a:r>
              <a:rPr lang="en-US" dirty="0"/>
              <a:t> </a:t>
            </a:r>
            <a:r>
              <a:rPr lang="es-CO" dirty="0"/>
              <a:t>Inmobiliario</a:t>
            </a:r>
          </a:p>
        </p:txBody>
      </p:sp>
      <p:sp>
        <p:nvSpPr>
          <p:cNvPr id="307" name="TextBox 306">
            <a:extLst>
              <a:ext uri="{FF2B5EF4-FFF2-40B4-BE49-F238E27FC236}">
                <a16:creationId xmlns:a16="http://schemas.microsoft.com/office/drawing/2014/main" id="{4182E1B4-95DF-462A-834A-67ADC17CC5EF}"/>
              </a:ext>
            </a:extLst>
          </p:cNvPr>
          <p:cNvSpPr txBox="1"/>
          <p:nvPr/>
        </p:nvSpPr>
        <p:spPr>
          <a:xfrm>
            <a:off x="6391440" y="3782747"/>
            <a:ext cx="1311191" cy="400108"/>
          </a:xfrm>
          <a:prstGeom prst="rect">
            <a:avLst/>
          </a:prstGeom>
          <a:noFill/>
          <a:ln w="12700" cap="flat">
            <a:noFill/>
            <a:miter lim="400000"/>
          </a:ln>
          <a:effectLst/>
        </p:spPr>
        <p:txBody>
          <a:bodyPr wrap="none" lIns="45719" tIns="45719" rIns="45719" bIns="45719" numCol="1" anchor="b">
            <a:spAutoFit/>
          </a:bodyPr>
          <a:lstStyle>
            <a:defPPr>
              <a:defRPr lang="es-ES"/>
            </a:defPPr>
            <a:lvl1pPr defTabSz="914354">
              <a:defRPr sz="2000" b="1">
                <a:solidFill>
                  <a:srgbClr val="595959"/>
                </a:solidFill>
                <a:latin typeface="+mj-lt"/>
              </a:defRPr>
            </a:lvl1pPr>
          </a:lstStyle>
          <a:p>
            <a:r>
              <a:rPr lang="es-CO" dirty="0"/>
              <a:t>Propuesta</a:t>
            </a:r>
          </a:p>
        </p:txBody>
      </p:sp>
      <p:sp>
        <p:nvSpPr>
          <p:cNvPr id="321" name="TextBox 320">
            <a:extLst>
              <a:ext uri="{FF2B5EF4-FFF2-40B4-BE49-F238E27FC236}">
                <a16:creationId xmlns:a16="http://schemas.microsoft.com/office/drawing/2014/main" id="{C349A174-CA9B-44E9-BD0F-33B2C728F60E}"/>
              </a:ext>
            </a:extLst>
          </p:cNvPr>
          <p:cNvSpPr txBox="1"/>
          <p:nvPr/>
        </p:nvSpPr>
        <p:spPr>
          <a:xfrm>
            <a:off x="5508123" y="1555132"/>
            <a:ext cx="1766635" cy="400108"/>
          </a:xfrm>
          <a:prstGeom prst="rect">
            <a:avLst/>
          </a:prstGeom>
          <a:noFill/>
          <a:ln w="12700" cap="flat">
            <a:noFill/>
            <a:miter lim="400000"/>
          </a:ln>
          <a:effectLst/>
        </p:spPr>
        <p:txBody>
          <a:bodyPr wrap="none" lIns="45719" tIns="45719" rIns="45719" bIns="45719" numCol="1" anchor="b">
            <a:spAutoFit/>
          </a:bodyPr>
          <a:lstStyle>
            <a:defPPr>
              <a:defRPr lang="fr-FR"/>
            </a:defPPr>
            <a:lvl1pPr algn="r">
              <a:defRPr b="1">
                <a:solidFill>
                  <a:srgbClr val="595959"/>
                </a:solidFill>
                <a:latin typeface="+mj-lt"/>
              </a:defRPr>
            </a:lvl1pPr>
          </a:lstStyle>
          <a:p>
            <a:pPr algn="l" defTabSz="914354"/>
            <a:r>
              <a:rPr lang="es-CO" sz="2000" dirty="0"/>
              <a:t>Normatividad</a:t>
            </a:r>
            <a:endParaRPr lang="en-US" sz="2000" dirty="0">
              <a:latin typeface="Calibri"/>
            </a:endParaRPr>
          </a:p>
        </p:txBody>
      </p:sp>
      <p:sp>
        <p:nvSpPr>
          <p:cNvPr id="319" name="TextBox 318">
            <a:extLst>
              <a:ext uri="{FF2B5EF4-FFF2-40B4-BE49-F238E27FC236}">
                <a16:creationId xmlns:a16="http://schemas.microsoft.com/office/drawing/2014/main" id="{639BAFD8-A41A-4FEB-86EE-A02709D62FF2}"/>
              </a:ext>
            </a:extLst>
          </p:cNvPr>
          <p:cNvSpPr txBox="1"/>
          <p:nvPr/>
        </p:nvSpPr>
        <p:spPr>
          <a:xfrm>
            <a:off x="5984282" y="3034643"/>
            <a:ext cx="2831799" cy="400108"/>
          </a:xfrm>
          <a:prstGeom prst="rect">
            <a:avLst/>
          </a:prstGeom>
          <a:noFill/>
          <a:ln w="12700" cap="flat">
            <a:noFill/>
            <a:miter lim="400000"/>
          </a:ln>
          <a:effectLst/>
        </p:spPr>
        <p:txBody>
          <a:bodyPr wrap="none" lIns="45719" tIns="45719" rIns="45719" bIns="45719" numCol="1" anchor="b">
            <a:spAutoFit/>
          </a:bodyPr>
          <a:lstStyle>
            <a:defPPr>
              <a:defRPr lang="es-ES"/>
            </a:defPPr>
            <a:lvl1pPr defTabSz="914354">
              <a:defRPr sz="2000" b="1">
                <a:solidFill>
                  <a:srgbClr val="595959"/>
                </a:solidFill>
                <a:latin typeface="+mj-lt"/>
              </a:defRPr>
            </a:lvl1pPr>
          </a:lstStyle>
          <a:p>
            <a:r>
              <a:rPr lang="es-CO" dirty="0"/>
              <a:t>Observatorios actuales</a:t>
            </a:r>
          </a:p>
        </p:txBody>
      </p:sp>
      <p:sp>
        <p:nvSpPr>
          <p:cNvPr id="317" name="TextBox 316">
            <a:extLst>
              <a:ext uri="{FF2B5EF4-FFF2-40B4-BE49-F238E27FC236}">
                <a16:creationId xmlns:a16="http://schemas.microsoft.com/office/drawing/2014/main" id="{3BA0970E-D9D7-4598-BEA2-248C7A4332FA}"/>
              </a:ext>
            </a:extLst>
          </p:cNvPr>
          <p:cNvSpPr txBox="1"/>
          <p:nvPr/>
        </p:nvSpPr>
        <p:spPr>
          <a:xfrm>
            <a:off x="6835444" y="4514155"/>
            <a:ext cx="756552" cy="400108"/>
          </a:xfrm>
          <a:prstGeom prst="rect">
            <a:avLst/>
          </a:prstGeom>
          <a:noFill/>
          <a:ln w="12700" cap="flat">
            <a:noFill/>
            <a:miter lim="400000"/>
          </a:ln>
          <a:effectLst/>
        </p:spPr>
        <p:txBody>
          <a:bodyPr wrap="none" lIns="45719" tIns="45719" rIns="45719" bIns="45719" numCol="1" anchor="b">
            <a:spAutoFit/>
          </a:bodyPr>
          <a:lstStyle>
            <a:defPPr>
              <a:defRPr lang="es-ES"/>
            </a:defPPr>
            <a:lvl1pPr defTabSz="914354">
              <a:defRPr sz="2000" b="1">
                <a:solidFill>
                  <a:srgbClr val="595959"/>
                </a:solidFill>
                <a:latin typeface="+mj-lt"/>
              </a:defRPr>
            </a:lvl1pPr>
          </a:lstStyle>
          <a:p>
            <a:r>
              <a:rPr lang="es-CO" dirty="0"/>
              <a:t>Otros</a:t>
            </a:r>
          </a:p>
        </p:txBody>
      </p:sp>
      <p:pic>
        <p:nvPicPr>
          <p:cNvPr id="324" name="Graphic 323">
            <a:extLst>
              <a:ext uri="{FF2B5EF4-FFF2-40B4-BE49-F238E27FC236}">
                <a16:creationId xmlns:a16="http://schemas.microsoft.com/office/drawing/2014/main" id="{91B99E1E-40E1-4AF1-9376-AB7ECBB6E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217" y="449943"/>
            <a:ext cx="4271605" cy="4668700"/>
          </a:xfrm>
          <a:prstGeom prst="rect">
            <a:avLst/>
          </a:prstGeom>
        </p:spPr>
      </p:pic>
      <p:sp>
        <p:nvSpPr>
          <p:cNvPr id="325" name="Título 1">
            <a:extLst>
              <a:ext uri="{FF2B5EF4-FFF2-40B4-BE49-F238E27FC236}">
                <a16:creationId xmlns:a16="http://schemas.microsoft.com/office/drawing/2014/main" id="{CD19C9A0-9430-408C-A33B-BD1D003144A3}"/>
              </a:ext>
            </a:extLst>
          </p:cNvPr>
          <p:cNvSpPr txBox="1">
            <a:spLocks/>
          </p:cNvSpPr>
          <p:nvPr/>
        </p:nvSpPr>
        <p:spPr>
          <a:xfrm>
            <a:off x="266217" y="696806"/>
            <a:ext cx="2619461" cy="65685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3200" b="1" dirty="0">
                <a:solidFill>
                  <a:schemeClr val="tx1">
                    <a:lumMod val="65000"/>
                    <a:lumOff val="35000"/>
                  </a:schemeClr>
                </a:solidFill>
              </a:rPr>
              <a:t>Agenda</a:t>
            </a:r>
          </a:p>
        </p:txBody>
      </p:sp>
    </p:spTree>
    <p:extLst>
      <p:ext uri="{BB962C8B-B14F-4D97-AF65-F5344CB8AC3E}">
        <p14:creationId xmlns:p14="http://schemas.microsoft.com/office/powerpoint/2010/main" val="3725784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2A5C4-34CC-4FF4-AD79-0EFF3604A62B}"/>
              </a:ext>
            </a:extLst>
          </p:cNvPr>
          <p:cNvSpPr>
            <a:spLocks noGrp="1"/>
          </p:cNvSpPr>
          <p:nvPr>
            <p:ph type="title" idx="4294967295"/>
          </p:nvPr>
        </p:nvSpPr>
        <p:spPr>
          <a:xfrm>
            <a:off x="243265" y="512392"/>
            <a:ext cx="8670114" cy="993775"/>
          </a:xfrm>
          <a:prstGeom prst="rect">
            <a:avLst/>
          </a:prstGeom>
        </p:spPr>
        <p:txBody>
          <a:bodyPr>
            <a:noAutofit/>
          </a:bodyPr>
          <a:lstStyle/>
          <a:p>
            <a:pPr algn="l"/>
            <a:r>
              <a:rPr lang="es-CO" sz="2800" b="1" dirty="0">
                <a:solidFill>
                  <a:schemeClr val="tx1">
                    <a:lumMod val="65000"/>
                    <a:lumOff val="35000"/>
                  </a:schemeClr>
                </a:solidFill>
              </a:rPr>
              <a:t>Observatorio inmobiliario de Córdoba – Argentina. </a:t>
            </a:r>
          </a:p>
        </p:txBody>
      </p:sp>
      <p:pic>
        <p:nvPicPr>
          <p:cNvPr id="5" name="Imagen 4">
            <a:extLst>
              <a:ext uri="{FF2B5EF4-FFF2-40B4-BE49-F238E27FC236}">
                <a16:creationId xmlns:a16="http://schemas.microsoft.com/office/drawing/2014/main" id="{D72799F7-B49C-4883-9D9C-308ADA897F26}"/>
              </a:ext>
            </a:extLst>
          </p:cNvPr>
          <p:cNvPicPr/>
          <p:nvPr/>
        </p:nvPicPr>
        <p:blipFill rotWithShape="1">
          <a:blip r:embed="rId2" cstate="print">
            <a:extLst>
              <a:ext uri="{28A0092B-C50C-407E-A947-70E740481C1C}">
                <a14:useLocalDpi xmlns:a14="http://schemas.microsoft.com/office/drawing/2010/main" val="0"/>
              </a:ext>
            </a:extLst>
          </a:blip>
          <a:srcRect t="10066"/>
          <a:stretch/>
        </p:blipFill>
        <p:spPr bwMode="auto">
          <a:xfrm>
            <a:off x="4445185" y="1629588"/>
            <a:ext cx="4572000" cy="3076197"/>
          </a:xfrm>
          <a:prstGeom prst="rect">
            <a:avLst/>
          </a:prstGeom>
          <a:noFill/>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3055E072-9401-4FCF-8324-811D27BE9D5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265" y="1629588"/>
            <a:ext cx="4156613" cy="3001520"/>
          </a:xfrm>
          <a:prstGeom prst="rect">
            <a:avLst/>
          </a:prstGeom>
          <a:noFill/>
          <a:ln>
            <a:noFill/>
          </a:ln>
        </p:spPr>
      </p:pic>
      <p:sp>
        <p:nvSpPr>
          <p:cNvPr id="6" name="CuadroTexto 5">
            <a:extLst>
              <a:ext uri="{FF2B5EF4-FFF2-40B4-BE49-F238E27FC236}">
                <a16:creationId xmlns:a16="http://schemas.microsoft.com/office/drawing/2014/main" id="{2A2E0395-EDD5-4797-BFB5-A4F520E9C2FC}"/>
              </a:ext>
            </a:extLst>
          </p:cNvPr>
          <p:cNvSpPr txBox="1"/>
          <p:nvPr/>
        </p:nvSpPr>
        <p:spPr>
          <a:xfrm>
            <a:off x="243265" y="4754529"/>
            <a:ext cx="6633031" cy="276999"/>
          </a:xfrm>
          <a:prstGeom prst="rect">
            <a:avLst/>
          </a:prstGeom>
          <a:noFill/>
        </p:spPr>
        <p:txBody>
          <a:bodyPr wrap="square">
            <a:spAutoFit/>
          </a:bodyPr>
          <a:lstStyle/>
          <a:p>
            <a:pPr marL="0" marR="0">
              <a:spcBef>
                <a:spcPts val="0"/>
              </a:spcBef>
              <a:spcAft>
                <a:spcPts val="1000"/>
              </a:spcAft>
            </a:pPr>
            <a:r>
              <a:rPr lang="es-CO" sz="1200" dirty="0">
                <a:effectLst/>
                <a:latin typeface="Segoe UI" panose="020B0502040204020203" pitchFamily="34" charset="0"/>
                <a:ea typeface="Calibri" panose="020F0502020204030204" pitchFamily="34" charset="0"/>
                <a:cs typeface="Times New Roman" panose="02020603050405020304" pitchFamily="18" charset="0"/>
              </a:rPr>
              <a:t>Análisis espacial de los datos inmobiliarios para la ciudad de Córdoba. Fuente: </a:t>
            </a:r>
            <a:r>
              <a:rPr lang="es-CO" sz="1200" dirty="0">
                <a:effectLst/>
                <a:latin typeface="Segoe UI" panose="020B0502040204020203" pitchFamily="34" charset="0"/>
                <a:ea typeface="Calibri" panose="020F0502020204030204" pitchFamily="34" charset="0"/>
                <a:cs typeface="Segoe UI" panose="020B0502040204020203" pitchFamily="34" charset="0"/>
              </a:rPr>
              <a:t>(IDECOR, 2019)</a:t>
            </a:r>
            <a:r>
              <a:rPr lang="es-CO" sz="1200" dirty="0">
                <a:effectLst/>
                <a:latin typeface="Segoe UI" panose="020B05020402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162569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4FC1B80-EF7C-43F6-BFCD-5475BBBB8D4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032" y="578560"/>
            <a:ext cx="7559936" cy="3986380"/>
          </a:xfrm>
          <a:prstGeom prst="rect">
            <a:avLst/>
          </a:prstGeom>
          <a:noFill/>
          <a:ln>
            <a:noFill/>
          </a:ln>
        </p:spPr>
      </p:pic>
      <p:sp>
        <p:nvSpPr>
          <p:cNvPr id="6" name="CuadroTexto 5">
            <a:extLst>
              <a:ext uri="{FF2B5EF4-FFF2-40B4-BE49-F238E27FC236}">
                <a16:creationId xmlns:a16="http://schemas.microsoft.com/office/drawing/2014/main" id="{98718255-5C27-4B37-A50E-C934A752D4A8}"/>
              </a:ext>
            </a:extLst>
          </p:cNvPr>
          <p:cNvSpPr txBox="1"/>
          <p:nvPr/>
        </p:nvSpPr>
        <p:spPr>
          <a:xfrm>
            <a:off x="615875" y="4669732"/>
            <a:ext cx="7331337" cy="276999"/>
          </a:xfrm>
          <a:prstGeom prst="rect">
            <a:avLst/>
          </a:prstGeom>
          <a:noFill/>
        </p:spPr>
        <p:txBody>
          <a:bodyPr wrap="square">
            <a:spAutoFit/>
          </a:bodyPr>
          <a:lstStyle/>
          <a:p>
            <a:pPr marL="0" marR="0" algn="ctr">
              <a:spcBef>
                <a:spcPts val="0"/>
              </a:spcBef>
              <a:spcAft>
                <a:spcPts val="1000"/>
              </a:spcAft>
            </a:pPr>
            <a:r>
              <a:rPr lang="es-CO" sz="1200" dirty="0">
                <a:effectLst/>
                <a:latin typeface="Segoe UI" panose="020B0502040204020203" pitchFamily="34" charset="0"/>
                <a:ea typeface="Calibri" panose="020F0502020204030204" pitchFamily="34" charset="0"/>
                <a:cs typeface="Times New Roman" panose="02020603050405020304" pitchFamily="18" charset="0"/>
              </a:rPr>
              <a:t>Observatorio inmobiliario con enfoque multipropósito modelos y predicciones. Fuente: </a:t>
            </a:r>
            <a:r>
              <a:rPr lang="es-CO" sz="1200" dirty="0">
                <a:effectLst/>
                <a:latin typeface="Segoe UI" panose="020B0502040204020203" pitchFamily="34" charset="0"/>
                <a:ea typeface="Calibri" panose="020F0502020204030204" pitchFamily="34" charset="0"/>
                <a:cs typeface="Segoe UI" panose="020B0502040204020203" pitchFamily="34" charset="0"/>
              </a:rPr>
              <a:t>(IDECOR, 2019)</a:t>
            </a:r>
            <a:r>
              <a:rPr lang="es-CO" sz="1200" dirty="0">
                <a:effectLst/>
                <a:latin typeface="Segoe UI" panose="020B05020402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292390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4ABEB-7885-4642-89DD-13EC8EFD1746}"/>
              </a:ext>
            </a:extLst>
          </p:cNvPr>
          <p:cNvSpPr txBox="1">
            <a:spLocks/>
          </p:cNvSpPr>
          <p:nvPr/>
        </p:nvSpPr>
        <p:spPr>
          <a:xfrm>
            <a:off x="4742754" y="3321391"/>
            <a:ext cx="4088261" cy="69922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CO" sz="3600" b="1" dirty="0">
                <a:solidFill>
                  <a:schemeClr val="tx1">
                    <a:lumMod val="65000"/>
                    <a:lumOff val="35000"/>
                  </a:schemeClr>
                </a:solidFill>
              </a:rPr>
              <a:t>Propuesta</a:t>
            </a:r>
          </a:p>
        </p:txBody>
      </p:sp>
      <p:pic>
        <p:nvPicPr>
          <p:cNvPr id="5" name="Graphic 4">
            <a:extLst>
              <a:ext uri="{FF2B5EF4-FFF2-40B4-BE49-F238E27FC236}">
                <a16:creationId xmlns:a16="http://schemas.microsoft.com/office/drawing/2014/main" id="{3467E872-0511-4EF0-80B0-1015A0B3FC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485" y="183989"/>
            <a:ext cx="4383067" cy="4383067"/>
          </a:xfrm>
          <a:prstGeom prst="rect">
            <a:avLst/>
          </a:prstGeom>
        </p:spPr>
      </p:pic>
      <p:pic>
        <p:nvPicPr>
          <p:cNvPr id="7" name="Graphic 6">
            <a:extLst>
              <a:ext uri="{FF2B5EF4-FFF2-40B4-BE49-F238E27FC236}">
                <a16:creationId xmlns:a16="http://schemas.microsoft.com/office/drawing/2014/main" id="{48AA61FD-8BB8-42D7-9E44-ED939BBBA0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1752" y="1031399"/>
            <a:ext cx="4259263" cy="1540351"/>
          </a:xfrm>
          <a:prstGeom prst="rect">
            <a:avLst/>
          </a:prstGeom>
        </p:spPr>
      </p:pic>
    </p:spTree>
    <p:extLst>
      <p:ext uri="{BB962C8B-B14F-4D97-AF65-F5344CB8AC3E}">
        <p14:creationId xmlns:p14="http://schemas.microsoft.com/office/powerpoint/2010/main" val="157685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3CF41E-0742-4AB1-93E2-3E0082507417}"/>
              </a:ext>
            </a:extLst>
          </p:cNvPr>
          <p:cNvPicPr>
            <a:picLocks noChangeAspect="1"/>
          </p:cNvPicPr>
          <p:nvPr/>
        </p:nvPicPr>
        <p:blipFill>
          <a:blip r:embed="rId2"/>
          <a:stretch>
            <a:fillRect/>
          </a:stretch>
        </p:blipFill>
        <p:spPr>
          <a:xfrm>
            <a:off x="3648076" y="431796"/>
            <a:ext cx="5293964" cy="4555082"/>
          </a:xfrm>
          <a:prstGeom prst="rect">
            <a:avLst/>
          </a:prstGeom>
        </p:spPr>
      </p:pic>
      <p:sp>
        <p:nvSpPr>
          <p:cNvPr id="14" name="Título 1">
            <a:extLst>
              <a:ext uri="{FF2B5EF4-FFF2-40B4-BE49-F238E27FC236}">
                <a16:creationId xmlns:a16="http://schemas.microsoft.com/office/drawing/2014/main" id="{0E92421B-8150-44AC-89FC-F33950153FF1}"/>
              </a:ext>
            </a:extLst>
          </p:cNvPr>
          <p:cNvSpPr txBox="1">
            <a:spLocks/>
          </p:cNvSpPr>
          <p:nvPr/>
        </p:nvSpPr>
        <p:spPr>
          <a:xfrm>
            <a:off x="417065" y="749641"/>
            <a:ext cx="2878585" cy="69922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sz="3600" b="1" dirty="0">
                <a:solidFill>
                  <a:schemeClr val="tx1">
                    <a:lumMod val="65000"/>
                    <a:lumOff val="35000"/>
                  </a:schemeClr>
                </a:solidFill>
              </a:rPr>
              <a:t>Integración</a:t>
            </a:r>
          </a:p>
        </p:txBody>
      </p:sp>
      <p:pic>
        <p:nvPicPr>
          <p:cNvPr id="16" name="Graphic 15">
            <a:extLst>
              <a:ext uri="{FF2B5EF4-FFF2-40B4-BE49-F238E27FC236}">
                <a16:creationId xmlns:a16="http://schemas.microsoft.com/office/drawing/2014/main" id="{CA6B9D7B-CE0E-4DD6-B7F5-37912F5C84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931" y="1726522"/>
            <a:ext cx="4957028" cy="2788328"/>
          </a:xfrm>
          <a:prstGeom prst="rect">
            <a:avLst/>
          </a:prstGeom>
        </p:spPr>
      </p:pic>
      <p:pic>
        <p:nvPicPr>
          <p:cNvPr id="17" name="Graphic 16">
            <a:extLst>
              <a:ext uri="{FF2B5EF4-FFF2-40B4-BE49-F238E27FC236}">
                <a16:creationId xmlns:a16="http://schemas.microsoft.com/office/drawing/2014/main" id="{0FAF66D8-441F-4BF3-AE74-9C5E7D9E4B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791" y="431796"/>
            <a:ext cx="1271250" cy="459744"/>
          </a:xfrm>
          <a:prstGeom prst="rect">
            <a:avLst/>
          </a:prstGeom>
        </p:spPr>
      </p:pic>
    </p:spTree>
    <p:extLst>
      <p:ext uri="{BB962C8B-B14F-4D97-AF65-F5344CB8AC3E}">
        <p14:creationId xmlns:p14="http://schemas.microsoft.com/office/powerpoint/2010/main" val="241776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083EB-C727-4555-9E8B-30FF003534BB}"/>
              </a:ext>
            </a:extLst>
          </p:cNvPr>
          <p:cNvSpPr>
            <a:spLocks noGrp="1"/>
          </p:cNvSpPr>
          <p:nvPr>
            <p:ph type="title" idx="4294967295"/>
          </p:nvPr>
        </p:nvSpPr>
        <p:spPr>
          <a:xfrm>
            <a:off x="820958" y="501570"/>
            <a:ext cx="7399464" cy="606390"/>
          </a:xfrm>
          <a:prstGeom prst="rect">
            <a:avLst/>
          </a:prstGeom>
        </p:spPr>
        <p:txBody>
          <a:bodyPr/>
          <a:lstStyle/>
          <a:p>
            <a:pPr algn="l"/>
            <a:r>
              <a:rPr lang="es-CO" sz="3200" dirty="0"/>
              <a:t>Módulos Funcionales</a:t>
            </a:r>
          </a:p>
        </p:txBody>
      </p:sp>
      <p:sp>
        <p:nvSpPr>
          <p:cNvPr id="3" name="Marcador de contenido 2">
            <a:extLst>
              <a:ext uri="{FF2B5EF4-FFF2-40B4-BE49-F238E27FC236}">
                <a16:creationId xmlns:a16="http://schemas.microsoft.com/office/drawing/2014/main" id="{AD93D5D8-5314-433E-B9B4-CA2050796489}"/>
              </a:ext>
            </a:extLst>
          </p:cNvPr>
          <p:cNvSpPr>
            <a:spLocks noGrp="1"/>
          </p:cNvSpPr>
          <p:nvPr>
            <p:ph idx="4294967295"/>
          </p:nvPr>
        </p:nvSpPr>
        <p:spPr>
          <a:xfrm>
            <a:off x="333722" y="1274820"/>
            <a:ext cx="3937928" cy="3708466"/>
          </a:xfrm>
          <a:prstGeom prst="rect">
            <a:avLst/>
          </a:prstGeom>
        </p:spPr>
        <p:txBody>
          <a:bodyPr>
            <a:normAutofit lnSpcReduction="10000"/>
          </a:bodyPr>
          <a:lstStyle/>
          <a:p>
            <a:pPr marL="257175" indent="-257175">
              <a:lnSpc>
                <a:spcPct val="107000"/>
              </a:lnSpc>
              <a:spcBef>
                <a:spcPts val="0"/>
              </a:spcBef>
              <a:buFont typeface="+mj-lt"/>
              <a:buAutoNum type="arabicPeriod"/>
            </a:pPr>
            <a:r>
              <a:rPr lang="es-CO" sz="1200" b="1" dirty="0">
                <a:solidFill>
                  <a:srgbClr val="0070C0"/>
                </a:solidFill>
                <a:latin typeface="Segoe UI" panose="020B0502040204020203" pitchFamily="34" charset="0"/>
                <a:ea typeface="Calibri" panose="020F0502020204030204" pitchFamily="34" charset="0"/>
                <a:cs typeface="Times New Roman" panose="02020603050405020304" pitchFamily="18" charset="0"/>
              </a:rPr>
              <a:t>Ventanilla Inmobiliaria Nacional</a:t>
            </a:r>
            <a:endParaRPr lang="es-CO" sz="1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07000"/>
              </a:lnSpc>
              <a:spcBef>
                <a:spcPts val="0"/>
              </a:spcBef>
              <a:buFont typeface="Courier New" panose="02070309020205020404" pitchFamily="49" charset="0"/>
              <a:buChar char="o"/>
            </a:pPr>
            <a:r>
              <a:rPr lang="es-CO" sz="1200" b="1" dirty="0">
                <a:latin typeface="Segoe UI" panose="020B0502040204020203" pitchFamily="34" charset="0"/>
                <a:ea typeface="Calibri" panose="020F0502020204030204" pitchFamily="34" charset="0"/>
                <a:cs typeface="Times New Roman" panose="02020603050405020304" pitchFamily="18" charset="0"/>
              </a:rPr>
              <a:t>Oferta inmobiliaria nacional</a:t>
            </a:r>
            <a:endParaRPr lang="es-CO" sz="1200" b="1"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Predios inmobiliarios bajo la administración del Estado (SAE – CISA – Agencia Nacional Inmobiliaria)</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07000"/>
              </a:lnSpc>
              <a:spcBef>
                <a:spcPts val="0"/>
              </a:spcBef>
              <a:buFont typeface="Courier New" panose="02070309020205020404" pitchFamily="49" charset="0"/>
              <a:buChar char="o"/>
            </a:pPr>
            <a:r>
              <a:rPr lang="es-CO" sz="1200" b="1" dirty="0">
                <a:latin typeface="Segoe UI" panose="020B0502040204020203" pitchFamily="34" charset="0"/>
                <a:ea typeface="Calibri" panose="020F0502020204030204" pitchFamily="34" charset="0"/>
                <a:cs typeface="Times New Roman" panose="02020603050405020304" pitchFamily="18" charset="0"/>
              </a:rPr>
              <a:t>Registro de ofertas inmobiliarias</a:t>
            </a:r>
            <a:endParaRPr lang="es-CO" sz="1200" b="1"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Publicación de ofertas inmobiliarias entre particulares</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Integración de plataformas inmobiliarias</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Servicios para inversión y economía</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Bef>
                <a:spcPts val="0"/>
              </a:spcBef>
              <a:buFont typeface="+mj-lt"/>
              <a:buAutoNum type="arabicPeriod"/>
            </a:pPr>
            <a:r>
              <a:rPr lang="es-CO" sz="1200" b="1" dirty="0">
                <a:solidFill>
                  <a:srgbClr val="0070C0"/>
                </a:solidFill>
                <a:latin typeface="Segoe UI" panose="020B0502040204020203" pitchFamily="34" charset="0"/>
                <a:ea typeface="Calibri" panose="020F0502020204030204" pitchFamily="34" charset="0"/>
                <a:cs typeface="Times New Roman" panose="02020603050405020304" pitchFamily="18" charset="0"/>
              </a:rPr>
              <a:t>Dinámica Inmobiliaria</a:t>
            </a:r>
            <a:endParaRPr lang="es-CO" sz="1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07000"/>
              </a:lnSpc>
              <a:spcBef>
                <a:spcPts val="0"/>
              </a:spcBef>
              <a:buFont typeface="Courier New" panose="02070309020205020404" pitchFamily="49" charset="0"/>
              <a:buChar char="o"/>
            </a:pPr>
            <a:r>
              <a:rPr lang="es-CO" sz="1200" b="1" dirty="0">
                <a:latin typeface="Segoe UI" panose="020B0502040204020203" pitchFamily="34" charset="0"/>
                <a:ea typeface="Calibri" panose="020F0502020204030204" pitchFamily="34" charset="0"/>
                <a:cs typeface="Times New Roman" panose="02020603050405020304" pitchFamily="18" charset="0"/>
              </a:rPr>
              <a:t>Seguimiento de transacciones inmobiliarias</a:t>
            </a:r>
            <a:endParaRPr lang="es-CO" sz="1200" b="1"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Integración con el Registro</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Integración de transacciones informales</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marL="557213" lvl="1" indent="-214313">
              <a:lnSpc>
                <a:spcPct val="107000"/>
              </a:lnSpc>
              <a:spcBef>
                <a:spcPts val="0"/>
              </a:spcBef>
              <a:buFont typeface="Courier New" panose="02070309020205020404" pitchFamily="49" charset="0"/>
              <a:buChar char="o"/>
            </a:pPr>
            <a:r>
              <a:rPr lang="es-CO" sz="1200" b="1" dirty="0">
                <a:latin typeface="Segoe UI" panose="020B0502040204020203" pitchFamily="34" charset="0"/>
                <a:ea typeface="Calibri" panose="020F0502020204030204" pitchFamily="34" charset="0"/>
                <a:cs typeface="Times New Roman" panose="02020603050405020304" pitchFamily="18" charset="0"/>
              </a:rPr>
              <a:t>Detección de cambios físicos</a:t>
            </a:r>
            <a:endParaRPr lang="es-CO" sz="1200" b="1"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Reconocimiento visual de objetos</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Inteligencia artificial</a:t>
            </a:r>
            <a:endParaRPr lang="es-CO" sz="1200" dirty="0">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buFont typeface="Wingdings" panose="05000000000000000000" pitchFamily="2" charset="2"/>
              <a:buChar char=""/>
            </a:pPr>
            <a:r>
              <a:rPr lang="es-CO" sz="1200" dirty="0">
                <a:latin typeface="Segoe UI" panose="020B0502040204020203" pitchFamily="34" charset="0"/>
                <a:ea typeface="Calibri" panose="020F0502020204030204" pitchFamily="34" charset="0"/>
                <a:cs typeface="Times New Roman" panose="02020603050405020304" pitchFamily="18" charset="0"/>
              </a:rPr>
              <a:t>Análisis multitemporal</a:t>
            </a:r>
            <a:endParaRPr lang="es-CO"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14A21289-8921-4FB6-A78D-B35AD1E8F6BD}"/>
              </a:ext>
            </a:extLst>
          </p:cNvPr>
          <p:cNvSpPr txBox="1"/>
          <p:nvPr/>
        </p:nvSpPr>
        <p:spPr>
          <a:xfrm>
            <a:off x="4572000" y="1274820"/>
            <a:ext cx="4341230" cy="3837141"/>
          </a:xfrm>
          <a:prstGeom prst="rect">
            <a:avLst/>
          </a:prstGeom>
          <a:noFill/>
        </p:spPr>
        <p:txBody>
          <a:bodyPr wrap="square">
            <a:spAutoFit/>
          </a:bodyPr>
          <a:lstStyle/>
          <a:p>
            <a:pPr defTabSz="685800">
              <a:lnSpc>
                <a:spcPct val="107000"/>
              </a:lnSpc>
            </a:pPr>
            <a:r>
              <a:rPr lang="es-CO" sz="1200" b="1" dirty="0">
                <a:solidFill>
                  <a:srgbClr val="0070C0"/>
                </a:solidFill>
                <a:latin typeface="Segoe UI" panose="020B0502040204020203" pitchFamily="34" charset="0"/>
                <a:ea typeface="Calibri" panose="020F0502020204030204" pitchFamily="34" charset="0"/>
                <a:cs typeface="Times New Roman" panose="02020603050405020304" pitchFamily="18" charset="0"/>
              </a:rPr>
              <a:t>3. Mantenimiento Permanente</a:t>
            </a:r>
            <a:endParaRPr lang="es-CO" sz="1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Declaración de información catastral</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Interoperabilidad e integración de múltiples fuentes</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685800">
              <a:lnSpc>
                <a:spcPct val="107000"/>
              </a:lnSpc>
            </a:pPr>
            <a:r>
              <a:rPr lang="es-CO" sz="1200" b="1" dirty="0">
                <a:solidFill>
                  <a:srgbClr val="0070C0"/>
                </a:solidFill>
                <a:latin typeface="Segoe UI" panose="020B0502040204020203" pitchFamily="34" charset="0"/>
                <a:ea typeface="Calibri" panose="020F0502020204030204" pitchFamily="34" charset="0"/>
                <a:cs typeface="Times New Roman" panose="02020603050405020304" pitchFamily="18" charset="0"/>
              </a:rPr>
              <a:t>4. Análisis de Información</a:t>
            </a:r>
            <a:endParaRPr lang="es-CO" sz="1200" b="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Focalización, caracterización territorial</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Zonas - valores de referencia</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Valores de construcción</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Índice de precios</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Integración de información intersectorial</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Uso del suelo - urbanismo</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Ordenamiento territorial</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Índices inmobiliarios</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Ocupación del suelo</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Conectividad Ciudad – Región</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Accesos a servicios públicos</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557213" lvl="1" indent="-214313" defTabSz="685800">
              <a:lnSpc>
                <a:spcPct val="107000"/>
              </a:lnSpc>
              <a:buFont typeface="Courier New" panose="02070309020205020404" pitchFamily="49" charset="0"/>
              <a:buChar char="o"/>
            </a:pPr>
            <a:r>
              <a:rPr lang="es-CO" sz="1200" b="1" dirty="0">
                <a:solidFill>
                  <a:prstClr val="black"/>
                </a:solidFill>
                <a:latin typeface="Segoe UI" panose="020B0502040204020203" pitchFamily="34" charset="0"/>
                <a:ea typeface="Calibri" panose="020F0502020204030204" pitchFamily="34" charset="0"/>
                <a:cs typeface="Times New Roman" panose="02020603050405020304" pitchFamily="18" charset="0"/>
              </a:rPr>
              <a:t>Análisis espacial</a:t>
            </a:r>
            <a:endParaRPr lang="es-CO"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err="1">
                <a:solidFill>
                  <a:prstClr val="black"/>
                </a:solidFill>
                <a:latin typeface="Segoe UI" panose="020B0502040204020203" pitchFamily="34" charset="0"/>
                <a:ea typeface="Calibri" panose="020F0502020204030204" pitchFamily="34" charset="0"/>
                <a:cs typeface="Times New Roman" panose="02020603050405020304" pitchFamily="18" charset="0"/>
              </a:rPr>
              <a:t>SandBox</a:t>
            </a: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 geográfico inmobiliario</a:t>
            </a:r>
            <a:endParaRPr lang="es-CO"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857250" lvl="2" indent="-171450" defTabSz="685800">
              <a:lnSpc>
                <a:spcPct val="107000"/>
              </a:lnSpc>
              <a:buFont typeface="Wingdings" panose="05000000000000000000" pitchFamily="2" charset="2"/>
              <a:buChar char=""/>
            </a:pPr>
            <a:r>
              <a:rPr lang="es-CO" sz="1200" dirty="0">
                <a:solidFill>
                  <a:prstClr val="black"/>
                </a:solidFill>
                <a:latin typeface="Segoe UI" panose="020B0502040204020203" pitchFamily="34" charset="0"/>
                <a:ea typeface="Calibri" panose="020F0502020204030204" pitchFamily="34" charset="0"/>
                <a:cs typeface="Times New Roman" panose="02020603050405020304" pitchFamily="18" charset="0"/>
              </a:rPr>
              <a:t>Mapas de calor con los valores del suelo.</a:t>
            </a:r>
            <a:endParaRPr lang="es-CO" sz="2100" dirty="0">
              <a:solidFill>
                <a:prstClr val="black"/>
              </a:solidFill>
              <a:latin typeface="Calibri" panose="020F0502020204030204"/>
            </a:endParaRPr>
          </a:p>
        </p:txBody>
      </p:sp>
      <p:pic>
        <p:nvPicPr>
          <p:cNvPr id="6" name="Imagen 5">
            <a:extLst>
              <a:ext uri="{FF2B5EF4-FFF2-40B4-BE49-F238E27FC236}">
                <a16:creationId xmlns:a16="http://schemas.microsoft.com/office/drawing/2014/main" id="{1456390F-CCAF-4692-91D2-E5807F7394EB}"/>
              </a:ext>
            </a:extLst>
          </p:cNvPr>
          <p:cNvPicPr>
            <a:picLocks noChangeAspect="1"/>
          </p:cNvPicPr>
          <p:nvPr/>
        </p:nvPicPr>
        <p:blipFill>
          <a:blip r:embed="rId2"/>
          <a:stretch>
            <a:fillRect/>
          </a:stretch>
        </p:blipFill>
        <p:spPr>
          <a:xfrm>
            <a:off x="333722" y="546838"/>
            <a:ext cx="413817" cy="413817"/>
          </a:xfrm>
          <a:prstGeom prst="rect">
            <a:avLst/>
          </a:prstGeom>
        </p:spPr>
      </p:pic>
    </p:spTree>
    <p:extLst>
      <p:ext uri="{BB962C8B-B14F-4D97-AF65-F5344CB8AC3E}">
        <p14:creationId xmlns:p14="http://schemas.microsoft.com/office/powerpoint/2010/main" val="1850116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53"/>
          <p:cNvSpPr txBox="1">
            <a:spLocks/>
          </p:cNvSpPr>
          <p:nvPr/>
        </p:nvSpPr>
        <p:spPr>
          <a:xfrm>
            <a:off x="2699240" y="2425235"/>
            <a:ext cx="5687292" cy="446917"/>
          </a:xfrm>
          <a:prstGeom prst="rect">
            <a:avLst/>
          </a:prstGeom>
        </p:spPr>
        <p:txBody>
          <a:bodyPr vert="horz" wrap="square" lIns="0" tIns="15875" rIns="0" bIns="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spcBef>
                <a:spcPts val="125"/>
              </a:spcBef>
              <a:buFont typeface="Arial"/>
              <a:buNone/>
            </a:pPr>
            <a:r>
              <a:rPr lang="es-ES" sz="2800" b="1" dirty="0">
                <a:solidFill>
                  <a:srgbClr val="B6004B"/>
                </a:solidFill>
                <a:latin typeface="Open Sans" panose="020B0606030504020204" pitchFamily="34" charset="0"/>
                <a:ea typeface="Open Sans" panose="020B0606030504020204" pitchFamily="34" charset="0"/>
                <a:cs typeface="Open Sans" panose="020B0606030504020204" pitchFamily="34" charset="0"/>
              </a:rPr>
              <a:t>GRACIAS</a:t>
            </a:r>
            <a:endParaRPr lang="es-ES" sz="1800" b="1" dirty="0">
              <a:solidFill>
                <a:srgbClr val="B6004B"/>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5EBC9BB7-43BC-4704-9847-E60BFF5A1E88}"/>
              </a:ext>
            </a:extLst>
          </p:cNvPr>
          <p:cNvPicPr>
            <a:picLocks noChangeAspect="1"/>
          </p:cNvPicPr>
          <p:nvPr/>
        </p:nvPicPr>
        <p:blipFill>
          <a:blip r:embed="rId2"/>
          <a:stretch>
            <a:fillRect/>
          </a:stretch>
        </p:blipFill>
        <p:spPr>
          <a:xfrm>
            <a:off x="4709273" y="222997"/>
            <a:ext cx="2178424" cy="807519"/>
          </a:xfrm>
          <a:prstGeom prst="rect">
            <a:avLst/>
          </a:prstGeom>
        </p:spPr>
      </p:pic>
    </p:spTree>
    <p:extLst>
      <p:ext uri="{BB962C8B-B14F-4D97-AF65-F5344CB8AC3E}">
        <p14:creationId xmlns:p14="http://schemas.microsoft.com/office/powerpoint/2010/main" val="5936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50DB5-4905-4A97-BEC5-B0C9CE6609BD}"/>
              </a:ext>
            </a:extLst>
          </p:cNvPr>
          <p:cNvSpPr>
            <a:spLocks noGrp="1"/>
          </p:cNvSpPr>
          <p:nvPr>
            <p:ph type="title" idx="4294967295"/>
          </p:nvPr>
        </p:nvSpPr>
        <p:spPr>
          <a:xfrm>
            <a:off x="333487" y="713778"/>
            <a:ext cx="3091884" cy="656854"/>
          </a:xfrm>
          <a:prstGeom prst="rect">
            <a:avLst/>
          </a:prstGeom>
        </p:spPr>
        <p:txBody>
          <a:bodyPr/>
          <a:lstStyle/>
          <a:p>
            <a:pPr algn="l"/>
            <a:r>
              <a:rPr lang="es-CO" sz="3200" b="1" dirty="0">
                <a:solidFill>
                  <a:schemeClr val="tx1">
                    <a:lumMod val="65000"/>
                    <a:lumOff val="35000"/>
                  </a:schemeClr>
                </a:solidFill>
              </a:rPr>
              <a:t>Introducción</a:t>
            </a:r>
          </a:p>
        </p:txBody>
      </p:sp>
      <p:sp>
        <p:nvSpPr>
          <p:cNvPr id="4" name="Rectangle 3">
            <a:extLst>
              <a:ext uri="{FF2B5EF4-FFF2-40B4-BE49-F238E27FC236}">
                <a16:creationId xmlns:a16="http://schemas.microsoft.com/office/drawing/2014/main" id="{8E593C61-E6F4-4B2F-9FA5-4234ECFB4CBD}"/>
              </a:ext>
            </a:extLst>
          </p:cNvPr>
          <p:cNvSpPr/>
          <p:nvPr/>
        </p:nvSpPr>
        <p:spPr>
          <a:xfrm>
            <a:off x="466532" y="1921587"/>
            <a:ext cx="4572000" cy="2031325"/>
          </a:xfrm>
          <a:prstGeom prst="rect">
            <a:avLst/>
          </a:prstGeom>
        </p:spPr>
        <p:txBody>
          <a:bodyPr>
            <a:spAutoFit/>
          </a:bodyPr>
          <a:lstStyle/>
          <a:p>
            <a:pPr algn="just"/>
            <a:r>
              <a:rPr lang="es-CO" dirty="0">
                <a:latin typeface="Segoe UI" panose="020B0502040204020203" pitchFamily="34" charset="0"/>
                <a:ea typeface="Calibri" panose="020F0502020204030204" pitchFamily="34" charset="0"/>
              </a:rPr>
              <a:t>Diferentes procesos de modernización de la administración del territorio en Colombia apuntan a escenarios donde la información que generan los actores que toman decisiones territoriales está modelada, accesible y estandarizada para ser utilizada en la gestión del desarrollo.</a:t>
            </a:r>
          </a:p>
        </p:txBody>
      </p:sp>
      <p:pic>
        <p:nvPicPr>
          <p:cNvPr id="5" name="Graphic 4">
            <a:extLst>
              <a:ext uri="{FF2B5EF4-FFF2-40B4-BE49-F238E27FC236}">
                <a16:creationId xmlns:a16="http://schemas.microsoft.com/office/drawing/2014/main" id="{C418372E-C897-42A5-A40B-B17612F14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5546" y="1189767"/>
            <a:ext cx="3494967" cy="3494967"/>
          </a:xfrm>
          <a:prstGeom prst="rect">
            <a:avLst/>
          </a:prstGeom>
        </p:spPr>
      </p:pic>
    </p:spTree>
    <p:extLst>
      <p:ext uri="{BB962C8B-B14F-4D97-AF65-F5344CB8AC3E}">
        <p14:creationId xmlns:p14="http://schemas.microsoft.com/office/powerpoint/2010/main" val="6213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15EF537-A21C-4657-A2CA-1B95AAC9BE6C}"/>
              </a:ext>
            </a:extLst>
          </p:cNvPr>
          <p:cNvSpPr txBox="1">
            <a:spLocks/>
          </p:cNvSpPr>
          <p:nvPr/>
        </p:nvSpPr>
        <p:spPr>
          <a:xfrm>
            <a:off x="4833744" y="2283369"/>
            <a:ext cx="4063513" cy="57676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b="1" dirty="0">
                <a:solidFill>
                  <a:schemeClr val="tx1">
                    <a:lumMod val="65000"/>
                    <a:lumOff val="35000"/>
                  </a:schemeClr>
                </a:solidFill>
              </a:rPr>
              <a:t>Normatividad</a:t>
            </a:r>
          </a:p>
        </p:txBody>
      </p:sp>
      <p:pic>
        <p:nvPicPr>
          <p:cNvPr id="6" name="Graphic 5">
            <a:extLst>
              <a:ext uri="{FF2B5EF4-FFF2-40B4-BE49-F238E27FC236}">
                <a16:creationId xmlns:a16="http://schemas.microsoft.com/office/drawing/2014/main" id="{E6884517-2DB9-4D02-9B05-30AF0F4E4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190" y="554276"/>
            <a:ext cx="4427119" cy="4418556"/>
          </a:xfrm>
          <a:prstGeom prst="rect">
            <a:avLst/>
          </a:prstGeom>
        </p:spPr>
      </p:pic>
      <p:pic>
        <p:nvPicPr>
          <p:cNvPr id="7" name="Graphic 6">
            <a:extLst>
              <a:ext uri="{FF2B5EF4-FFF2-40B4-BE49-F238E27FC236}">
                <a16:creationId xmlns:a16="http://schemas.microsoft.com/office/drawing/2014/main" id="{7BD9875F-B945-4421-90F8-171E31CA5A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6374" y="1826169"/>
            <a:ext cx="457200" cy="457200"/>
          </a:xfrm>
          <a:prstGeom prst="rect">
            <a:avLst/>
          </a:prstGeom>
        </p:spPr>
      </p:pic>
    </p:spTree>
    <p:extLst>
      <p:ext uri="{BB962C8B-B14F-4D97-AF65-F5344CB8AC3E}">
        <p14:creationId xmlns:p14="http://schemas.microsoft.com/office/powerpoint/2010/main" val="198966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0EDC2-3A27-4547-86A7-7A565B44FF8C}"/>
              </a:ext>
            </a:extLst>
          </p:cNvPr>
          <p:cNvSpPr>
            <a:spLocks noGrp="1"/>
          </p:cNvSpPr>
          <p:nvPr>
            <p:ph type="title" idx="4294967295"/>
          </p:nvPr>
        </p:nvSpPr>
        <p:spPr>
          <a:xfrm>
            <a:off x="881027" y="511175"/>
            <a:ext cx="7242209" cy="576761"/>
          </a:xfrm>
          <a:prstGeom prst="rect">
            <a:avLst/>
          </a:prstGeom>
        </p:spPr>
        <p:txBody>
          <a:bodyPr/>
          <a:lstStyle/>
          <a:p>
            <a:pPr algn="l"/>
            <a:r>
              <a:rPr lang="es-CO" sz="3200" b="1" dirty="0">
                <a:solidFill>
                  <a:schemeClr val="tx1">
                    <a:lumMod val="65000"/>
                    <a:lumOff val="35000"/>
                  </a:schemeClr>
                </a:solidFill>
              </a:rPr>
              <a:t>Normas</a:t>
            </a:r>
          </a:p>
        </p:txBody>
      </p:sp>
      <p:sp>
        <p:nvSpPr>
          <p:cNvPr id="3" name="Marcador de contenido 2">
            <a:extLst>
              <a:ext uri="{FF2B5EF4-FFF2-40B4-BE49-F238E27FC236}">
                <a16:creationId xmlns:a16="http://schemas.microsoft.com/office/drawing/2014/main" id="{72738A9D-322D-4423-AAFA-B8D1705CB85F}"/>
              </a:ext>
            </a:extLst>
          </p:cNvPr>
          <p:cNvSpPr>
            <a:spLocks noGrp="1"/>
          </p:cNvSpPr>
          <p:nvPr>
            <p:ph idx="4294967295"/>
          </p:nvPr>
        </p:nvSpPr>
        <p:spPr>
          <a:xfrm>
            <a:off x="387915" y="1162884"/>
            <a:ext cx="5113000" cy="2195265"/>
          </a:xfrm>
          <a:prstGeom prst="rect">
            <a:avLst/>
          </a:prstGeom>
        </p:spPr>
        <p:txBody>
          <a:bodyPr>
            <a:normAutofit/>
          </a:bodyPr>
          <a:lstStyle/>
          <a:p>
            <a:pPr marL="0" indent="0" algn="just">
              <a:buNone/>
            </a:pPr>
            <a:r>
              <a:rPr lang="es-CO" sz="1800" dirty="0">
                <a:latin typeface="Segoe UI" panose="020B0502040204020203" pitchFamily="34" charset="0"/>
                <a:ea typeface="Calibri" panose="020F0502020204030204" pitchFamily="34" charset="0"/>
                <a:cs typeface="Times New Roman" panose="02020603050405020304" pitchFamily="18" charset="0"/>
              </a:rPr>
              <a:t>Los observatorios inmobiliarios son una práctica ya implementada en Colombia por parte de algunos Catastros que lo han venido impulsando como mecanismo de visibilidad de información, captura de datos de diferentes fuentes e insumo para la generación de nueva información resultante de su análisis.  </a:t>
            </a:r>
          </a:p>
          <a:p>
            <a:pPr marL="0" indent="0" algn="just">
              <a:buNone/>
            </a:pPr>
            <a:endParaRPr lang="es-CO" sz="1800" dirty="0">
              <a:latin typeface="Segoe UI" panose="020B0502040204020203"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C3EEDD0D-34C2-4CCF-9012-C7C17F307850}"/>
              </a:ext>
            </a:extLst>
          </p:cNvPr>
          <p:cNvPicPr>
            <a:picLocks noChangeAspect="1"/>
          </p:cNvPicPr>
          <p:nvPr/>
        </p:nvPicPr>
        <p:blipFill>
          <a:blip r:embed="rId3"/>
          <a:stretch>
            <a:fillRect/>
          </a:stretch>
        </p:blipFill>
        <p:spPr>
          <a:xfrm>
            <a:off x="493909" y="575087"/>
            <a:ext cx="435925" cy="435925"/>
          </a:xfrm>
          <a:prstGeom prst="rect">
            <a:avLst/>
          </a:prstGeom>
        </p:spPr>
      </p:pic>
      <p:sp>
        <p:nvSpPr>
          <p:cNvPr id="6" name="Flecha: cheurón 5">
            <a:extLst>
              <a:ext uri="{FF2B5EF4-FFF2-40B4-BE49-F238E27FC236}">
                <a16:creationId xmlns:a16="http://schemas.microsoft.com/office/drawing/2014/main" id="{9496D174-0F70-4421-BC84-C4B0B8084618}"/>
              </a:ext>
            </a:extLst>
          </p:cNvPr>
          <p:cNvSpPr/>
          <p:nvPr/>
        </p:nvSpPr>
        <p:spPr>
          <a:xfrm>
            <a:off x="586801" y="3510021"/>
            <a:ext cx="3313355" cy="663938"/>
          </a:xfrm>
          <a:prstGeom prst="chevron">
            <a:avLst/>
          </a:prstGeom>
          <a:solidFill>
            <a:schemeClr val="tx2">
              <a:lumMod val="7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solidFill>
                  <a:schemeClr val="bg1"/>
                </a:solidFill>
              </a:rPr>
              <a:t>CONPES 3958 DE 2019</a:t>
            </a:r>
          </a:p>
        </p:txBody>
      </p:sp>
      <p:sp>
        <p:nvSpPr>
          <p:cNvPr id="8" name="Flecha: cheurón 7">
            <a:extLst>
              <a:ext uri="{FF2B5EF4-FFF2-40B4-BE49-F238E27FC236}">
                <a16:creationId xmlns:a16="http://schemas.microsoft.com/office/drawing/2014/main" id="{0C2FFFD9-03E3-46D9-95E1-D4E9DD4597C1}"/>
              </a:ext>
            </a:extLst>
          </p:cNvPr>
          <p:cNvSpPr/>
          <p:nvPr/>
        </p:nvSpPr>
        <p:spPr>
          <a:xfrm>
            <a:off x="4843882" y="3510021"/>
            <a:ext cx="3511981" cy="663938"/>
          </a:xfrm>
          <a:prstGeom prst="chevron">
            <a:avLst/>
          </a:prstGeom>
          <a:solidFill>
            <a:schemeClr val="tx2">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s-CO" dirty="0">
                <a:solidFill>
                  <a:schemeClr val="bg1"/>
                </a:solidFill>
              </a:rPr>
              <a:t>DECRETO 148 DE 2020</a:t>
            </a:r>
          </a:p>
        </p:txBody>
      </p:sp>
      <p:sp>
        <p:nvSpPr>
          <p:cNvPr id="4" name="Rectangle 3">
            <a:extLst>
              <a:ext uri="{FF2B5EF4-FFF2-40B4-BE49-F238E27FC236}">
                <a16:creationId xmlns:a16="http://schemas.microsoft.com/office/drawing/2014/main" id="{A8558CA8-A543-41D9-9B53-6D7092BD3E52}"/>
              </a:ext>
            </a:extLst>
          </p:cNvPr>
          <p:cNvSpPr/>
          <p:nvPr/>
        </p:nvSpPr>
        <p:spPr>
          <a:xfrm>
            <a:off x="711871" y="4250923"/>
            <a:ext cx="2960243" cy="646331"/>
          </a:xfrm>
          <a:prstGeom prst="rect">
            <a:avLst/>
          </a:prstGeom>
        </p:spPr>
        <p:txBody>
          <a:bodyPr wrap="square">
            <a:spAutoFit/>
          </a:bodyPr>
          <a:lstStyle/>
          <a:p>
            <a:pPr algn="ctr"/>
            <a:r>
              <a:rPr lang="es-ES" sz="1200" dirty="0"/>
              <a:t>ESTRATEGIA PARA LA IMPLEMENTACIÓN DE LA POLÍTICA PÚBLICA DE CATASTRO MULTIPROPÓSITO</a:t>
            </a:r>
            <a:endParaRPr lang="es-CO" sz="1200" dirty="0"/>
          </a:p>
        </p:txBody>
      </p:sp>
      <p:sp>
        <p:nvSpPr>
          <p:cNvPr id="5" name="Rectangle 4">
            <a:extLst>
              <a:ext uri="{FF2B5EF4-FFF2-40B4-BE49-F238E27FC236}">
                <a16:creationId xmlns:a16="http://schemas.microsoft.com/office/drawing/2014/main" id="{3CFD360A-9A68-4A80-AD9E-2D8633F7DD64}"/>
              </a:ext>
            </a:extLst>
          </p:cNvPr>
          <p:cNvSpPr/>
          <p:nvPr/>
        </p:nvSpPr>
        <p:spPr>
          <a:xfrm>
            <a:off x="4572000" y="4325831"/>
            <a:ext cx="4201530" cy="461665"/>
          </a:xfrm>
          <a:prstGeom prst="rect">
            <a:avLst/>
          </a:prstGeom>
        </p:spPr>
        <p:txBody>
          <a:bodyPr wrap="square">
            <a:spAutoFit/>
          </a:bodyPr>
          <a:lstStyle/>
          <a:p>
            <a:pPr algn="ctr"/>
            <a:r>
              <a:rPr lang="es-ES" sz="1200" dirty="0"/>
              <a:t>Por medio del cual se expide el Decreto Reglamentario Único del Sector Administrativo de Información Estadística"</a:t>
            </a:r>
            <a:endParaRPr lang="es-CO" sz="1200" dirty="0"/>
          </a:p>
        </p:txBody>
      </p:sp>
      <p:pic>
        <p:nvPicPr>
          <p:cNvPr id="9" name="Graphic 8">
            <a:extLst>
              <a:ext uri="{FF2B5EF4-FFF2-40B4-BE49-F238E27FC236}">
                <a16:creationId xmlns:a16="http://schemas.microsoft.com/office/drawing/2014/main" id="{49576F99-F655-4B3A-890F-E460897502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846" y="0"/>
            <a:ext cx="3769050" cy="3769050"/>
          </a:xfrm>
          <a:prstGeom prst="rect">
            <a:avLst/>
          </a:prstGeom>
        </p:spPr>
      </p:pic>
    </p:spTree>
    <p:extLst>
      <p:ext uri="{BB962C8B-B14F-4D97-AF65-F5344CB8AC3E}">
        <p14:creationId xmlns:p14="http://schemas.microsoft.com/office/powerpoint/2010/main" val="158928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a:extLst>
              <a:ext uri="{FF2B5EF4-FFF2-40B4-BE49-F238E27FC236}">
                <a16:creationId xmlns:a16="http://schemas.microsoft.com/office/drawing/2014/main" id="{762E9C76-DAFD-4788-8D3C-88490962F4EA}"/>
              </a:ext>
            </a:extLst>
          </p:cNvPr>
          <p:cNvSpPr/>
          <p:nvPr/>
        </p:nvSpPr>
        <p:spPr>
          <a:xfrm>
            <a:off x="0" y="769257"/>
            <a:ext cx="5538100" cy="4374243"/>
          </a:xfrm>
          <a:custGeom>
            <a:avLst/>
            <a:gdLst/>
            <a:ahLst/>
            <a:cxnLst>
              <a:cxn ang="0">
                <a:pos x="wd2" y="hd2"/>
              </a:cxn>
              <a:cxn ang="5400000">
                <a:pos x="wd2" y="hd2"/>
              </a:cxn>
              <a:cxn ang="10800000">
                <a:pos x="wd2" y="hd2"/>
              </a:cxn>
              <a:cxn ang="16200000">
                <a:pos x="wd2" y="hd2"/>
              </a:cxn>
            </a:cxnLst>
            <a:rect l="0" t="0" r="r" b="b"/>
            <a:pathLst>
              <a:path w="21142" h="21600" extrusionOk="0">
                <a:moveTo>
                  <a:pt x="19491" y="15537"/>
                </a:moveTo>
                <a:cubicBezTo>
                  <a:pt x="17004" y="11753"/>
                  <a:pt x="6770" y="10504"/>
                  <a:pt x="6770" y="8880"/>
                </a:cubicBezTo>
                <a:cubicBezTo>
                  <a:pt x="6770" y="6264"/>
                  <a:pt x="12794" y="6542"/>
                  <a:pt x="12794" y="4164"/>
                </a:cubicBezTo>
                <a:cubicBezTo>
                  <a:pt x="12794" y="1430"/>
                  <a:pt x="5552" y="0"/>
                  <a:pt x="0" y="0"/>
                </a:cubicBezTo>
                <a:lnTo>
                  <a:pt x="0" y="587"/>
                </a:lnTo>
                <a:cubicBezTo>
                  <a:pt x="24" y="587"/>
                  <a:pt x="182" y="592"/>
                  <a:pt x="447" y="603"/>
                </a:cubicBezTo>
                <a:cubicBezTo>
                  <a:pt x="483" y="605"/>
                  <a:pt x="511" y="646"/>
                  <a:pt x="510" y="697"/>
                </a:cubicBezTo>
                <a:cubicBezTo>
                  <a:pt x="508" y="746"/>
                  <a:pt x="480" y="784"/>
                  <a:pt x="445" y="784"/>
                </a:cubicBezTo>
                <a:lnTo>
                  <a:pt x="445" y="784"/>
                </a:lnTo>
                <a:cubicBezTo>
                  <a:pt x="167" y="772"/>
                  <a:pt x="7" y="767"/>
                  <a:pt x="0" y="767"/>
                </a:cubicBezTo>
                <a:lnTo>
                  <a:pt x="0" y="1427"/>
                </a:lnTo>
                <a:cubicBezTo>
                  <a:pt x="0" y="1427"/>
                  <a:pt x="8389" y="1984"/>
                  <a:pt x="8389" y="3728"/>
                </a:cubicBezTo>
                <a:cubicBezTo>
                  <a:pt x="8389" y="5472"/>
                  <a:pt x="2365" y="5036"/>
                  <a:pt x="2365" y="8682"/>
                </a:cubicBezTo>
                <a:cubicBezTo>
                  <a:pt x="2365" y="12327"/>
                  <a:pt x="11692" y="13793"/>
                  <a:pt x="14142" y="15616"/>
                </a:cubicBezTo>
                <a:cubicBezTo>
                  <a:pt x="16592" y="17439"/>
                  <a:pt x="15895" y="21600"/>
                  <a:pt x="15895" y="21600"/>
                </a:cubicBezTo>
                <a:lnTo>
                  <a:pt x="18606" y="21600"/>
                </a:lnTo>
                <a:cubicBezTo>
                  <a:pt x="18606" y="21524"/>
                  <a:pt x="18606" y="21448"/>
                  <a:pt x="18605" y="21373"/>
                </a:cubicBezTo>
                <a:cubicBezTo>
                  <a:pt x="18605" y="21323"/>
                  <a:pt x="18634" y="21282"/>
                  <a:pt x="18669" y="21281"/>
                </a:cubicBezTo>
                <a:cubicBezTo>
                  <a:pt x="18704" y="21281"/>
                  <a:pt x="18734" y="21322"/>
                  <a:pt x="18734" y="21371"/>
                </a:cubicBezTo>
                <a:cubicBezTo>
                  <a:pt x="18734" y="21446"/>
                  <a:pt x="18734" y="21523"/>
                  <a:pt x="18734" y="21599"/>
                </a:cubicBezTo>
                <a:lnTo>
                  <a:pt x="21087" y="21599"/>
                </a:lnTo>
                <a:cubicBezTo>
                  <a:pt x="21087" y="21599"/>
                  <a:pt x="21600" y="18744"/>
                  <a:pt x="19491" y="15537"/>
                </a:cubicBezTo>
                <a:close/>
                <a:moveTo>
                  <a:pt x="10278" y="3172"/>
                </a:moveTo>
                <a:cubicBezTo>
                  <a:pt x="10306" y="3141"/>
                  <a:pt x="10346" y="3148"/>
                  <a:pt x="10369" y="3186"/>
                </a:cubicBezTo>
                <a:cubicBezTo>
                  <a:pt x="10478" y="3381"/>
                  <a:pt x="10534" y="3573"/>
                  <a:pt x="10534" y="3758"/>
                </a:cubicBezTo>
                <a:cubicBezTo>
                  <a:pt x="10534" y="3778"/>
                  <a:pt x="10533" y="3800"/>
                  <a:pt x="10532" y="3820"/>
                </a:cubicBezTo>
                <a:cubicBezTo>
                  <a:pt x="10529" y="3867"/>
                  <a:pt x="10501" y="3902"/>
                  <a:pt x="10467" y="3902"/>
                </a:cubicBezTo>
                <a:cubicBezTo>
                  <a:pt x="10467" y="3902"/>
                  <a:pt x="10463" y="3902"/>
                  <a:pt x="10462" y="3902"/>
                </a:cubicBezTo>
                <a:cubicBezTo>
                  <a:pt x="10444" y="3900"/>
                  <a:pt x="10429" y="3888"/>
                  <a:pt x="10418" y="3870"/>
                </a:cubicBezTo>
                <a:cubicBezTo>
                  <a:pt x="10407" y="3851"/>
                  <a:pt x="10402" y="3828"/>
                  <a:pt x="10404" y="3804"/>
                </a:cubicBezTo>
                <a:cubicBezTo>
                  <a:pt x="10404" y="3788"/>
                  <a:pt x="10405" y="3774"/>
                  <a:pt x="10405" y="3759"/>
                </a:cubicBezTo>
                <a:cubicBezTo>
                  <a:pt x="10405" y="3617"/>
                  <a:pt x="10359" y="3462"/>
                  <a:pt x="10268" y="3301"/>
                </a:cubicBezTo>
                <a:cubicBezTo>
                  <a:pt x="10246" y="3261"/>
                  <a:pt x="10250" y="3203"/>
                  <a:pt x="10278" y="3172"/>
                </a:cubicBezTo>
                <a:close/>
                <a:moveTo>
                  <a:pt x="10255" y="4241"/>
                </a:moveTo>
                <a:cubicBezTo>
                  <a:pt x="10272" y="4242"/>
                  <a:pt x="10288" y="4252"/>
                  <a:pt x="10300" y="4270"/>
                </a:cubicBezTo>
                <a:cubicBezTo>
                  <a:pt x="10311" y="4288"/>
                  <a:pt x="10318" y="4311"/>
                  <a:pt x="10317" y="4335"/>
                </a:cubicBezTo>
                <a:cubicBezTo>
                  <a:pt x="10316" y="4359"/>
                  <a:pt x="10309" y="4382"/>
                  <a:pt x="10296" y="4399"/>
                </a:cubicBezTo>
                <a:cubicBezTo>
                  <a:pt x="10201" y="4521"/>
                  <a:pt x="10078" y="4640"/>
                  <a:pt x="9921" y="4763"/>
                </a:cubicBezTo>
                <a:cubicBezTo>
                  <a:pt x="9911" y="4771"/>
                  <a:pt x="9900" y="4775"/>
                  <a:pt x="9890" y="4775"/>
                </a:cubicBezTo>
                <a:cubicBezTo>
                  <a:pt x="9866" y="4775"/>
                  <a:pt x="9845" y="4756"/>
                  <a:pt x="9833" y="4727"/>
                </a:cubicBezTo>
                <a:cubicBezTo>
                  <a:pt x="9825" y="4706"/>
                  <a:pt x="9823" y="4682"/>
                  <a:pt x="9828" y="4659"/>
                </a:cubicBezTo>
                <a:cubicBezTo>
                  <a:pt x="9833" y="4636"/>
                  <a:pt x="9843" y="4617"/>
                  <a:pt x="9858" y="4605"/>
                </a:cubicBezTo>
                <a:cubicBezTo>
                  <a:pt x="10007" y="4489"/>
                  <a:pt x="10121" y="4377"/>
                  <a:pt x="10209" y="4265"/>
                </a:cubicBezTo>
                <a:cubicBezTo>
                  <a:pt x="10221" y="4249"/>
                  <a:pt x="10238" y="4240"/>
                  <a:pt x="10255" y="4241"/>
                </a:cubicBezTo>
                <a:close/>
                <a:moveTo>
                  <a:pt x="9558" y="2467"/>
                </a:moveTo>
                <a:cubicBezTo>
                  <a:pt x="9566" y="2445"/>
                  <a:pt x="9579" y="2428"/>
                  <a:pt x="9595" y="2420"/>
                </a:cubicBezTo>
                <a:cubicBezTo>
                  <a:pt x="9611" y="2412"/>
                  <a:pt x="9629" y="2414"/>
                  <a:pt x="9645" y="2425"/>
                </a:cubicBezTo>
                <a:cubicBezTo>
                  <a:pt x="9795" y="2528"/>
                  <a:pt x="9927" y="2637"/>
                  <a:pt x="10035" y="2747"/>
                </a:cubicBezTo>
                <a:cubicBezTo>
                  <a:pt x="10063" y="2776"/>
                  <a:pt x="10070" y="2834"/>
                  <a:pt x="10049" y="2874"/>
                </a:cubicBezTo>
                <a:cubicBezTo>
                  <a:pt x="10037" y="2897"/>
                  <a:pt x="10018" y="2911"/>
                  <a:pt x="9997" y="2911"/>
                </a:cubicBezTo>
                <a:cubicBezTo>
                  <a:pt x="9983" y="2911"/>
                  <a:pt x="9971" y="2905"/>
                  <a:pt x="9959" y="2894"/>
                </a:cubicBezTo>
                <a:cubicBezTo>
                  <a:pt x="9857" y="2789"/>
                  <a:pt x="9732" y="2687"/>
                  <a:pt x="9588" y="2588"/>
                </a:cubicBezTo>
                <a:cubicBezTo>
                  <a:pt x="9572" y="2578"/>
                  <a:pt x="9561" y="2559"/>
                  <a:pt x="9555" y="2537"/>
                </a:cubicBezTo>
                <a:cubicBezTo>
                  <a:pt x="9549" y="2513"/>
                  <a:pt x="9550" y="2488"/>
                  <a:pt x="9558" y="2467"/>
                </a:cubicBezTo>
                <a:close/>
                <a:moveTo>
                  <a:pt x="9551" y="4920"/>
                </a:moveTo>
                <a:cubicBezTo>
                  <a:pt x="9565" y="4966"/>
                  <a:pt x="9550" y="5020"/>
                  <a:pt x="9517" y="5040"/>
                </a:cubicBezTo>
                <a:cubicBezTo>
                  <a:pt x="9397" y="5114"/>
                  <a:pt x="9261" y="5192"/>
                  <a:pt x="9105" y="5276"/>
                </a:cubicBezTo>
                <a:cubicBezTo>
                  <a:pt x="9098" y="5280"/>
                  <a:pt x="9090" y="5282"/>
                  <a:pt x="9082" y="5282"/>
                </a:cubicBezTo>
                <a:cubicBezTo>
                  <a:pt x="9056" y="5282"/>
                  <a:pt x="9031" y="5259"/>
                  <a:pt x="9022" y="5224"/>
                </a:cubicBezTo>
                <a:cubicBezTo>
                  <a:pt x="9016" y="5202"/>
                  <a:pt x="9016" y="5177"/>
                  <a:pt x="9023" y="5154"/>
                </a:cubicBezTo>
                <a:cubicBezTo>
                  <a:pt x="9031" y="5132"/>
                  <a:pt x="9043" y="5115"/>
                  <a:pt x="9059" y="5106"/>
                </a:cubicBezTo>
                <a:cubicBezTo>
                  <a:pt x="9214" y="5023"/>
                  <a:pt x="9346" y="4947"/>
                  <a:pt x="9467" y="4874"/>
                </a:cubicBezTo>
                <a:cubicBezTo>
                  <a:pt x="9499" y="4853"/>
                  <a:pt x="9537" y="4874"/>
                  <a:pt x="9551" y="4920"/>
                </a:cubicBezTo>
                <a:close/>
                <a:moveTo>
                  <a:pt x="8727" y="2040"/>
                </a:moveTo>
                <a:cubicBezTo>
                  <a:pt x="8737" y="1993"/>
                  <a:pt x="8773" y="1966"/>
                  <a:pt x="8807" y="1980"/>
                </a:cubicBezTo>
                <a:cubicBezTo>
                  <a:pt x="8958" y="2045"/>
                  <a:pt x="9101" y="2112"/>
                  <a:pt x="9231" y="2179"/>
                </a:cubicBezTo>
                <a:cubicBezTo>
                  <a:pt x="9247" y="2187"/>
                  <a:pt x="9260" y="2204"/>
                  <a:pt x="9267" y="2226"/>
                </a:cubicBezTo>
                <a:cubicBezTo>
                  <a:pt x="9274" y="2249"/>
                  <a:pt x="9275" y="2273"/>
                  <a:pt x="9269" y="2296"/>
                </a:cubicBezTo>
                <a:cubicBezTo>
                  <a:pt x="9259" y="2331"/>
                  <a:pt x="9235" y="2355"/>
                  <a:pt x="9209" y="2355"/>
                </a:cubicBezTo>
                <a:cubicBezTo>
                  <a:pt x="9201" y="2355"/>
                  <a:pt x="9194" y="2353"/>
                  <a:pt x="9186" y="2349"/>
                </a:cubicBezTo>
                <a:cubicBezTo>
                  <a:pt x="9058" y="2283"/>
                  <a:pt x="8918" y="2216"/>
                  <a:pt x="8770" y="2154"/>
                </a:cubicBezTo>
                <a:cubicBezTo>
                  <a:pt x="8735" y="2139"/>
                  <a:pt x="8716" y="2089"/>
                  <a:pt x="8727" y="2040"/>
                </a:cubicBezTo>
                <a:close/>
                <a:moveTo>
                  <a:pt x="1332" y="833"/>
                </a:moveTo>
                <a:lnTo>
                  <a:pt x="1331" y="833"/>
                </a:lnTo>
                <a:cubicBezTo>
                  <a:pt x="1170" y="823"/>
                  <a:pt x="1022" y="814"/>
                  <a:pt x="886" y="807"/>
                </a:cubicBezTo>
                <a:cubicBezTo>
                  <a:pt x="851" y="805"/>
                  <a:pt x="823" y="763"/>
                  <a:pt x="824" y="713"/>
                </a:cubicBezTo>
                <a:cubicBezTo>
                  <a:pt x="826" y="665"/>
                  <a:pt x="856" y="625"/>
                  <a:pt x="890" y="625"/>
                </a:cubicBezTo>
                <a:cubicBezTo>
                  <a:pt x="1027" y="632"/>
                  <a:pt x="1175" y="641"/>
                  <a:pt x="1335" y="651"/>
                </a:cubicBezTo>
                <a:cubicBezTo>
                  <a:pt x="1371" y="653"/>
                  <a:pt x="1398" y="696"/>
                  <a:pt x="1397" y="746"/>
                </a:cubicBezTo>
                <a:cubicBezTo>
                  <a:pt x="1395" y="795"/>
                  <a:pt x="1367" y="833"/>
                  <a:pt x="1332" y="833"/>
                </a:cubicBezTo>
                <a:close/>
                <a:moveTo>
                  <a:pt x="2218" y="898"/>
                </a:moveTo>
                <a:cubicBezTo>
                  <a:pt x="2217" y="898"/>
                  <a:pt x="2213" y="898"/>
                  <a:pt x="2212" y="897"/>
                </a:cubicBezTo>
                <a:cubicBezTo>
                  <a:pt x="2061" y="885"/>
                  <a:pt x="1913" y="873"/>
                  <a:pt x="1772" y="862"/>
                </a:cubicBezTo>
                <a:cubicBezTo>
                  <a:pt x="1755" y="861"/>
                  <a:pt x="1739" y="850"/>
                  <a:pt x="1728" y="833"/>
                </a:cubicBezTo>
                <a:cubicBezTo>
                  <a:pt x="1716" y="815"/>
                  <a:pt x="1710" y="792"/>
                  <a:pt x="1711" y="768"/>
                </a:cubicBezTo>
                <a:cubicBezTo>
                  <a:pt x="1712" y="743"/>
                  <a:pt x="1720" y="719"/>
                  <a:pt x="1735" y="702"/>
                </a:cubicBezTo>
                <a:cubicBezTo>
                  <a:pt x="1748" y="686"/>
                  <a:pt x="1765" y="678"/>
                  <a:pt x="1782" y="683"/>
                </a:cubicBezTo>
                <a:cubicBezTo>
                  <a:pt x="1921" y="693"/>
                  <a:pt x="2069" y="704"/>
                  <a:pt x="2222" y="717"/>
                </a:cubicBezTo>
                <a:cubicBezTo>
                  <a:pt x="2239" y="718"/>
                  <a:pt x="2255" y="729"/>
                  <a:pt x="2267" y="747"/>
                </a:cubicBezTo>
                <a:cubicBezTo>
                  <a:pt x="2278" y="765"/>
                  <a:pt x="2284" y="788"/>
                  <a:pt x="2283" y="812"/>
                </a:cubicBezTo>
                <a:cubicBezTo>
                  <a:pt x="2280" y="860"/>
                  <a:pt x="2252" y="898"/>
                  <a:pt x="2218" y="898"/>
                </a:cubicBezTo>
                <a:close/>
                <a:moveTo>
                  <a:pt x="3102" y="979"/>
                </a:moveTo>
                <a:cubicBezTo>
                  <a:pt x="3101" y="979"/>
                  <a:pt x="3098" y="979"/>
                  <a:pt x="3096" y="979"/>
                </a:cubicBezTo>
                <a:cubicBezTo>
                  <a:pt x="2948" y="964"/>
                  <a:pt x="2800" y="950"/>
                  <a:pt x="2656" y="937"/>
                </a:cubicBezTo>
                <a:cubicBezTo>
                  <a:pt x="2620" y="934"/>
                  <a:pt x="2594" y="891"/>
                  <a:pt x="2596" y="840"/>
                </a:cubicBezTo>
                <a:cubicBezTo>
                  <a:pt x="2598" y="815"/>
                  <a:pt x="2605" y="792"/>
                  <a:pt x="2620" y="776"/>
                </a:cubicBezTo>
                <a:cubicBezTo>
                  <a:pt x="2633" y="760"/>
                  <a:pt x="2650" y="753"/>
                  <a:pt x="2667" y="756"/>
                </a:cubicBezTo>
                <a:cubicBezTo>
                  <a:pt x="2809" y="769"/>
                  <a:pt x="2956" y="783"/>
                  <a:pt x="3107" y="798"/>
                </a:cubicBezTo>
                <a:cubicBezTo>
                  <a:pt x="3124" y="800"/>
                  <a:pt x="3140" y="811"/>
                  <a:pt x="3151" y="829"/>
                </a:cubicBezTo>
                <a:cubicBezTo>
                  <a:pt x="3163" y="847"/>
                  <a:pt x="3168" y="870"/>
                  <a:pt x="3167" y="895"/>
                </a:cubicBezTo>
                <a:cubicBezTo>
                  <a:pt x="3164" y="942"/>
                  <a:pt x="3136" y="979"/>
                  <a:pt x="3102" y="979"/>
                </a:cubicBezTo>
                <a:close/>
                <a:moveTo>
                  <a:pt x="3985" y="1077"/>
                </a:moveTo>
                <a:cubicBezTo>
                  <a:pt x="3983" y="1077"/>
                  <a:pt x="3981" y="1077"/>
                  <a:pt x="3979" y="1077"/>
                </a:cubicBezTo>
                <a:cubicBezTo>
                  <a:pt x="3831" y="1058"/>
                  <a:pt x="3683" y="1041"/>
                  <a:pt x="3538" y="1025"/>
                </a:cubicBezTo>
                <a:cubicBezTo>
                  <a:pt x="3502" y="1021"/>
                  <a:pt x="3476" y="978"/>
                  <a:pt x="3479" y="928"/>
                </a:cubicBezTo>
                <a:cubicBezTo>
                  <a:pt x="3480" y="903"/>
                  <a:pt x="3490" y="879"/>
                  <a:pt x="3503" y="863"/>
                </a:cubicBezTo>
                <a:cubicBezTo>
                  <a:pt x="3517" y="848"/>
                  <a:pt x="3534" y="841"/>
                  <a:pt x="3550" y="845"/>
                </a:cubicBezTo>
                <a:cubicBezTo>
                  <a:pt x="3693" y="861"/>
                  <a:pt x="3841" y="879"/>
                  <a:pt x="3990" y="897"/>
                </a:cubicBezTo>
                <a:cubicBezTo>
                  <a:pt x="4026" y="901"/>
                  <a:pt x="4051" y="945"/>
                  <a:pt x="4049" y="995"/>
                </a:cubicBezTo>
                <a:cubicBezTo>
                  <a:pt x="4046" y="1041"/>
                  <a:pt x="4019" y="1077"/>
                  <a:pt x="3985" y="1077"/>
                </a:cubicBezTo>
                <a:close/>
                <a:moveTo>
                  <a:pt x="4867" y="1195"/>
                </a:moveTo>
                <a:cubicBezTo>
                  <a:pt x="4866" y="1195"/>
                  <a:pt x="4862" y="1195"/>
                  <a:pt x="4861" y="1195"/>
                </a:cubicBezTo>
                <a:cubicBezTo>
                  <a:pt x="4713" y="1173"/>
                  <a:pt x="4566" y="1153"/>
                  <a:pt x="4420" y="1134"/>
                </a:cubicBezTo>
                <a:cubicBezTo>
                  <a:pt x="4385" y="1129"/>
                  <a:pt x="4359" y="1085"/>
                  <a:pt x="4362" y="1035"/>
                </a:cubicBezTo>
                <a:cubicBezTo>
                  <a:pt x="4366" y="986"/>
                  <a:pt x="4397" y="950"/>
                  <a:pt x="4432" y="954"/>
                </a:cubicBezTo>
                <a:cubicBezTo>
                  <a:pt x="4579" y="973"/>
                  <a:pt x="4726" y="994"/>
                  <a:pt x="4874" y="1015"/>
                </a:cubicBezTo>
                <a:cubicBezTo>
                  <a:pt x="4891" y="1018"/>
                  <a:pt x="4907" y="1029"/>
                  <a:pt x="4918" y="1048"/>
                </a:cubicBezTo>
                <a:cubicBezTo>
                  <a:pt x="4928" y="1067"/>
                  <a:pt x="4933" y="1091"/>
                  <a:pt x="4932" y="1115"/>
                </a:cubicBezTo>
                <a:cubicBezTo>
                  <a:pt x="4928" y="1160"/>
                  <a:pt x="4900" y="1195"/>
                  <a:pt x="4867" y="1195"/>
                </a:cubicBezTo>
                <a:close/>
                <a:moveTo>
                  <a:pt x="5747" y="1337"/>
                </a:moveTo>
                <a:cubicBezTo>
                  <a:pt x="5745" y="1337"/>
                  <a:pt x="5740" y="1337"/>
                  <a:pt x="5739" y="1336"/>
                </a:cubicBezTo>
                <a:cubicBezTo>
                  <a:pt x="5593" y="1310"/>
                  <a:pt x="5447" y="1286"/>
                  <a:pt x="5300" y="1261"/>
                </a:cubicBezTo>
                <a:cubicBezTo>
                  <a:pt x="5265" y="1255"/>
                  <a:pt x="5239" y="1210"/>
                  <a:pt x="5244" y="1161"/>
                </a:cubicBezTo>
                <a:cubicBezTo>
                  <a:pt x="5248" y="1113"/>
                  <a:pt x="5279" y="1080"/>
                  <a:pt x="5314" y="1081"/>
                </a:cubicBezTo>
                <a:cubicBezTo>
                  <a:pt x="5462" y="1105"/>
                  <a:pt x="5609" y="1130"/>
                  <a:pt x="5755" y="1155"/>
                </a:cubicBezTo>
                <a:cubicBezTo>
                  <a:pt x="5790" y="1161"/>
                  <a:pt x="5815" y="1207"/>
                  <a:pt x="5811" y="1256"/>
                </a:cubicBezTo>
                <a:cubicBezTo>
                  <a:pt x="5807" y="1303"/>
                  <a:pt x="5779" y="1337"/>
                  <a:pt x="5747" y="1337"/>
                </a:cubicBezTo>
                <a:close/>
                <a:moveTo>
                  <a:pt x="6624" y="1509"/>
                </a:moveTo>
                <a:cubicBezTo>
                  <a:pt x="6622" y="1509"/>
                  <a:pt x="6615" y="1508"/>
                  <a:pt x="6612" y="1507"/>
                </a:cubicBezTo>
                <a:cubicBezTo>
                  <a:pt x="6470" y="1476"/>
                  <a:pt x="6324" y="1445"/>
                  <a:pt x="6177" y="1417"/>
                </a:cubicBezTo>
                <a:cubicBezTo>
                  <a:pt x="6142" y="1410"/>
                  <a:pt x="6117" y="1365"/>
                  <a:pt x="6122" y="1315"/>
                </a:cubicBezTo>
                <a:cubicBezTo>
                  <a:pt x="6124" y="1291"/>
                  <a:pt x="6134" y="1268"/>
                  <a:pt x="6148" y="1253"/>
                </a:cubicBezTo>
                <a:cubicBezTo>
                  <a:pt x="6161" y="1239"/>
                  <a:pt x="6179" y="1233"/>
                  <a:pt x="6196" y="1237"/>
                </a:cubicBezTo>
                <a:cubicBezTo>
                  <a:pt x="6342" y="1266"/>
                  <a:pt x="6489" y="1297"/>
                  <a:pt x="6634" y="1328"/>
                </a:cubicBezTo>
                <a:cubicBezTo>
                  <a:pt x="6669" y="1336"/>
                  <a:pt x="6693" y="1382"/>
                  <a:pt x="6687" y="1431"/>
                </a:cubicBezTo>
                <a:cubicBezTo>
                  <a:pt x="6682" y="1477"/>
                  <a:pt x="6656" y="1509"/>
                  <a:pt x="6624" y="1509"/>
                </a:cubicBezTo>
                <a:close/>
                <a:moveTo>
                  <a:pt x="7497" y="1722"/>
                </a:moveTo>
                <a:cubicBezTo>
                  <a:pt x="7494" y="1722"/>
                  <a:pt x="7487" y="1721"/>
                  <a:pt x="7484" y="1720"/>
                </a:cubicBezTo>
                <a:cubicBezTo>
                  <a:pt x="7344" y="1682"/>
                  <a:pt x="7198" y="1644"/>
                  <a:pt x="7050" y="1608"/>
                </a:cubicBezTo>
                <a:cubicBezTo>
                  <a:pt x="7033" y="1604"/>
                  <a:pt x="7018" y="1591"/>
                  <a:pt x="7008" y="1571"/>
                </a:cubicBezTo>
                <a:cubicBezTo>
                  <a:pt x="6998" y="1551"/>
                  <a:pt x="6995" y="1527"/>
                  <a:pt x="6998" y="1504"/>
                </a:cubicBezTo>
                <a:cubicBezTo>
                  <a:pt x="7001" y="1480"/>
                  <a:pt x="7010" y="1458"/>
                  <a:pt x="7024" y="1444"/>
                </a:cubicBezTo>
                <a:cubicBezTo>
                  <a:pt x="7038" y="1430"/>
                  <a:pt x="7055" y="1425"/>
                  <a:pt x="7072" y="1429"/>
                </a:cubicBezTo>
                <a:cubicBezTo>
                  <a:pt x="7221" y="1466"/>
                  <a:pt x="7368" y="1503"/>
                  <a:pt x="7509" y="1542"/>
                </a:cubicBezTo>
                <a:cubicBezTo>
                  <a:pt x="7526" y="1547"/>
                  <a:pt x="7540" y="1560"/>
                  <a:pt x="7550" y="1580"/>
                </a:cubicBezTo>
                <a:cubicBezTo>
                  <a:pt x="7560" y="1600"/>
                  <a:pt x="7563" y="1624"/>
                  <a:pt x="7560" y="1648"/>
                </a:cubicBezTo>
                <a:cubicBezTo>
                  <a:pt x="7554" y="1691"/>
                  <a:pt x="7527" y="1722"/>
                  <a:pt x="7497" y="1722"/>
                </a:cubicBezTo>
                <a:close/>
                <a:moveTo>
                  <a:pt x="8362" y="1991"/>
                </a:moveTo>
                <a:cubicBezTo>
                  <a:pt x="8359" y="1991"/>
                  <a:pt x="8349" y="1989"/>
                  <a:pt x="8346" y="1988"/>
                </a:cubicBezTo>
                <a:cubicBezTo>
                  <a:pt x="8211" y="1940"/>
                  <a:pt x="8066" y="1892"/>
                  <a:pt x="7917" y="1845"/>
                </a:cubicBezTo>
                <a:cubicBezTo>
                  <a:pt x="7882" y="1834"/>
                  <a:pt x="7860" y="1786"/>
                  <a:pt x="7868" y="1738"/>
                </a:cubicBezTo>
                <a:cubicBezTo>
                  <a:pt x="7875" y="1689"/>
                  <a:pt x="7909" y="1659"/>
                  <a:pt x="7944" y="1669"/>
                </a:cubicBezTo>
                <a:cubicBezTo>
                  <a:pt x="8096" y="1716"/>
                  <a:pt x="8241" y="1764"/>
                  <a:pt x="8377" y="1813"/>
                </a:cubicBezTo>
                <a:cubicBezTo>
                  <a:pt x="8412" y="1825"/>
                  <a:pt x="8432" y="1876"/>
                  <a:pt x="8424" y="1924"/>
                </a:cubicBezTo>
                <a:cubicBezTo>
                  <a:pt x="8417" y="1963"/>
                  <a:pt x="8391" y="1991"/>
                  <a:pt x="8362" y="1991"/>
                </a:cubicBezTo>
                <a:close/>
                <a:moveTo>
                  <a:pt x="8228" y="5523"/>
                </a:moveTo>
                <a:cubicBezTo>
                  <a:pt x="8370" y="5454"/>
                  <a:pt x="8509" y="5387"/>
                  <a:pt x="8645" y="5319"/>
                </a:cubicBezTo>
                <a:cubicBezTo>
                  <a:pt x="8679" y="5303"/>
                  <a:pt x="8716" y="5327"/>
                  <a:pt x="8727" y="5375"/>
                </a:cubicBezTo>
                <a:cubicBezTo>
                  <a:pt x="8733" y="5398"/>
                  <a:pt x="8732" y="5422"/>
                  <a:pt x="8725" y="5444"/>
                </a:cubicBezTo>
                <a:cubicBezTo>
                  <a:pt x="8718" y="5466"/>
                  <a:pt x="8705" y="5482"/>
                  <a:pt x="8689" y="5490"/>
                </a:cubicBezTo>
                <a:cubicBezTo>
                  <a:pt x="8553" y="5558"/>
                  <a:pt x="8413" y="5626"/>
                  <a:pt x="8271" y="5695"/>
                </a:cubicBezTo>
                <a:cubicBezTo>
                  <a:pt x="8264" y="5698"/>
                  <a:pt x="8256" y="5700"/>
                  <a:pt x="8250" y="5700"/>
                </a:cubicBezTo>
                <a:cubicBezTo>
                  <a:pt x="8222" y="5700"/>
                  <a:pt x="8198" y="5676"/>
                  <a:pt x="8189" y="5639"/>
                </a:cubicBezTo>
                <a:cubicBezTo>
                  <a:pt x="8176" y="5592"/>
                  <a:pt x="8194" y="5539"/>
                  <a:pt x="8228" y="5523"/>
                </a:cubicBezTo>
                <a:close/>
                <a:moveTo>
                  <a:pt x="7391" y="5930"/>
                </a:moveTo>
                <a:cubicBezTo>
                  <a:pt x="7531" y="5861"/>
                  <a:pt x="7671" y="5793"/>
                  <a:pt x="7809" y="5725"/>
                </a:cubicBezTo>
                <a:cubicBezTo>
                  <a:pt x="7843" y="5710"/>
                  <a:pt x="7880" y="5735"/>
                  <a:pt x="7891" y="5782"/>
                </a:cubicBezTo>
                <a:cubicBezTo>
                  <a:pt x="7903" y="5829"/>
                  <a:pt x="7885" y="5880"/>
                  <a:pt x="7851" y="5896"/>
                </a:cubicBezTo>
                <a:cubicBezTo>
                  <a:pt x="7713" y="5964"/>
                  <a:pt x="7574" y="6031"/>
                  <a:pt x="7434" y="6100"/>
                </a:cubicBezTo>
                <a:cubicBezTo>
                  <a:pt x="7427" y="6103"/>
                  <a:pt x="7419" y="6105"/>
                  <a:pt x="7412" y="6105"/>
                </a:cubicBezTo>
                <a:cubicBezTo>
                  <a:pt x="7385" y="6105"/>
                  <a:pt x="7361" y="6081"/>
                  <a:pt x="7352" y="6045"/>
                </a:cubicBezTo>
                <a:cubicBezTo>
                  <a:pt x="7339" y="5999"/>
                  <a:pt x="7357" y="5948"/>
                  <a:pt x="7391" y="5930"/>
                </a:cubicBezTo>
                <a:close/>
                <a:moveTo>
                  <a:pt x="6525" y="6417"/>
                </a:moveTo>
                <a:cubicBezTo>
                  <a:pt x="6531" y="6395"/>
                  <a:pt x="6544" y="6378"/>
                  <a:pt x="6560" y="6369"/>
                </a:cubicBezTo>
                <a:cubicBezTo>
                  <a:pt x="6689" y="6295"/>
                  <a:pt x="6824" y="6222"/>
                  <a:pt x="6974" y="6144"/>
                </a:cubicBezTo>
                <a:cubicBezTo>
                  <a:pt x="7008" y="6126"/>
                  <a:pt x="7045" y="6151"/>
                  <a:pt x="7057" y="6197"/>
                </a:cubicBezTo>
                <a:cubicBezTo>
                  <a:pt x="7063" y="6219"/>
                  <a:pt x="7062" y="6244"/>
                  <a:pt x="7055" y="6266"/>
                </a:cubicBezTo>
                <a:cubicBezTo>
                  <a:pt x="7048" y="6288"/>
                  <a:pt x="7035" y="6305"/>
                  <a:pt x="7018" y="6313"/>
                </a:cubicBezTo>
                <a:cubicBezTo>
                  <a:pt x="6872" y="6390"/>
                  <a:pt x="6737" y="6463"/>
                  <a:pt x="6607" y="6537"/>
                </a:cubicBezTo>
                <a:cubicBezTo>
                  <a:pt x="6600" y="6541"/>
                  <a:pt x="6592" y="6544"/>
                  <a:pt x="6583" y="6544"/>
                </a:cubicBezTo>
                <a:cubicBezTo>
                  <a:pt x="6557" y="6544"/>
                  <a:pt x="6533" y="6522"/>
                  <a:pt x="6523" y="6486"/>
                </a:cubicBezTo>
                <a:cubicBezTo>
                  <a:pt x="6517" y="6463"/>
                  <a:pt x="6517" y="6439"/>
                  <a:pt x="6525" y="6417"/>
                </a:cubicBezTo>
                <a:close/>
                <a:moveTo>
                  <a:pt x="5715" y="6933"/>
                </a:moveTo>
                <a:cubicBezTo>
                  <a:pt x="5721" y="6910"/>
                  <a:pt x="5732" y="6891"/>
                  <a:pt x="5748" y="6880"/>
                </a:cubicBezTo>
                <a:cubicBezTo>
                  <a:pt x="5872" y="6791"/>
                  <a:pt x="6008" y="6700"/>
                  <a:pt x="6150" y="6612"/>
                </a:cubicBezTo>
                <a:cubicBezTo>
                  <a:pt x="6182" y="6592"/>
                  <a:pt x="6221" y="6613"/>
                  <a:pt x="6235" y="6658"/>
                </a:cubicBezTo>
                <a:cubicBezTo>
                  <a:pt x="6242" y="6680"/>
                  <a:pt x="6242" y="6705"/>
                  <a:pt x="6236" y="6728"/>
                </a:cubicBezTo>
                <a:cubicBezTo>
                  <a:pt x="6230" y="6750"/>
                  <a:pt x="6218" y="6768"/>
                  <a:pt x="6202" y="6778"/>
                </a:cubicBezTo>
                <a:cubicBezTo>
                  <a:pt x="6063" y="6865"/>
                  <a:pt x="5929" y="6954"/>
                  <a:pt x="5805" y="7042"/>
                </a:cubicBezTo>
                <a:cubicBezTo>
                  <a:pt x="5797" y="7048"/>
                  <a:pt x="5787" y="7052"/>
                  <a:pt x="5776" y="7052"/>
                </a:cubicBezTo>
                <a:cubicBezTo>
                  <a:pt x="5752" y="7052"/>
                  <a:pt x="5730" y="7033"/>
                  <a:pt x="5719" y="7003"/>
                </a:cubicBezTo>
                <a:cubicBezTo>
                  <a:pt x="5711" y="6981"/>
                  <a:pt x="5710" y="6956"/>
                  <a:pt x="5715" y="6933"/>
                </a:cubicBezTo>
                <a:close/>
                <a:moveTo>
                  <a:pt x="4985" y="7542"/>
                </a:moveTo>
                <a:cubicBezTo>
                  <a:pt x="5067" y="7449"/>
                  <a:pt x="5161" y="7356"/>
                  <a:pt x="5266" y="7263"/>
                </a:cubicBezTo>
                <a:cubicBezTo>
                  <a:pt x="5296" y="7237"/>
                  <a:pt x="5326" y="7211"/>
                  <a:pt x="5356" y="7185"/>
                </a:cubicBezTo>
                <a:cubicBezTo>
                  <a:pt x="5387" y="7159"/>
                  <a:pt x="5426" y="7173"/>
                  <a:pt x="5444" y="7215"/>
                </a:cubicBezTo>
                <a:cubicBezTo>
                  <a:pt x="5463" y="7258"/>
                  <a:pt x="5453" y="7314"/>
                  <a:pt x="5423" y="7340"/>
                </a:cubicBezTo>
                <a:cubicBezTo>
                  <a:pt x="5393" y="7365"/>
                  <a:pt x="5364" y="7391"/>
                  <a:pt x="5335" y="7416"/>
                </a:cubicBezTo>
                <a:cubicBezTo>
                  <a:pt x="5235" y="7506"/>
                  <a:pt x="5144" y="7595"/>
                  <a:pt x="5066" y="7683"/>
                </a:cubicBezTo>
                <a:cubicBezTo>
                  <a:pt x="5054" y="7697"/>
                  <a:pt x="5040" y="7704"/>
                  <a:pt x="5026" y="7704"/>
                </a:cubicBezTo>
                <a:cubicBezTo>
                  <a:pt x="5006" y="7704"/>
                  <a:pt x="4988" y="7692"/>
                  <a:pt x="4975" y="7669"/>
                </a:cubicBezTo>
                <a:cubicBezTo>
                  <a:pt x="4964" y="7650"/>
                  <a:pt x="4959" y="7627"/>
                  <a:pt x="4961" y="7603"/>
                </a:cubicBezTo>
                <a:cubicBezTo>
                  <a:pt x="4963" y="7578"/>
                  <a:pt x="4971" y="7557"/>
                  <a:pt x="4985" y="7542"/>
                </a:cubicBezTo>
                <a:close/>
                <a:moveTo>
                  <a:pt x="4622" y="8696"/>
                </a:moveTo>
                <a:cubicBezTo>
                  <a:pt x="4610" y="8713"/>
                  <a:pt x="4594" y="8723"/>
                  <a:pt x="4576" y="8723"/>
                </a:cubicBezTo>
                <a:cubicBezTo>
                  <a:pt x="4576" y="8723"/>
                  <a:pt x="4575" y="8723"/>
                  <a:pt x="4575" y="8723"/>
                </a:cubicBezTo>
                <a:cubicBezTo>
                  <a:pt x="4540" y="8723"/>
                  <a:pt x="4511" y="8683"/>
                  <a:pt x="4511" y="8633"/>
                </a:cubicBezTo>
                <a:lnTo>
                  <a:pt x="4511" y="8619"/>
                </a:lnTo>
                <a:cubicBezTo>
                  <a:pt x="4511" y="8412"/>
                  <a:pt x="4562" y="8205"/>
                  <a:pt x="4664" y="8003"/>
                </a:cubicBezTo>
                <a:cubicBezTo>
                  <a:pt x="4684" y="7963"/>
                  <a:pt x="4725" y="7953"/>
                  <a:pt x="4753" y="7981"/>
                </a:cubicBezTo>
                <a:cubicBezTo>
                  <a:pt x="4768" y="7995"/>
                  <a:pt x="4777" y="8016"/>
                  <a:pt x="4780" y="8039"/>
                </a:cubicBezTo>
                <a:cubicBezTo>
                  <a:pt x="4783" y="8063"/>
                  <a:pt x="4779" y="8088"/>
                  <a:pt x="4769" y="8107"/>
                </a:cubicBezTo>
                <a:cubicBezTo>
                  <a:pt x="4683" y="8279"/>
                  <a:pt x="4640" y="8450"/>
                  <a:pt x="4640" y="8618"/>
                </a:cubicBezTo>
                <a:lnTo>
                  <a:pt x="4640" y="8631"/>
                </a:lnTo>
                <a:cubicBezTo>
                  <a:pt x="4640" y="8655"/>
                  <a:pt x="4633" y="8679"/>
                  <a:pt x="4622" y="8696"/>
                </a:cubicBezTo>
                <a:close/>
                <a:moveTo>
                  <a:pt x="5083" y="9702"/>
                </a:moveTo>
                <a:cubicBezTo>
                  <a:pt x="5071" y="9723"/>
                  <a:pt x="5052" y="9736"/>
                  <a:pt x="5033" y="9736"/>
                </a:cubicBezTo>
                <a:cubicBezTo>
                  <a:pt x="5018" y="9736"/>
                  <a:pt x="5003" y="9729"/>
                  <a:pt x="4992" y="9716"/>
                </a:cubicBezTo>
                <a:cubicBezTo>
                  <a:pt x="4858" y="9563"/>
                  <a:pt x="4750" y="9408"/>
                  <a:pt x="4673" y="9257"/>
                </a:cubicBezTo>
                <a:cubicBezTo>
                  <a:pt x="4652" y="9216"/>
                  <a:pt x="4658" y="9159"/>
                  <a:pt x="4688" y="9130"/>
                </a:cubicBezTo>
                <a:cubicBezTo>
                  <a:pt x="4716" y="9101"/>
                  <a:pt x="4757" y="9110"/>
                  <a:pt x="4778" y="9150"/>
                </a:cubicBezTo>
                <a:cubicBezTo>
                  <a:pt x="4848" y="9289"/>
                  <a:pt x="4948" y="9431"/>
                  <a:pt x="5074" y="9574"/>
                </a:cubicBezTo>
                <a:cubicBezTo>
                  <a:pt x="5101" y="9606"/>
                  <a:pt x="5106" y="9664"/>
                  <a:pt x="5083" y="9702"/>
                </a:cubicBezTo>
                <a:close/>
                <a:moveTo>
                  <a:pt x="5838" y="10342"/>
                </a:moveTo>
                <a:cubicBezTo>
                  <a:pt x="5827" y="10372"/>
                  <a:pt x="5805" y="10391"/>
                  <a:pt x="5781" y="10391"/>
                </a:cubicBezTo>
                <a:cubicBezTo>
                  <a:pt x="5771" y="10391"/>
                  <a:pt x="5760" y="10388"/>
                  <a:pt x="5752" y="10381"/>
                </a:cubicBezTo>
                <a:cubicBezTo>
                  <a:pt x="5611" y="10280"/>
                  <a:pt x="5480" y="10177"/>
                  <a:pt x="5362" y="10077"/>
                </a:cubicBezTo>
                <a:cubicBezTo>
                  <a:pt x="5347" y="10064"/>
                  <a:pt x="5337" y="10044"/>
                  <a:pt x="5332" y="10020"/>
                </a:cubicBezTo>
                <a:cubicBezTo>
                  <a:pt x="5328" y="9997"/>
                  <a:pt x="5331" y="9972"/>
                  <a:pt x="5340" y="9952"/>
                </a:cubicBezTo>
                <a:cubicBezTo>
                  <a:pt x="5359" y="9910"/>
                  <a:pt x="5399" y="9896"/>
                  <a:pt x="5429" y="9922"/>
                </a:cubicBezTo>
                <a:cubicBezTo>
                  <a:pt x="5543" y="10020"/>
                  <a:pt x="5672" y="10121"/>
                  <a:pt x="5810" y="10221"/>
                </a:cubicBezTo>
                <a:cubicBezTo>
                  <a:pt x="5825" y="10232"/>
                  <a:pt x="5837" y="10250"/>
                  <a:pt x="5843" y="10273"/>
                </a:cubicBezTo>
                <a:cubicBezTo>
                  <a:pt x="5848" y="10296"/>
                  <a:pt x="5846" y="10321"/>
                  <a:pt x="5838" y="10342"/>
                </a:cubicBezTo>
                <a:close/>
                <a:moveTo>
                  <a:pt x="6646" y="10845"/>
                </a:moveTo>
                <a:cubicBezTo>
                  <a:pt x="6636" y="10879"/>
                  <a:pt x="6612" y="10901"/>
                  <a:pt x="6586" y="10901"/>
                </a:cubicBezTo>
                <a:cubicBezTo>
                  <a:pt x="6577" y="10901"/>
                  <a:pt x="6570" y="10899"/>
                  <a:pt x="6562" y="10894"/>
                </a:cubicBezTo>
                <a:cubicBezTo>
                  <a:pt x="6419" y="10814"/>
                  <a:pt x="6282" y="10731"/>
                  <a:pt x="6153" y="10650"/>
                </a:cubicBezTo>
                <a:cubicBezTo>
                  <a:pt x="6121" y="10630"/>
                  <a:pt x="6106" y="10575"/>
                  <a:pt x="6121" y="10530"/>
                </a:cubicBezTo>
                <a:cubicBezTo>
                  <a:pt x="6135" y="10485"/>
                  <a:pt x="6173" y="10465"/>
                  <a:pt x="6205" y="10484"/>
                </a:cubicBezTo>
                <a:cubicBezTo>
                  <a:pt x="6331" y="10563"/>
                  <a:pt x="6467" y="10645"/>
                  <a:pt x="6610" y="10726"/>
                </a:cubicBezTo>
                <a:cubicBezTo>
                  <a:pt x="6626" y="10735"/>
                  <a:pt x="6639" y="10752"/>
                  <a:pt x="6645" y="10774"/>
                </a:cubicBezTo>
                <a:cubicBezTo>
                  <a:pt x="6652" y="10796"/>
                  <a:pt x="6652" y="10823"/>
                  <a:pt x="6646" y="10845"/>
                </a:cubicBezTo>
                <a:close/>
                <a:moveTo>
                  <a:pt x="7475" y="11276"/>
                </a:moveTo>
                <a:cubicBezTo>
                  <a:pt x="7467" y="11312"/>
                  <a:pt x="7442" y="11336"/>
                  <a:pt x="7414" y="11336"/>
                </a:cubicBezTo>
                <a:cubicBezTo>
                  <a:pt x="7407" y="11336"/>
                  <a:pt x="7400" y="11334"/>
                  <a:pt x="7394" y="11331"/>
                </a:cubicBezTo>
                <a:cubicBezTo>
                  <a:pt x="7249" y="11261"/>
                  <a:pt x="7109" y="11190"/>
                  <a:pt x="6976" y="11120"/>
                </a:cubicBezTo>
                <a:cubicBezTo>
                  <a:pt x="6943" y="11103"/>
                  <a:pt x="6926" y="11051"/>
                  <a:pt x="6938" y="11004"/>
                </a:cubicBezTo>
                <a:cubicBezTo>
                  <a:pt x="6951" y="10957"/>
                  <a:pt x="6988" y="10933"/>
                  <a:pt x="7021" y="10950"/>
                </a:cubicBezTo>
                <a:cubicBezTo>
                  <a:pt x="7154" y="11020"/>
                  <a:pt x="7293" y="11090"/>
                  <a:pt x="7436" y="11159"/>
                </a:cubicBezTo>
                <a:cubicBezTo>
                  <a:pt x="7452" y="11167"/>
                  <a:pt x="7465" y="11183"/>
                  <a:pt x="7473" y="11206"/>
                </a:cubicBezTo>
                <a:cubicBezTo>
                  <a:pt x="7479" y="11228"/>
                  <a:pt x="7481" y="11253"/>
                  <a:pt x="7475" y="11276"/>
                </a:cubicBezTo>
                <a:close/>
                <a:moveTo>
                  <a:pt x="8316" y="11660"/>
                </a:moveTo>
                <a:cubicBezTo>
                  <a:pt x="8307" y="11698"/>
                  <a:pt x="8283" y="11723"/>
                  <a:pt x="8254" y="11723"/>
                </a:cubicBezTo>
                <a:cubicBezTo>
                  <a:pt x="8248" y="11723"/>
                  <a:pt x="8242" y="11722"/>
                  <a:pt x="8236" y="11719"/>
                </a:cubicBezTo>
                <a:cubicBezTo>
                  <a:pt x="8090" y="11655"/>
                  <a:pt x="7949" y="11593"/>
                  <a:pt x="7813" y="11529"/>
                </a:cubicBezTo>
                <a:cubicBezTo>
                  <a:pt x="7780" y="11514"/>
                  <a:pt x="7761" y="11462"/>
                  <a:pt x="7772" y="11415"/>
                </a:cubicBezTo>
                <a:cubicBezTo>
                  <a:pt x="7783" y="11367"/>
                  <a:pt x="7819" y="11341"/>
                  <a:pt x="7853" y="11356"/>
                </a:cubicBezTo>
                <a:cubicBezTo>
                  <a:pt x="7988" y="11419"/>
                  <a:pt x="8129" y="11482"/>
                  <a:pt x="8274" y="11544"/>
                </a:cubicBezTo>
                <a:cubicBezTo>
                  <a:pt x="8290" y="11551"/>
                  <a:pt x="8304" y="11567"/>
                  <a:pt x="8311" y="11589"/>
                </a:cubicBezTo>
                <a:cubicBezTo>
                  <a:pt x="8319" y="11613"/>
                  <a:pt x="8321" y="11637"/>
                  <a:pt x="8316" y="11660"/>
                </a:cubicBezTo>
                <a:close/>
                <a:moveTo>
                  <a:pt x="9163" y="12013"/>
                </a:moveTo>
                <a:cubicBezTo>
                  <a:pt x="9155" y="12052"/>
                  <a:pt x="9129" y="12079"/>
                  <a:pt x="9101" y="12079"/>
                </a:cubicBezTo>
                <a:cubicBezTo>
                  <a:pt x="9095" y="12079"/>
                  <a:pt x="9088" y="12078"/>
                  <a:pt x="9083" y="12076"/>
                </a:cubicBezTo>
                <a:cubicBezTo>
                  <a:pt x="8937" y="12018"/>
                  <a:pt x="8795" y="11959"/>
                  <a:pt x="8657" y="11902"/>
                </a:cubicBezTo>
                <a:cubicBezTo>
                  <a:pt x="8641" y="11895"/>
                  <a:pt x="8627" y="11880"/>
                  <a:pt x="8620" y="11859"/>
                </a:cubicBezTo>
                <a:cubicBezTo>
                  <a:pt x="8611" y="11838"/>
                  <a:pt x="8610" y="11813"/>
                  <a:pt x="8615" y="11790"/>
                </a:cubicBezTo>
                <a:cubicBezTo>
                  <a:pt x="8620" y="11766"/>
                  <a:pt x="8631" y="11746"/>
                  <a:pt x="8646" y="11735"/>
                </a:cubicBezTo>
                <a:cubicBezTo>
                  <a:pt x="8661" y="11724"/>
                  <a:pt x="8679" y="11721"/>
                  <a:pt x="8695" y="11729"/>
                </a:cubicBezTo>
                <a:cubicBezTo>
                  <a:pt x="8833" y="11787"/>
                  <a:pt x="8973" y="11845"/>
                  <a:pt x="9118" y="11902"/>
                </a:cubicBezTo>
                <a:cubicBezTo>
                  <a:pt x="9153" y="11914"/>
                  <a:pt x="9173" y="11964"/>
                  <a:pt x="9163" y="12013"/>
                </a:cubicBezTo>
                <a:close/>
                <a:moveTo>
                  <a:pt x="10016" y="12341"/>
                </a:moveTo>
                <a:cubicBezTo>
                  <a:pt x="10008" y="12381"/>
                  <a:pt x="9983" y="12409"/>
                  <a:pt x="9953" y="12409"/>
                </a:cubicBezTo>
                <a:cubicBezTo>
                  <a:pt x="9950" y="12409"/>
                  <a:pt x="9940" y="12407"/>
                  <a:pt x="9937" y="12406"/>
                </a:cubicBezTo>
                <a:cubicBezTo>
                  <a:pt x="9792" y="12351"/>
                  <a:pt x="9649" y="12297"/>
                  <a:pt x="9510" y="12243"/>
                </a:cubicBezTo>
                <a:cubicBezTo>
                  <a:pt x="9494" y="12237"/>
                  <a:pt x="9479" y="12222"/>
                  <a:pt x="9472" y="12201"/>
                </a:cubicBezTo>
                <a:cubicBezTo>
                  <a:pt x="9463" y="12180"/>
                  <a:pt x="9461" y="12155"/>
                  <a:pt x="9465" y="12131"/>
                </a:cubicBezTo>
                <a:cubicBezTo>
                  <a:pt x="9469" y="12108"/>
                  <a:pt x="9481" y="12088"/>
                  <a:pt x="9496" y="12076"/>
                </a:cubicBezTo>
                <a:cubicBezTo>
                  <a:pt x="9511" y="12064"/>
                  <a:pt x="9528" y="12061"/>
                  <a:pt x="9545" y="12068"/>
                </a:cubicBezTo>
                <a:cubicBezTo>
                  <a:pt x="9684" y="12121"/>
                  <a:pt x="9825" y="12176"/>
                  <a:pt x="9970" y="12230"/>
                </a:cubicBezTo>
                <a:cubicBezTo>
                  <a:pt x="9987" y="12236"/>
                  <a:pt x="10001" y="12251"/>
                  <a:pt x="10010" y="12272"/>
                </a:cubicBezTo>
                <a:cubicBezTo>
                  <a:pt x="10017" y="12293"/>
                  <a:pt x="10020" y="12318"/>
                  <a:pt x="10016" y="12341"/>
                </a:cubicBezTo>
                <a:close/>
                <a:moveTo>
                  <a:pt x="10871" y="12652"/>
                </a:moveTo>
                <a:cubicBezTo>
                  <a:pt x="10864" y="12692"/>
                  <a:pt x="10838" y="12720"/>
                  <a:pt x="10809" y="12720"/>
                </a:cubicBezTo>
                <a:cubicBezTo>
                  <a:pt x="10806" y="12720"/>
                  <a:pt x="10796" y="12718"/>
                  <a:pt x="10793" y="12717"/>
                </a:cubicBezTo>
                <a:cubicBezTo>
                  <a:pt x="10647" y="12666"/>
                  <a:pt x="10504" y="12615"/>
                  <a:pt x="10365" y="12564"/>
                </a:cubicBezTo>
                <a:cubicBezTo>
                  <a:pt x="10349" y="12558"/>
                  <a:pt x="10334" y="12542"/>
                  <a:pt x="10326" y="12521"/>
                </a:cubicBezTo>
                <a:cubicBezTo>
                  <a:pt x="10317" y="12500"/>
                  <a:pt x="10314" y="12476"/>
                  <a:pt x="10319" y="12453"/>
                </a:cubicBezTo>
                <a:cubicBezTo>
                  <a:pt x="10327" y="12405"/>
                  <a:pt x="10363" y="12376"/>
                  <a:pt x="10397" y="12388"/>
                </a:cubicBezTo>
                <a:cubicBezTo>
                  <a:pt x="10537" y="12439"/>
                  <a:pt x="10680" y="12490"/>
                  <a:pt x="10825" y="12541"/>
                </a:cubicBezTo>
                <a:cubicBezTo>
                  <a:pt x="10842" y="12547"/>
                  <a:pt x="10856" y="12562"/>
                  <a:pt x="10865" y="12583"/>
                </a:cubicBezTo>
                <a:cubicBezTo>
                  <a:pt x="10873" y="12604"/>
                  <a:pt x="10875" y="12628"/>
                  <a:pt x="10871" y="12652"/>
                </a:cubicBezTo>
                <a:close/>
                <a:moveTo>
                  <a:pt x="11727" y="12957"/>
                </a:moveTo>
                <a:cubicBezTo>
                  <a:pt x="11720" y="12997"/>
                  <a:pt x="11695" y="13024"/>
                  <a:pt x="11665" y="13024"/>
                </a:cubicBezTo>
                <a:cubicBezTo>
                  <a:pt x="11662" y="13024"/>
                  <a:pt x="11652" y="13022"/>
                  <a:pt x="11648" y="13021"/>
                </a:cubicBezTo>
                <a:cubicBezTo>
                  <a:pt x="11509" y="12970"/>
                  <a:pt x="11366" y="12918"/>
                  <a:pt x="11221" y="12867"/>
                </a:cubicBezTo>
                <a:cubicBezTo>
                  <a:pt x="11205" y="12861"/>
                  <a:pt x="11191" y="12847"/>
                  <a:pt x="11182" y="12826"/>
                </a:cubicBezTo>
                <a:cubicBezTo>
                  <a:pt x="11173" y="12805"/>
                  <a:pt x="11171" y="12781"/>
                  <a:pt x="11175" y="12758"/>
                </a:cubicBezTo>
                <a:cubicBezTo>
                  <a:pt x="11183" y="12709"/>
                  <a:pt x="11219" y="12679"/>
                  <a:pt x="11253" y="12691"/>
                </a:cubicBezTo>
                <a:cubicBezTo>
                  <a:pt x="11399" y="12742"/>
                  <a:pt x="11542" y="12794"/>
                  <a:pt x="11682" y="12846"/>
                </a:cubicBezTo>
                <a:cubicBezTo>
                  <a:pt x="11698" y="12852"/>
                  <a:pt x="11712" y="12867"/>
                  <a:pt x="11721" y="12887"/>
                </a:cubicBezTo>
                <a:cubicBezTo>
                  <a:pt x="11730" y="12909"/>
                  <a:pt x="11732" y="12933"/>
                  <a:pt x="11727" y="12957"/>
                </a:cubicBezTo>
                <a:close/>
                <a:moveTo>
                  <a:pt x="12579" y="13287"/>
                </a:moveTo>
                <a:cubicBezTo>
                  <a:pt x="12572" y="13325"/>
                  <a:pt x="12546" y="13353"/>
                  <a:pt x="12517" y="13353"/>
                </a:cubicBezTo>
                <a:cubicBezTo>
                  <a:pt x="12512" y="13353"/>
                  <a:pt x="12505" y="13352"/>
                  <a:pt x="12499" y="13350"/>
                </a:cubicBezTo>
                <a:cubicBezTo>
                  <a:pt x="12361" y="13293"/>
                  <a:pt x="12219" y="13238"/>
                  <a:pt x="12075" y="13183"/>
                </a:cubicBezTo>
                <a:cubicBezTo>
                  <a:pt x="12058" y="13177"/>
                  <a:pt x="12044" y="13162"/>
                  <a:pt x="12036" y="13141"/>
                </a:cubicBezTo>
                <a:cubicBezTo>
                  <a:pt x="12027" y="13119"/>
                  <a:pt x="12025" y="13095"/>
                  <a:pt x="12029" y="13071"/>
                </a:cubicBezTo>
                <a:cubicBezTo>
                  <a:pt x="12033" y="13048"/>
                  <a:pt x="12045" y="13027"/>
                  <a:pt x="12060" y="13016"/>
                </a:cubicBezTo>
                <a:cubicBezTo>
                  <a:pt x="12075" y="13004"/>
                  <a:pt x="12092" y="13002"/>
                  <a:pt x="12108" y="13008"/>
                </a:cubicBezTo>
                <a:cubicBezTo>
                  <a:pt x="12253" y="13063"/>
                  <a:pt x="12395" y="13119"/>
                  <a:pt x="12534" y="13176"/>
                </a:cubicBezTo>
                <a:cubicBezTo>
                  <a:pt x="12550" y="13183"/>
                  <a:pt x="12564" y="13198"/>
                  <a:pt x="12572" y="13219"/>
                </a:cubicBezTo>
                <a:cubicBezTo>
                  <a:pt x="12582" y="13239"/>
                  <a:pt x="12584" y="13264"/>
                  <a:pt x="12579" y="13287"/>
                </a:cubicBezTo>
                <a:close/>
                <a:moveTo>
                  <a:pt x="13424" y="13649"/>
                </a:moveTo>
                <a:cubicBezTo>
                  <a:pt x="13416" y="13687"/>
                  <a:pt x="13391" y="13712"/>
                  <a:pt x="13363" y="13712"/>
                </a:cubicBezTo>
                <a:cubicBezTo>
                  <a:pt x="13356" y="13712"/>
                  <a:pt x="13350" y="13711"/>
                  <a:pt x="13344" y="13708"/>
                </a:cubicBezTo>
                <a:cubicBezTo>
                  <a:pt x="13206" y="13647"/>
                  <a:pt x="13066" y="13586"/>
                  <a:pt x="12923" y="13525"/>
                </a:cubicBezTo>
                <a:cubicBezTo>
                  <a:pt x="12888" y="13509"/>
                  <a:pt x="12869" y="13459"/>
                  <a:pt x="12880" y="13412"/>
                </a:cubicBezTo>
                <a:cubicBezTo>
                  <a:pt x="12890" y="13365"/>
                  <a:pt x="12925" y="13337"/>
                  <a:pt x="12960" y="13352"/>
                </a:cubicBezTo>
                <a:cubicBezTo>
                  <a:pt x="13104" y="13413"/>
                  <a:pt x="13246" y="13474"/>
                  <a:pt x="13383" y="13537"/>
                </a:cubicBezTo>
                <a:cubicBezTo>
                  <a:pt x="13416" y="13551"/>
                  <a:pt x="13435" y="13602"/>
                  <a:pt x="13424" y="13649"/>
                </a:cubicBezTo>
                <a:close/>
                <a:moveTo>
                  <a:pt x="14260" y="14051"/>
                </a:moveTo>
                <a:cubicBezTo>
                  <a:pt x="14251" y="14087"/>
                  <a:pt x="14226" y="14112"/>
                  <a:pt x="14199" y="14112"/>
                </a:cubicBezTo>
                <a:cubicBezTo>
                  <a:pt x="14191" y="14112"/>
                  <a:pt x="14184" y="14110"/>
                  <a:pt x="14177" y="14105"/>
                </a:cubicBezTo>
                <a:cubicBezTo>
                  <a:pt x="14043" y="14037"/>
                  <a:pt x="13905" y="13969"/>
                  <a:pt x="13762" y="13901"/>
                </a:cubicBezTo>
                <a:cubicBezTo>
                  <a:pt x="13745" y="13893"/>
                  <a:pt x="13732" y="13877"/>
                  <a:pt x="13725" y="13855"/>
                </a:cubicBezTo>
                <a:cubicBezTo>
                  <a:pt x="13717" y="13833"/>
                  <a:pt x="13716" y="13809"/>
                  <a:pt x="13722" y="13786"/>
                </a:cubicBezTo>
                <a:cubicBezTo>
                  <a:pt x="13727" y="13763"/>
                  <a:pt x="13739" y="13745"/>
                  <a:pt x="13755" y="13734"/>
                </a:cubicBezTo>
                <a:cubicBezTo>
                  <a:pt x="13770" y="13723"/>
                  <a:pt x="13787" y="13722"/>
                  <a:pt x="13804" y="13730"/>
                </a:cubicBezTo>
                <a:cubicBezTo>
                  <a:pt x="13947" y="13798"/>
                  <a:pt x="14086" y="13866"/>
                  <a:pt x="14221" y="13936"/>
                </a:cubicBezTo>
                <a:cubicBezTo>
                  <a:pt x="14254" y="13953"/>
                  <a:pt x="14271" y="14005"/>
                  <a:pt x="14260" y="14051"/>
                </a:cubicBezTo>
                <a:close/>
                <a:moveTo>
                  <a:pt x="15081" y="14507"/>
                </a:moveTo>
                <a:cubicBezTo>
                  <a:pt x="15071" y="14541"/>
                  <a:pt x="15048" y="14562"/>
                  <a:pt x="15022" y="14562"/>
                </a:cubicBezTo>
                <a:cubicBezTo>
                  <a:pt x="15013" y="14562"/>
                  <a:pt x="15005" y="14560"/>
                  <a:pt x="14998" y="14555"/>
                </a:cubicBezTo>
                <a:cubicBezTo>
                  <a:pt x="14867" y="14477"/>
                  <a:pt x="14730" y="14400"/>
                  <a:pt x="14589" y="14323"/>
                </a:cubicBezTo>
                <a:cubicBezTo>
                  <a:pt x="14574" y="14314"/>
                  <a:pt x="14561" y="14296"/>
                  <a:pt x="14554" y="14274"/>
                </a:cubicBezTo>
                <a:cubicBezTo>
                  <a:pt x="14547" y="14252"/>
                  <a:pt x="14547" y="14228"/>
                  <a:pt x="14552" y="14205"/>
                </a:cubicBezTo>
                <a:cubicBezTo>
                  <a:pt x="14559" y="14182"/>
                  <a:pt x="14571" y="14165"/>
                  <a:pt x="14587" y="14155"/>
                </a:cubicBezTo>
                <a:cubicBezTo>
                  <a:pt x="14602" y="14145"/>
                  <a:pt x="14620" y="14145"/>
                  <a:pt x="14636" y="14154"/>
                </a:cubicBezTo>
                <a:cubicBezTo>
                  <a:pt x="14779" y="14232"/>
                  <a:pt x="14917" y="14311"/>
                  <a:pt x="15047" y="14387"/>
                </a:cubicBezTo>
                <a:cubicBezTo>
                  <a:pt x="15080" y="14407"/>
                  <a:pt x="15095" y="14460"/>
                  <a:pt x="15081" y="14507"/>
                </a:cubicBezTo>
                <a:close/>
                <a:moveTo>
                  <a:pt x="15881" y="15031"/>
                </a:moveTo>
                <a:cubicBezTo>
                  <a:pt x="15870" y="15061"/>
                  <a:pt x="15848" y="15081"/>
                  <a:pt x="15824" y="15081"/>
                </a:cubicBezTo>
                <a:cubicBezTo>
                  <a:pt x="15814" y="15081"/>
                  <a:pt x="15804" y="15077"/>
                  <a:pt x="15795" y="15070"/>
                </a:cubicBezTo>
                <a:cubicBezTo>
                  <a:pt x="15668" y="14980"/>
                  <a:pt x="15535" y="14890"/>
                  <a:pt x="15400" y="14802"/>
                </a:cubicBezTo>
                <a:cubicBezTo>
                  <a:pt x="15368" y="14781"/>
                  <a:pt x="15354" y="14728"/>
                  <a:pt x="15369" y="14681"/>
                </a:cubicBezTo>
                <a:cubicBezTo>
                  <a:pt x="15384" y="14636"/>
                  <a:pt x="15422" y="14616"/>
                  <a:pt x="15454" y="14637"/>
                </a:cubicBezTo>
                <a:cubicBezTo>
                  <a:pt x="15591" y="14726"/>
                  <a:pt x="15725" y="14817"/>
                  <a:pt x="15853" y="14909"/>
                </a:cubicBezTo>
                <a:cubicBezTo>
                  <a:pt x="15869" y="14920"/>
                  <a:pt x="15880" y="14938"/>
                  <a:pt x="15885" y="14961"/>
                </a:cubicBezTo>
                <a:cubicBezTo>
                  <a:pt x="15890" y="14985"/>
                  <a:pt x="15889" y="15010"/>
                  <a:pt x="15881" y="15031"/>
                </a:cubicBezTo>
                <a:close/>
                <a:moveTo>
                  <a:pt x="16645" y="15651"/>
                </a:moveTo>
                <a:cubicBezTo>
                  <a:pt x="16634" y="15678"/>
                  <a:pt x="16613" y="15693"/>
                  <a:pt x="16591" y="15693"/>
                </a:cubicBezTo>
                <a:cubicBezTo>
                  <a:pt x="16579" y="15693"/>
                  <a:pt x="16567" y="15688"/>
                  <a:pt x="16556" y="15679"/>
                </a:cubicBezTo>
                <a:cubicBezTo>
                  <a:pt x="16439" y="15573"/>
                  <a:pt x="16312" y="15465"/>
                  <a:pt x="16181" y="15361"/>
                </a:cubicBezTo>
                <a:cubicBezTo>
                  <a:pt x="16166" y="15349"/>
                  <a:pt x="16155" y="15330"/>
                  <a:pt x="16151" y="15307"/>
                </a:cubicBezTo>
                <a:cubicBezTo>
                  <a:pt x="16146" y="15284"/>
                  <a:pt x="16148" y="15258"/>
                  <a:pt x="16156" y="15237"/>
                </a:cubicBezTo>
                <a:cubicBezTo>
                  <a:pt x="16165" y="15216"/>
                  <a:pt x="16178" y="15201"/>
                  <a:pt x="16196" y="15194"/>
                </a:cubicBezTo>
                <a:cubicBezTo>
                  <a:pt x="16212" y="15188"/>
                  <a:pt x="16230" y="15191"/>
                  <a:pt x="16245" y="15203"/>
                </a:cubicBezTo>
                <a:cubicBezTo>
                  <a:pt x="16379" y="15310"/>
                  <a:pt x="16507" y="15418"/>
                  <a:pt x="16626" y="15526"/>
                </a:cubicBezTo>
                <a:cubicBezTo>
                  <a:pt x="16640" y="15539"/>
                  <a:pt x="16650" y="15559"/>
                  <a:pt x="16654" y="15583"/>
                </a:cubicBezTo>
                <a:cubicBezTo>
                  <a:pt x="16657" y="15607"/>
                  <a:pt x="16654" y="15631"/>
                  <a:pt x="16645" y="15651"/>
                </a:cubicBezTo>
                <a:close/>
                <a:moveTo>
                  <a:pt x="17346" y="16402"/>
                </a:moveTo>
                <a:cubicBezTo>
                  <a:pt x="17333" y="16421"/>
                  <a:pt x="17316" y="16433"/>
                  <a:pt x="17297" y="16433"/>
                </a:cubicBezTo>
                <a:cubicBezTo>
                  <a:pt x="17281" y="16433"/>
                  <a:pt x="17266" y="16425"/>
                  <a:pt x="17255" y="16411"/>
                </a:cubicBezTo>
                <a:cubicBezTo>
                  <a:pt x="17150" y="16282"/>
                  <a:pt x="17035" y="16153"/>
                  <a:pt x="16915" y="16027"/>
                </a:cubicBezTo>
                <a:cubicBezTo>
                  <a:pt x="16887" y="15997"/>
                  <a:pt x="16881" y="15941"/>
                  <a:pt x="16902" y="15901"/>
                </a:cubicBezTo>
                <a:cubicBezTo>
                  <a:pt x="16923" y="15861"/>
                  <a:pt x="16963" y="15852"/>
                  <a:pt x="16992" y="15882"/>
                </a:cubicBezTo>
                <a:cubicBezTo>
                  <a:pt x="17115" y="16009"/>
                  <a:pt x="17232" y="16142"/>
                  <a:pt x="17340" y="16275"/>
                </a:cubicBezTo>
                <a:cubicBezTo>
                  <a:pt x="17366" y="16308"/>
                  <a:pt x="17369" y="16365"/>
                  <a:pt x="17346" y="16402"/>
                </a:cubicBezTo>
                <a:close/>
                <a:moveTo>
                  <a:pt x="17936" y="17321"/>
                </a:moveTo>
                <a:cubicBezTo>
                  <a:pt x="17925" y="17333"/>
                  <a:pt x="17912" y="17339"/>
                  <a:pt x="17897" y="17339"/>
                </a:cubicBezTo>
                <a:cubicBezTo>
                  <a:pt x="17877" y="17339"/>
                  <a:pt x="17858" y="17325"/>
                  <a:pt x="17846" y="17303"/>
                </a:cubicBezTo>
                <a:cubicBezTo>
                  <a:pt x="17762" y="17144"/>
                  <a:pt x="17669" y="16987"/>
                  <a:pt x="17568" y="16837"/>
                </a:cubicBezTo>
                <a:cubicBezTo>
                  <a:pt x="17544" y="16800"/>
                  <a:pt x="17545" y="16743"/>
                  <a:pt x="17571" y="16708"/>
                </a:cubicBezTo>
                <a:cubicBezTo>
                  <a:pt x="17597" y="16674"/>
                  <a:pt x="17637" y="16676"/>
                  <a:pt x="17662" y="16712"/>
                </a:cubicBezTo>
                <a:cubicBezTo>
                  <a:pt x="17765" y="16868"/>
                  <a:pt x="17862" y="17031"/>
                  <a:pt x="17950" y="17195"/>
                </a:cubicBezTo>
                <a:cubicBezTo>
                  <a:pt x="17960" y="17214"/>
                  <a:pt x="17964" y="17239"/>
                  <a:pt x="17962" y="17263"/>
                </a:cubicBezTo>
                <a:cubicBezTo>
                  <a:pt x="17959" y="17285"/>
                  <a:pt x="17950" y="17306"/>
                  <a:pt x="17936" y="17321"/>
                </a:cubicBezTo>
                <a:close/>
                <a:moveTo>
                  <a:pt x="18354" y="18408"/>
                </a:moveTo>
                <a:cubicBezTo>
                  <a:pt x="18347" y="18412"/>
                  <a:pt x="18338" y="18415"/>
                  <a:pt x="18330" y="18415"/>
                </a:cubicBezTo>
                <a:cubicBezTo>
                  <a:pt x="18303" y="18415"/>
                  <a:pt x="18281" y="18393"/>
                  <a:pt x="18271" y="18358"/>
                </a:cubicBezTo>
                <a:cubicBezTo>
                  <a:pt x="18216" y="18169"/>
                  <a:pt x="18152" y="17985"/>
                  <a:pt x="18082" y="17811"/>
                </a:cubicBezTo>
                <a:cubicBezTo>
                  <a:pt x="18073" y="17789"/>
                  <a:pt x="18071" y="17765"/>
                  <a:pt x="18076" y="17741"/>
                </a:cubicBezTo>
                <a:cubicBezTo>
                  <a:pt x="18080" y="17718"/>
                  <a:pt x="18092" y="17699"/>
                  <a:pt x="18107" y="17687"/>
                </a:cubicBezTo>
                <a:cubicBezTo>
                  <a:pt x="18121" y="17675"/>
                  <a:pt x="18138" y="17672"/>
                  <a:pt x="18155" y="17678"/>
                </a:cubicBezTo>
                <a:cubicBezTo>
                  <a:pt x="18172" y="17684"/>
                  <a:pt x="18186" y="17700"/>
                  <a:pt x="18195" y="17721"/>
                </a:cubicBezTo>
                <a:cubicBezTo>
                  <a:pt x="18268" y="17902"/>
                  <a:pt x="18333" y="18093"/>
                  <a:pt x="18391" y="18289"/>
                </a:cubicBezTo>
                <a:cubicBezTo>
                  <a:pt x="18403" y="18336"/>
                  <a:pt x="18387" y="18390"/>
                  <a:pt x="18354" y="18408"/>
                </a:cubicBezTo>
                <a:close/>
                <a:moveTo>
                  <a:pt x="18506" y="19532"/>
                </a:moveTo>
                <a:cubicBezTo>
                  <a:pt x="18480" y="19324"/>
                  <a:pt x="18448" y="19124"/>
                  <a:pt x="18411" y="18935"/>
                </a:cubicBezTo>
                <a:cubicBezTo>
                  <a:pt x="18406" y="18912"/>
                  <a:pt x="18408" y="18887"/>
                  <a:pt x="18416" y="18867"/>
                </a:cubicBezTo>
                <a:cubicBezTo>
                  <a:pt x="18425" y="18846"/>
                  <a:pt x="18439" y="18831"/>
                  <a:pt x="18455" y="18824"/>
                </a:cubicBezTo>
                <a:cubicBezTo>
                  <a:pt x="18471" y="18817"/>
                  <a:pt x="18488" y="18820"/>
                  <a:pt x="18504" y="18832"/>
                </a:cubicBezTo>
                <a:cubicBezTo>
                  <a:pt x="18519" y="18844"/>
                  <a:pt x="18530" y="18864"/>
                  <a:pt x="18534" y="18887"/>
                </a:cubicBezTo>
                <a:cubicBezTo>
                  <a:pt x="18573" y="19082"/>
                  <a:pt x="18606" y="19288"/>
                  <a:pt x="18632" y="19501"/>
                </a:cubicBezTo>
                <a:cubicBezTo>
                  <a:pt x="18635" y="19525"/>
                  <a:pt x="18632" y="19549"/>
                  <a:pt x="18622" y="19569"/>
                </a:cubicBezTo>
                <a:cubicBezTo>
                  <a:pt x="18611" y="19589"/>
                  <a:pt x="18596" y="19602"/>
                  <a:pt x="18580" y="19606"/>
                </a:cubicBezTo>
                <a:cubicBezTo>
                  <a:pt x="18578" y="19607"/>
                  <a:pt x="18571" y="19607"/>
                  <a:pt x="18569" y="19607"/>
                </a:cubicBezTo>
                <a:cubicBezTo>
                  <a:pt x="18538" y="19607"/>
                  <a:pt x="18511" y="19576"/>
                  <a:pt x="18506" y="19532"/>
                </a:cubicBezTo>
                <a:close/>
                <a:moveTo>
                  <a:pt x="18662" y="20842"/>
                </a:moveTo>
                <a:cubicBezTo>
                  <a:pt x="18661" y="20842"/>
                  <a:pt x="18659" y="20842"/>
                  <a:pt x="18659" y="20842"/>
                </a:cubicBezTo>
                <a:cubicBezTo>
                  <a:pt x="18624" y="20842"/>
                  <a:pt x="18596" y="20804"/>
                  <a:pt x="18594" y="20756"/>
                </a:cubicBezTo>
                <a:cubicBezTo>
                  <a:pt x="18587" y="20536"/>
                  <a:pt x="18578" y="20334"/>
                  <a:pt x="18564" y="20141"/>
                </a:cubicBezTo>
                <a:cubicBezTo>
                  <a:pt x="18561" y="20091"/>
                  <a:pt x="18586" y="20046"/>
                  <a:pt x="18622" y="20042"/>
                </a:cubicBezTo>
                <a:cubicBezTo>
                  <a:pt x="18659" y="20038"/>
                  <a:pt x="18689" y="20074"/>
                  <a:pt x="18693" y="20123"/>
                </a:cubicBezTo>
                <a:cubicBezTo>
                  <a:pt x="18707" y="20319"/>
                  <a:pt x="18717" y="20523"/>
                  <a:pt x="18724" y="20748"/>
                </a:cubicBezTo>
                <a:cubicBezTo>
                  <a:pt x="18724" y="20797"/>
                  <a:pt x="18697" y="20839"/>
                  <a:pt x="18662" y="20842"/>
                </a:cubicBezTo>
                <a:close/>
              </a:path>
            </a:pathLst>
          </a:custGeom>
          <a:solidFill>
            <a:srgbClr val="2C3E5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nvGrpSpPr>
          <p:cNvPr id="38" name="Group 37">
            <a:extLst>
              <a:ext uri="{FF2B5EF4-FFF2-40B4-BE49-F238E27FC236}">
                <a16:creationId xmlns:a16="http://schemas.microsoft.com/office/drawing/2014/main" id="{4619BFBC-91EA-4946-BEFC-81DB541134D3}"/>
              </a:ext>
            </a:extLst>
          </p:cNvPr>
          <p:cNvGrpSpPr/>
          <p:nvPr/>
        </p:nvGrpSpPr>
        <p:grpSpPr>
          <a:xfrm>
            <a:off x="3530959" y="546537"/>
            <a:ext cx="2795662" cy="1179700"/>
            <a:chOff x="165037" y="3235546"/>
            <a:chExt cx="3009843" cy="1179700"/>
          </a:xfrm>
        </p:grpSpPr>
        <p:sp>
          <p:nvSpPr>
            <p:cNvPr id="39" name="TextBox 38">
              <a:extLst>
                <a:ext uri="{FF2B5EF4-FFF2-40B4-BE49-F238E27FC236}">
                  <a16:creationId xmlns:a16="http://schemas.microsoft.com/office/drawing/2014/main" id="{7CE2D3C8-B0E6-447E-879A-D9C8D8AA9090}"/>
                </a:ext>
              </a:extLst>
            </p:cNvPr>
            <p:cNvSpPr txBox="1"/>
            <p:nvPr/>
          </p:nvSpPr>
          <p:spPr>
            <a:xfrm>
              <a:off x="165037" y="3235546"/>
              <a:ext cx="2256603" cy="461665"/>
            </a:xfrm>
            <a:prstGeom prst="rect">
              <a:avLst/>
            </a:prstGeom>
            <a:noFill/>
          </p:spPr>
          <p:txBody>
            <a:bodyPr wrap="none" rtlCol="0" anchor="b">
              <a:spAutoFit/>
            </a:bodyPr>
            <a:lstStyle/>
            <a:p>
              <a:pPr defTabSz="914354"/>
              <a:r>
                <a:rPr lang="en-US" sz="2400" b="1" cap="all" noProof="1">
                  <a:solidFill>
                    <a:srgbClr val="F39B13"/>
                  </a:solidFill>
                  <a:latin typeface="Calibri"/>
                </a:rPr>
                <a:t>información</a:t>
              </a:r>
            </a:p>
          </p:txBody>
        </p:sp>
        <p:sp>
          <p:nvSpPr>
            <p:cNvPr id="40" name="Rectangle 39">
              <a:extLst>
                <a:ext uri="{FF2B5EF4-FFF2-40B4-BE49-F238E27FC236}">
                  <a16:creationId xmlns:a16="http://schemas.microsoft.com/office/drawing/2014/main" id="{4F4D1869-BDA4-4A87-85D4-7DD6C30EC248}"/>
                </a:ext>
              </a:extLst>
            </p:cNvPr>
            <p:cNvSpPr/>
            <p:nvPr/>
          </p:nvSpPr>
          <p:spPr>
            <a:xfrm>
              <a:off x="165038" y="3676582"/>
              <a:ext cx="3009842" cy="738664"/>
            </a:xfrm>
            <a:prstGeom prst="rect">
              <a:avLst/>
            </a:prstGeom>
          </p:spPr>
          <p:txBody>
            <a:bodyPr wrap="square">
              <a:spAutoFit/>
            </a:bodyPr>
            <a:lstStyle/>
            <a:p>
              <a:pPr defTabSz="914354"/>
              <a:r>
                <a:rPr lang="es-ES" sz="1400" noProof="1">
                  <a:solidFill>
                    <a:srgbClr val="95A5A6"/>
                  </a:solidFill>
                  <a:latin typeface="Calibri"/>
                </a:rPr>
                <a:t>Ser una fuente secundaria para la recolección de información.</a:t>
              </a:r>
            </a:p>
          </p:txBody>
        </p:sp>
      </p:grpSp>
      <p:sp>
        <p:nvSpPr>
          <p:cNvPr id="41" name="Shape">
            <a:extLst>
              <a:ext uri="{FF2B5EF4-FFF2-40B4-BE49-F238E27FC236}">
                <a16:creationId xmlns:a16="http://schemas.microsoft.com/office/drawing/2014/main" id="{E8741296-CC24-460B-9AA2-9323224EC9A9}"/>
              </a:ext>
            </a:extLst>
          </p:cNvPr>
          <p:cNvSpPr/>
          <p:nvPr/>
        </p:nvSpPr>
        <p:spPr>
          <a:xfrm>
            <a:off x="2628568" y="521102"/>
            <a:ext cx="714980" cy="1165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2968"/>
                  <a:pt x="0" y="6626"/>
                </a:cubicBezTo>
                <a:cubicBezTo>
                  <a:pt x="0" y="10287"/>
                  <a:pt x="10800" y="21600"/>
                  <a:pt x="10800" y="21600"/>
                </a:cubicBezTo>
                <a:cubicBezTo>
                  <a:pt x="10800" y="21600"/>
                  <a:pt x="21600" y="10287"/>
                  <a:pt x="21600" y="6626"/>
                </a:cubicBezTo>
                <a:cubicBezTo>
                  <a:pt x="21600" y="2968"/>
                  <a:pt x="16767" y="0"/>
                  <a:pt x="10800" y="0"/>
                </a:cubicBezTo>
                <a:close/>
                <a:moveTo>
                  <a:pt x="10800" y="10492"/>
                </a:moveTo>
                <a:cubicBezTo>
                  <a:pt x="7754" y="10492"/>
                  <a:pt x="5287" y="8976"/>
                  <a:pt x="5287" y="7110"/>
                </a:cubicBezTo>
                <a:cubicBezTo>
                  <a:pt x="5287" y="5240"/>
                  <a:pt x="7757" y="3727"/>
                  <a:pt x="10800" y="3727"/>
                </a:cubicBezTo>
                <a:cubicBezTo>
                  <a:pt x="13846" y="3727"/>
                  <a:pt x="16313" y="5243"/>
                  <a:pt x="16313" y="7110"/>
                </a:cubicBezTo>
                <a:cubicBezTo>
                  <a:pt x="16313" y="8979"/>
                  <a:pt x="13846" y="10492"/>
                  <a:pt x="10800" y="10492"/>
                </a:cubicBezTo>
                <a:close/>
              </a:path>
            </a:pathLst>
          </a:custGeom>
          <a:solidFill>
            <a:srgbClr val="F39B13"/>
          </a:solidFill>
          <a:ln w="38100">
            <a:solidFill>
              <a:sysClr val="window" lastClr="FFFFFF"/>
            </a:solidFill>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42" name="TextBox 41">
            <a:extLst>
              <a:ext uri="{FF2B5EF4-FFF2-40B4-BE49-F238E27FC236}">
                <a16:creationId xmlns:a16="http://schemas.microsoft.com/office/drawing/2014/main" id="{655E10CE-D090-44E3-9EC0-BD05D92045CA}"/>
              </a:ext>
            </a:extLst>
          </p:cNvPr>
          <p:cNvSpPr txBox="1"/>
          <p:nvPr/>
        </p:nvSpPr>
        <p:spPr>
          <a:xfrm>
            <a:off x="2815979" y="674722"/>
            <a:ext cx="340158" cy="461665"/>
          </a:xfrm>
          <a:prstGeom prst="rect">
            <a:avLst/>
          </a:prstGeom>
          <a:noFill/>
        </p:spPr>
        <p:txBody>
          <a:bodyPr wrap="square" rtlCol="0">
            <a:spAutoFit/>
          </a:bodyPr>
          <a:lstStyle/>
          <a:p>
            <a:pPr algn="ctr" defTabSz="914354"/>
            <a:r>
              <a:rPr lang="en-US" sz="2400" b="1" dirty="0">
                <a:solidFill>
                  <a:srgbClr val="F39B13"/>
                </a:solidFill>
                <a:latin typeface="Calibri"/>
              </a:rPr>
              <a:t>1</a:t>
            </a:r>
          </a:p>
        </p:txBody>
      </p:sp>
      <p:grpSp>
        <p:nvGrpSpPr>
          <p:cNvPr id="56" name="Group 55">
            <a:extLst>
              <a:ext uri="{FF2B5EF4-FFF2-40B4-BE49-F238E27FC236}">
                <a16:creationId xmlns:a16="http://schemas.microsoft.com/office/drawing/2014/main" id="{3D15762A-C30F-4896-98F5-7EFC2402C8FF}"/>
              </a:ext>
            </a:extLst>
          </p:cNvPr>
          <p:cNvGrpSpPr/>
          <p:nvPr/>
        </p:nvGrpSpPr>
        <p:grpSpPr>
          <a:xfrm>
            <a:off x="3977571" y="1966484"/>
            <a:ext cx="3407508" cy="1395143"/>
            <a:chOff x="165037" y="3235546"/>
            <a:chExt cx="3395193" cy="1395143"/>
          </a:xfrm>
        </p:grpSpPr>
        <p:sp>
          <p:nvSpPr>
            <p:cNvPr id="57" name="TextBox 56">
              <a:extLst>
                <a:ext uri="{FF2B5EF4-FFF2-40B4-BE49-F238E27FC236}">
                  <a16:creationId xmlns:a16="http://schemas.microsoft.com/office/drawing/2014/main" id="{D36E7462-79EC-4AE8-B8AD-4A3E47A93B68}"/>
                </a:ext>
              </a:extLst>
            </p:cNvPr>
            <p:cNvSpPr txBox="1"/>
            <p:nvPr/>
          </p:nvSpPr>
          <p:spPr>
            <a:xfrm>
              <a:off x="165037" y="3235546"/>
              <a:ext cx="2511196" cy="461665"/>
            </a:xfrm>
            <a:prstGeom prst="rect">
              <a:avLst/>
            </a:prstGeom>
            <a:noFill/>
          </p:spPr>
          <p:txBody>
            <a:bodyPr wrap="none" rtlCol="0" anchor="b">
              <a:spAutoFit/>
            </a:bodyPr>
            <a:lstStyle/>
            <a:p>
              <a:pPr defTabSz="914354"/>
              <a:r>
                <a:rPr lang="en-US" sz="2400" b="1" cap="all" noProof="1">
                  <a:solidFill>
                    <a:srgbClr val="0070C0"/>
                  </a:solidFill>
                  <a:latin typeface="Calibri"/>
                </a:rPr>
                <a:t>recomendación</a:t>
              </a:r>
            </a:p>
          </p:txBody>
        </p:sp>
        <p:sp>
          <p:nvSpPr>
            <p:cNvPr id="58" name="Rectangle 57">
              <a:extLst>
                <a:ext uri="{FF2B5EF4-FFF2-40B4-BE49-F238E27FC236}">
                  <a16:creationId xmlns:a16="http://schemas.microsoft.com/office/drawing/2014/main" id="{5BFADC73-E079-4E97-9800-02C1D4341EB4}"/>
                </a:ext>
              </a:extLst>
            </p:cNvPr>
            <p:cNvSpPr/>
            <p:nvPr/>
          </p:nvSpPr>
          <p:spPr>
            <a:xfrm>
              <a:off x="165038" y="3676582"/>
              <a:ext cx="3395192" cy="954107"/>
            </a:xfrm>
            <a:prstGeom prst="rect">
              <a:avLst/>
            </a:prstGeom>
          </p:spPr>
          <p:txBody>
            <a:bodyPr wrap="square">
              <a:spAutoFit/>
            </a:bodyPr>
            <a:lstStyle/>
            <a:p>
              <a:pPr defTabSz="914354"/>
              <a:r>
                <a:rPr lang="es-ES" sz="1400" noProof="1">
                  <a:solidFill>
                    <a:srgbClr val="95A5A6"/>
                  </a:solidFill>
                  <a:latin typeface="Calibri"/>
                </a:rPr>
                <a:t>Como una recomendación para los gestores catastrales en el marco de la actualización permanente.</a:t>
              </a:r>
            </a:p>
          </p:txBody>
        </p:sp>
      </p:grpSp>
      <p:sp>
        <p:nvSpPr>
          <p:cNvPr id="59" name="Shape">
            <a:extLst>
              <a:ext uri="{FF2B5EF4-FFF2-40B4-BE49-F238E27FC236}">
                <a16:creationId xmlns:a16="http://schemas.microsoft.com/office/drawing/2014/main" id="{0BA226A5-40D0-4A28-86D5-84C71E0D855E}"/>
              </a:ext>
            </a:extLst>
          </p:cNvPr>
          <p:cNvSpPr/>
          <p:nvPr/>
        </p:nvSpPr>
        <p:spPr>
          <a:xfrm>
            <a:off x="3096333" y="1989090"/>
            <a:ext cx="714980" cy="1165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2968"/>
                  <a:pt x="0" y="6626"/>
                </a:cubicBezTo>
                <a:cubicBezTo>
                  <a:pt x="0" y="10287"/>
                  <a:pt x="10800" y="21600"/>
                  <a:pt x="10800" y="21600"/>
                </a:cubicBezTo>
                <a:cubicBezTo>
                  <a:pt x="10800" y="21600"/>
                  <a:pt x="21600" y="10287"/>
                  <a:pt x="21600" y="6626"/>
                </a:cubicBezTo>
                <a:cubicBezTo>
                  <a:pt x="21600" y="2968"/>
                  <a:pt x="16767" y="0"/>
                  <a:pt x="10800" y="0"/>
                </a:cubicBezTo>
                <a:close/>
                <a:moveTo>
                  <a:pt x="10800" y="10492"/>
                </a:moveTo>
                <a:cubicBezTo>
                  <a:pt x="7754" y="10492"/>
                  <a:pt x="5287" y="8976"/>
                  <a:pt x="5287" y="7110"/>
                </a:cubicBezTo>
                <a:cubicBezTo>
                  <a:pt x="5287" y="5240"/>
                  <a:pt x="7757" y="3727"/>
                  <a:pt x="10800" y="3727"/>
                </a:cubicBezTo>
                <a:cubicBezTo>
                  <a:pt x="13846" y="3727"/>
                  <a:pt x="16313" y="5243"/>
                  <a:pt x="16313" y="7110"/>
                </a:cubicBezTo>
                <a:cubicBezTo>
                  <a:pt x="16313" y="8979"/>
                  <a:pt x="13846" y="10492"/>
                  <a:pt x="10800" y="10492"/>
                </a:cubicBezTo>
                <a:close/>
              </a:path>
            </a:pathLst>
          </a:custGeom>
          <a:solidFill>
            <a:srgbClr val="0070C0"/>
          </a:solidFill>
          <a:ln w="38100">
            <a:solidFill>
              <a:sysClr val="window" lastClr="FFFFFF"/>
            </a:solidFill>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60" name="TextBox 59">
            <a:extLst>
              <a:ext uri="{FF2B5EF4-FFF2-40B4-BE49-F238E27FC236}">
                <a16:creationId xmlns:a16="http://schemas.microsoft.com/office/drawing/2014/main" id="{80A27E53-3F15-46ED-A0FE-24C3886BE16E}"/>
              </a:ext>
            </a:extLst>
          </p:cNvPr>
          <p:cNvSpPr txBox="1"/>
          <p:nvPr/>
        </p:nvSpPr>
        <p:spPr>
          <a:xfrm>
            <a:off x="3282898" y="2141074"/>
            <a:ext cx="340158" cy="461665"/>
          </a:xfrm>
          <a:prstGeom prst="rect">
            <a:avLst/>
          </a:prstGeom>
          <a:noFill/>
        </p:spPr>
        <p:txBody>
          <a:bodyPr wrap="none" rtlCol="0">
            <a:spAutoFit/>
          </a:bodyPr>
          <a:lstStyle/>
          <a:p>
            <a:pPr algn="ctr" defTabSz="914354"/>
            <a:r>
              <a:rPr lang="en-US" sz="2400" b="1" dirty="0">
                <a:solidFill>
                  <a:srgbClr val="0070C0"/>
                </a:solidFill>
                <a:latin typeface="Calibri"/>
              </a:rPr>
              <a:t>2</a:t>
            </a:r>
          </a:p>
        </p:txBody>
      </p:sp>
      <p:grpSp>
        <p:nvGrpSpPr>
          <p:cNvPr id="61" name="Group 60">
            <a:extLst>
              <a:ext uri="{FF2B5EF4-FFF2-40B4-BE49-F238E27FC236}">
                <a16:creationId xmlns:a16="http://schemas.microsoft.com/office/drawing/2014/main" id="{D4295ACC-7E59-452E-BDB4-4667AE75B39D}"/>
              </a:ext>
            </a:extLst>
          </p:cNvPr>
          <p:cNvGrpSpPr/>
          <p:nvPr/>
        </p:nvGrpSpPr>
        <p:grpSpPr>
          <a:xfrm>
            <a:off x="5741158" y="3620825"/>
            <a:ext cx="3287841" cy="1395143"/>
            <a:chOff x="165037" y="3235546"/>
            <a:chExt cx="4341960" cy="1395143"/>
          </a:xfrm>
        </p:grpSpPr>
        <p:sp>
          <p:nvSpPr>
            <p:cNvPr id="62" name="TextBox 61">
              <a:extLst>
                <a:ext uri="{FF2B5EF4-FFF2-40B4-BE49-F238E27FC236}">
                  <a16:creationId xmlns:a16="http://schemas.microsoft.com/office/drawing/2014/main" id="{EA331AA1-1D9C-4C15-8167-2CA415482BDD}"/>
                </a:ext>
              </a:extLst>
            </p:cNvPr>
            <p:cNvSpPr txBox="1"/>
            <p:nvPr/>
          </p:nvSpPr>
          <p:spPr>
            <a:xfrm>
              <a:off x="165037" y="3235546"/>
              <a:ext cx="2037602" cy="461665"/>
            </a:xfrm>
            <a:prstGeom prst="rect">
              <a:avLst/>
            </a:prstGeom>
            <a:noFill/>
          </p:spPr>
          <p:txBody>
            <a:bodyPr wrap="none" rtlCol="0" anchor="b">
              <a:spAutoFit/>
            </a:bodyPr>
            <a:lstStyle/>
            <a:p>
              <a:pPr defTabSz="914354"/>
              <a:r>
                <a:rPr lang="en-US" sz="2400" b="1" cap="all" noProof="1">
                  <a:solidFill>
                    <a:srgbClr val="C0382A"/>
                  </a:solidFill>
                  <a:latin typeface="Calibri"/>
                </a:rPr>
                <a:t>mandato</a:t>
              </a:r>
            </a:p>
          </p:txBody>
        </p:sp>
        <p:sp>
          <p:nvSpPr>
            <p:cNvPr id="63" name="Rectangle 62">
              <a:extLst>
                <a:ext uri="{FF2B5EF4-FFF2-40B4-BE49-F238E27FC236}">
                  <a16:creationId xmlns:a16="http://schemas.microsoft.com/office/drawing/2014/main" id="{F7A1C6CD-E209-441C-8676-F2764FB65F1B}"/>
                </a:ext>
              </a:extLst>
            </p:cNvPr>
            <p:cNvSpPr/>
            <p:nvPr/>
          </p:nvSpPr>
          <p:spPr>
            <a:xfrm>
              <a:off x="165038" y="3676582"/>
              <a:ext cx="4341959" cy="954107"/>
            </a:xfrm>
            <a:prstGeom prst="rect">
              <a:avLst/>
            </a:prstGeom>
          </p:spPr>
          <p:txBody>
            <a:bodyPr wrap="square">
              <a:spAutoFit/>
            </a:bodyPr>
            <a:lstStyle/>
            <a:p>
              <a:pPr defTabSz="914354"/>
              <a:r>
                <a:rPr lang="es-ES" sz="1400" noProof="1">
                  <a:solidFill>
                    <a:srgbClr val="95A5A6"/>
                  </a:solidFill>
                  <a:latin typeface="Calibri"/>
                </a:rPr>
                <a:t>Ser un mandato para la recopilación de información del mercado, aplicando técnicas registrales y articulado con un Observatorio Nacional.</a:t>
              </a:r>
            </a:p>
          </p:txBody>
        </p:sp>
      </p:grpSp>
      <p:sp>
        <p:nvSpPr>
          <p:cNvPr id="64" name="Shape">
            <a:extLst>
              <a:ext uri="{FF2B5EF4-FFF2-40B4-BE49-F238E27FC236}">
                <a16:creationId xmlns:a16="http://schemas.microsoft.com/office/drawing/2014/main" id="{A1BAC1B5-20FC-4934-8BDC-DB3E67FBECEF}"/>
              </a:ext>
            </a:extLst>
          </p:cNvPr>
          <p:cNvSpPr/>
          <p:nvPr/>
        </p:nvSpPr>
        <p:spPr>
          <a:xfrm>
            <a:off x="4990442" y="3315455"/>
            <a:ext cx="714980" cy="11653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2968"/>
                  <a:pt x="0" y="6626"/>
                </a:cubicBezTo>
                <a:cubicBezTo>
                  <a:pt x="0" y="10287"/>
                  <a:pt x="10800" y="21600"/>
                  <a:pt x="10800" y="21600"/>
                </a:cubicBezTo>
                <a:cubicBezTo>
                  <a:pt x="10800" y="21600"/>
                  <a:pt x="21600" y="10287"/>
                  <a:pt x="21600" y="6626"/>
                </a:cubicBezTo>
                <a:cubicBezTo>
                  <a:pt x="21600" y="2968"/>
                  <a:pt x="16767" y="0"/>
                  <a:pt x="10800" y="0"/>
                </a:cubicBezTo>
                <a:close/>
                <a:moveTo>
                  <a:pt x="10800" y="10492"/>
                </a:moveTo>
                <a:cubicBezTo>
                  <a:pt x="7754" y="10492"/>
                  <a:pt x="5287" y="8976"/>
                  <a:pt x="5287" y="7110"/>
                </a:cubicBezTo>
                <a:cubicBezTo>
                  <a:pt x="5287" y="5240"/>
                  <a:pt x="7757" y="3727"/>
                  <a:pt x="10800" y="3727"/>
                </a:cubicBezTo>
                <a:cubicBezTo>
                  <a:pt x="13846" y="3727"/>
                  <a:pt x="16313" y="5243"/>
                  <a:pt x="16313" y="7110"/>
                </a:cubicBezTo>
                <a:cubicBezTo>
                  <a:pt x="16313" y="8979"/>
                  <a:pt x="13846" y="10492"/>
                  <a:pt x="10800" y="10492"/>
                </a:cubicBezTo>
                <a:close/>
              </a:path>
            </a:pathLst>
          </a:custGeom>
          <a:solidFill>
            <a:srgbClr val="C0382A"/>
          </a:solidFill>
          <a:ln w="38100">
            <a:solidFill>
              <a:sysClr val="window" lastClr="FFFFFF"/>
            </a:solidFill>
            <a:miter lim="400000"/>
          </a:ln>
        </p:spPr>
        <p:txBody>
          <a:bodyPr lIns="38100" tIns="38100" rIns="38100" bIns="38100" anchor="ctr"/>
          <a:lstStyle/>
          <a:p>
            <a:pPr marL="0" marR="0" lvl="0" indent="0" defTabSz="914354"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Calibri"/>
            </a:endParaRPr>
          </a:p>
        </p:txBody>
      </p:sp>
      <p:sp>
        <p:nvSpPr>
          <p:cNvPr id="65" name="TextBox 64">
            <a:extLst>
              <a:ext uri="{FF2B5EF4-FFF2-40B4-BE49-F238E27FC236}">
                <a16:creationId xmlns:a16="http://schemas.microsoft.com/office/drawing/2014/main" id="{A77CF68A-114D-47B3-8D70-CFFD6C2BFFDF}"/>
              </a:ext>
            </a:extLst>
          </p:cNvPr>
          <p:cNvSpPr txBox="1"/>
          <p:nvPr/>
        </p:nvSpPr>
        <p:spPr>
          <a:xfrm>
            <a:off x="5193500" y="3481471"/>
            <a:ext cx="340158" cy="461665"/>
          </a:xfrm>
          <a:prstGeom prst="rect">
            <a:avLst/>
          </a:prstGeom>
          <a:noFill/>
        </p:spPr>
        <p:txBody>
          <a:bodyPr wrap="square" rtlCol="0">
            <a:spAutoFit/>
          </a:bodyPr>
          <a:lstStyle/>
          <a:p>
            <a:pPr algn="ctr" defTabSz="914354"/>
            <a:r>
              <a:rPr lang="en-US" sz="2400" b="1" dirty="0">
                <a:solidFill>
                  <a:srgbClr val="C0382A"/>
                </a:solidFill>
                <a:latin typeface="Calibri"/>
              </a:rPr>
              <a:t>3</a:t>
            </a:r>
          </a:p>
        </p:txBody>
      </p:sp>
      <p:sp>
        <p:nvSpPr>
          <p:cNvPr id="66" name="Título 1">
            <a:extLst>
              <a:ext uri="{FF2B5EF4-FFF2-40B4-BE49-F238E27FC236}">
                <a16:creationId xmlns:a16="http://schemas.microsoft.com/office/drawing/2014/main" id="{5F13772B-D7B1-4572-9145-624BC64BDEB9}"/>
              </a:ext>
            </a:extLst>
          </p:cNvPr>
          <p:cNvSpPr txBox="1">
            <a:spLocks/>
          </p:cNvSpPr>
          <p:nvPr/>
        </p:nvSpPr>
        <p:spPr>
          <a:xfrm>
            <a:off x="372297" y="4492044"/>
            <a:ext cx="3366652" cy="618194"/>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x-none" sz="2400" b="1" dirty="0">
                <a:solidFill>
                  <a:schemeClr val="tx1">
                    <a:lumMod val="65000"/>
                    <a:lumOff val="35000"/>
                  </a:schemeClr>
                </a:solidFill>
                <a:latin typeface="Segoe UI" panose="020B0502040204020203" pitchFamily="34" charset="0"/>
                <a:ea typeface="Times New Roman" panose="02020603050405020304" pitchFamily="18" charset="0"/>
              </a:rPr>
              <a:t>Decreto 148</a:t>
            </a:r>
            <a:r>
              <a:rPr lang="es-US" sz="2400" b="1" dirty="0">
                <a:solidFill>
                  <a:schemeClr val="tx1">
                    <a:lumMod val="65000"/>
                    <a:lumOff val="35000"/>
                  </a:schemeClr>
                </a:solidFill>
                <a:latin typeface="Segoe UI" panose="020B0502040204020203" pitchFamily="34" charset="0"/>
                <a:ea typeface="Times New Roman" panose="02020603050405020304" pitchFamily="18" charset="0"/>
              </a:rPr>
              <a:t> de 2020</a:t>
            </a:r>
            <a:endParaRPr lang="es-CO" sz="4800" b="1" dirty="0">
              <a:solidFill>
                <a:schemeClr val="tx1">
                  <a:lumMod val="65000"/>
                  <a:lumOff val="35000"/>
                </a:schemeClr>
              </a:solidFill>
            </a:endParaRPr>
          </a:p>
        </p:txBody>
      </p:sp>
      <p:pic>
        <p:nvPicPr>
          <p:cNvPr id="67" name="Graphic 66">
            <a:extLst>
              <a:ext uri="{FF2B5EF4-FFF2-40B4-BE49-F238E27FC236}">
                <a16:creationId xmlns:a16="http://schemas.microsoft.com/office/drawing/2014/main" id="{307A982C-A701-434D-A64E-3507B7A18A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7691" y="3756364"/>
            <a:ext cx="609600" cy="609600"/>
          </a:xfrm>
          <a:prstGeom prst="rect">
            <a:avLst/>
          </a:prstGeom>
        </p:spPr>
      </p:pic>
      <p:pic>
        <p:nvPicPr>
          <p:cNvPr id="68" name="Graphic 67">
            <a:extLst>
              <a:ext uri="{FF2B5EF4-FFF2-40B4-BE49-F238E27FC236}">
                <a16:creationId xmlns:a16="http://schemas.microsoft.com/office/drawing/2014/main" id="{7CEB3B1B-25AC-49D4-B05B-869E46FAE8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1634" y="652311"/>
            <a:ext cx="748412" cy="748412"/>
          </a:xfrm>
          <a:prstGeom prst="rect">
            <a:avLst/>
          </a:prstGeom>
        </p:spPr>
      </p:pic>
      <p:pic>
        <p:nvPicPr>
          <p:cNvPr id="69" name="Graphic 68">
            <a:extLst>
              <a:ext uri="{FF2B5EF4-FFF2-40B4-BE49-F238E27FC236}">
                <a16:creationId xmlns:a16="http://schemas.microsoft.com/office/drawing/2014/main" id="{8F14505B-097E-4244-99B1-1D352ACABD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0970" y="2158627"/>
            <a:ext cx="797751" cy="797751"/>
          </a:xfrm>
          <a:prstGeom prst="rect">
            <a:avLst/>
          </a:prstGeom>
        </p:spPr>
      </p:pic>
      <p:pic>
        <p:nvPicPr>
          <p:cNvPr id="70" name="Graphic 69">
            <a:extLst>
              <a:ext uri="{FF2B5EF4-FFF2-40B4-BE49-F238E27FC236}">
                <a16:creationId xmlns:a16="http://schemas.microsoft.com/office/drawing/2014/main" id="{96CCF9EF-239F-4628-B970-E42F4B5E5B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1697" y="3430238"/>
            <a:ext cx="715886" cy="652252"/>
          </a:xfrm>
          <a:prstGeom prst="rect">
            <a:avLst/>
          </a:prstGeom>
        </p:spPr>
      </p:pic>
    </p:spTree>
    <p:extLst>
      <p:ext uri="{BB962C8B-B14F-4D97-AF65-F5344CB8AC3E}">
        <p14:creationId xmlns:p14="http://schemas.microsoft.com/office/powerpoint/2010/main" val="351340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69AB942-E06D-4C5C-9525-A2EA4FDCD2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753" y="460618"/>
            <a:ext cx="5960032" cy="4682882"/>
          </a:xfrm>
          <a:prstGeom prst="rect">
            <a:avLst/>
          </a:prstGeom>
        </p:spPr>
      </p:pic>
      <p:sp>
        <p:nvSpPr>
          <p:cNvPr id="8" name="Título 1">
            <a:extLst>
              <a:ext uri="{FF2B5EF4-FFF2-40B4-BE49-F238E27FC236}">
                <a16:creationId xmlns:a16="http://schemas.microsoft.com/office/drawing/2014/main" id="{BED3F7D3-8959-4983-A8F7-4F7107684F5C}"/>
              </a:ext>
            </a:extLst>
          </p:cNvPr>
          <p:cNvSpPr txBox="1">
            <a:spLocks/>
          </p:cNvSpPr>
          <p:nvPr/>
        </p:nvSpPr>
        <p:spPr>
          <a:xfrm>
            <a:off x="5055739" y="2049603"/>
            <a:ext cx="4088261" cy="15049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s-CO" b="1" dirty="0">
                <a:solidFill>
                  <a:schemeClr val="tx1">
                    <a:lumMod val="65000"/>
                    <a:lumOff val="35000"/>
                  </a:schemeClr>
                </a:solidFill>
              </a:rPr>
              <a:t>Observatorio Inmobiliario</a:t>
            </a:r>
          </a:p>
        </p:txBody>
      </p:sp>
      <p:pic>
        <p:nvPicPr>
          <p:cNvPr id="9" name="Graphic 8">
            <a:extLst>
              <a:ext uri="{FF2B5EF4-FFF2-40B4-BE49-F238E27FC236}">
                <a16:creationId xmlns:a16="http://schemas.microsoft.com/office/drawing/2014/main" id="{62D9F96D-7319-413D-8D7A-0AC6EC3C21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80923" y="1362094"/>
            <a:ext cx="457200" cy="457200"/>
          </a:xfrm>
          <a:prstGeom prst="rect">
            <a:avLst/>
          </a:prstGeom>
        </p:spPr>
      </p:pic>
    </p:spTree>
    <p:extLst>
      <p:ext uri="{BB962C8B-B14F-4D97-AF65-F5344CB8AC3E}">
        <p14:creationId xmlns:p14="http://schemas.microsoft.com/office/powerpoint/2010/main" val="27223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442F9-AD12-436A-9040-ADBAB23BA14C}"/>
              </a:ext>
            </a:extLst>
          </p:cNvPr>
          <p:cNvSpPr>
            <a:spLocks noGrp="1"/>
          </p:cNvSpPr>
          <p:nvPr>
            <p:ph type="title" idx="4294967295"/>
          </p:nvPr>
        </p:nvSpPr>
        <p:spPr>
          <a:xfrm>
            <a:off x="193559" y="628384"/>
            <a:ext cx="8756882" cy="626413"/>
          </a:xfrm>
          <a:prstGeom prst="rect">
            <a:avLst/>
          </a:prstGeom>
        </p:spPr>
        <p:txBody>
          <a:bodyPr/>
          <a:lstStyle/>
          <a:p>
            <a:r>
              <a:rPr lang="es-ES" sz="3200" b="1" dirty="0">
                <a:solidFill>
                  <a:schemeClr val="tx1">
                    <a:lumMod val="65000"/>
                    <a:lumOff val="35000"/>
                  </a:schemeClr>
                </a:solidFill>
              </a:rPr>
              <a:t>¿Qué es el Observatorio Inmobiliario Nacional?</a:t>
            </a:r>
            <a:endParaRPr lang="es-CO" sz="3200" b="1" dirty="0">
              <a:solidFill>
                <a:schemeClr val="tx1">
                  <a:lumMod val="65000"/>
                  <a:lumOff val="35000"/>
                </a:schemeClr>
              </a:solidFill>
            </a:endParaRPr>
          </a:p>
        </p:txBody>
      </p:sp>
      <p:pic>
        <p:nvPicPr>
          <p:cNvPr id="6" name="Graphic 5">
            <a:extLst>
              <a:ext uri="{FF2B5EF4-FFF2-40B4-BE49-F238E27FC236}">
                <a16:creationId xmlns:a16="http://schemas.microsoft.com/office/drawing/2014/main" id="{9A91CD78-A9BE-4BE3-BDAD-8B68B2086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9716" y="1356423"/>
            <a:ext cx="5364568" cy="3787077"/>
          </a:xfrm>
          <a:prstGeom prst="rect">
            <a:avLst/>
          </a:prstGeom>
        </p:spPr>
      </p:pic>
      <p:sp>
        <p:nvSpPr>
          <p:cNvPr id="3" name="Marcador de contenido 2">
            <a:extLst>
              <a:ext uri="{FF2B5EF4-FFF2-40B4-BE49-F238E27FC236}">
                <a16:creationId xmlns:a16="http://schemas.microsoft.com/office/drawing/2014/main" id="{04129620-433F-485F-976B-2D2D64295942}"/>
              </a:ext>
            </a:extLst>
          </p:cNvPr>
          <p:cNvSpPr>
            <a:spLocks noGrp="1"/>
          </p:cNvSpPr>
          <p:nvPr>
            <p:ph idx="4294967295"/>
          </p:nvPr>
        </p:nvSpPr>
        <p:spPr>
          <a:xfrm>
            <a:off x="387119" y="1928014"/>
            <a:ext cx="8756881" cy="3452487"/>
          </a:xfrm>
          <a:prstGeom prst="rect">
            <a:avLst/>
          </a:prstGeom>
        </p:spPr>
        <p:txBody>
          <a:bodyPr>
            <a:normAutofit/>
          </a:bodyPr>
          <a:lstStyle/>
          <a:p>
            <a:pPr marL="0" indent="0">
              <a:buNone/>
            </a:pPr>
            <a:r>
              <a:rPr lang="es-CO" sz="2400" dirty="0">
                <a:effectLst/>
                <a:ea typeface="Calibri" panose="020F0502020204030204" pitchFamily="34" charset="0"/>
                <a:cs typeface="Times New Roman" panose="02020603050405020304" pitchFamily="18" charset="0"/>
              </a:rPr>
              <a:t>Es una </a:t>
            </a:r>
            <a:r>
              <a:rPr lang="es-CO" sz="2400" b="1" dirty="0">
                <a:solidFill>
                  <a:srgbClr val="0070C0"/>
                </a:solidFill>
                <a:effectLst/>
                <a:ea typeface="Calibri" panose="020F0502020204030204" pitchFamily="34" charset="0"/>
                <a:cs typeface="Times New Roman" panose="02020603050405020304" pitchFamily="18" charset="0"/>
              </a:rPr>
              <a:t>infraestructura de datos</a:t>
            </a:r>
            <a:r>
              <a:rPr lang="es-CO" sz="2400" dirty="0">
                <a:solidFill>
                  <a:srgbClr val="0070C0"/>
                </a:solidFill>
                <a:effectLst/>
                <a:ea typeface="Calibri" panose="020F0502020204030204" pitchFamily="34" charset="0"/>
                <a:cs typeface="Times New Roman" panose="02020603050405020304" pitchFamily="18" charset="0"/>
              </a:rPr>
              <a:t> </a:t>
            </a:r>
            <a:r>
              <a:rPr lang="es-CO" sz="2400" dirty="0">
                <a:effectLst/>
                <a:ea typeface="Calibri" panose="020F0502020204030204" pitchFamily="34" charset="0"/>
                <a:cs typeface="Times New Roman" panose="02020603050405020304" pitchFamily="18" charset="0"/>
              </a:rPr>
              <a:t>capaz de consolidar aplicando </a:t>
            </a:r>
            <a:r>
              <a:rPr lang="es-CO" sz="2400" b="1" dirty="0">
                <a:solidFill>
                  <a:srgbClr val="0070C0"/>
                </a:solidFill>
                <a:effectLst/>
                <a:ea typeface="Calibri" panose="020F0502020204030204" pitchFamily="34" charset="0"/>
                <a:cs typeface="Times New Roman" panose="02020603050405020304" pitchFamily="18" charset="0"/>
              </a:rPr>
              <a:t>técnicas registrales</a:t>
            </a:r>
            <a:r>
              <a:rPr lang="es-CO" sz="2400" dirty="0">
                <a:effectLst/>
                <a:ea typeface="Calibri" panose="020F0502020204030204" pitchFamily="34" charset="0"/>
                <a:cs typeface="Times New Roman" panose="02020603050405020304" pitchFamily="18" charset="0"/>
              </a:rPr>
              <a:t>, la información que proviene de los observatorios inmobiliarios locales y otros actores clave, conforme a </a:t>
            </a:r>
            <a:r>
              <a:rPr lang="es-CO" sz="2400" b="1" dirty="0">
                <a:solidFill>
                  <a:srgbClr val="0070C0"/>
                </a:solidFill>
                <a:effectLst/>
                <a:ea typeface="Calibri" panose="020F0502020204030204" pitchFamily="34" charset="0"/>
                <a:cs typeface="Times New Roman" panose="02020603050405020304" pitchFamily="18" charset="0"/>
              </a:rPr>
              <a:t>estándares establecidos</a:t>
            </a:r>
            <a:r>
              <a:rPr lang="es-CO" sz="2400" dirty="0">
                <a:effectLst/>
                <a:ea typeface="Calibri" panose="020F0502020204030204" pitchFamily="34" charset="0"/>
                <a:cs typeface="Times New Roman" panose="02020603050405020304" pitchFamily="18" charset="0"/>
              </a:rPr>
              <a:t>, disponerlos de manera oficial, </a:t>
            </a:r>
            <a:r>
              <a:rPr lang="es-CO" sz="2400" b="1" dirty="0">
                <a:solidFill>
                  <a:srgbClr val="0070C0"/>
                </a:solidFill>
                <a:effectLst/>
                <a:ea typeface="Calibri" panose="020F0502020204030204" pitchFamily="34" charset="0"/>
                <a:cs typeface="Times New Roman" panose="02020603050405020304" pitchFamily="18" charset="0"/>
              </a:rPr>
              <a:t>agregando valor mediante la consolidación</a:t>
            </a:r>
            <a:r>
              <a:rPr lang="es-CO" sz="2400" dirty="0">
                <a:effectLst/>
                <a:ea typeface="Calibri" panose="020F0502020204030204" pitchFamily="34" charset="0"/>
                <a:cs typeface="Times New Roman" panose="02020603050405020304" pitchFamily="18" charset="0"/>
              </a:rPr>
              <a:t>, gestión de sus propios datos y </a:t>
            </a:r>
            <a:r>
              <a:rPr lang="es-CO" sz="2400" b="1" dirty="0">
                <a:solidFill>
                  <a:srgbClr val="0070C0"/>
                </a:solidFill>
                <a:effectLst/>
                <a:ea typeface="Calibri" panose="020F0502020204030204" pitchFamily="34" charset="0"/>
                <a:cs typeface="Times New Roman" panose="02020603050405020304" pitchFamily="18" charset="0"/>
              </a:rPr>
              <a:t>aplicación de nuevos métodos analíticos</a:t>
            </a:r>
            <a:r>
              <a:rPr lang="es-CO" sz="2400" dirty="0">
                <a:effectLst/>
                <a:ea typeface="Calibri" panose="020F0502020204030204" pitchFamily="34" charset="0"/>
                <a:cs typeface="Times New Roman" panose="02020603050405020304" pitchFamily="18" charset="0"/>
              </a:rPr>
              <a:t>.</a:t>
            </a:r>
          </a:p>
          <a:p>
            <a:endParaRPr lang="es-CO" sz="2400" dirty="0"/>
          </a:p>
        </p:txBody>
      </p:sp>
    </p:spTree>
    <p:extLst>
      <p:ext uri="{BB962C8B-B14F-4D97-AF65-F5344CB8AC3E}">
        <p14:creationId xmlns:p14="http://schemas.microsoft.com/office/powerpoint/2010/main" val="64691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Group 142">
            <a:extLst>
              <a:ext uri="{FF2B5EF4-FFF2-40B4-BE49-F238E27FC236}">
                <a16:creationId xmlns:a16="http://schemas.microsoft.com/office/drawing/2014/main" id="{D0762064-7EFC-4EC7-855E-5B80456626CB}"/>
              </a:ext>
            </a:extLst>
          </p:cNvPr>
          <p:cNvGrpSpPr/>
          <p:nvPr/>
        </p:nvGrpSpPr>
        <p:grpSpPr>
          <a:xfrm>
            <a:off x="2946309" y="1311172"/>
            <a:ext cx="3251381" cy="3065496"/>
            <a:chOff x="3773535" y="1550047"/>
            <a:chExt cx="4644932" cy="4644932"/>
          </a:xfrm>
        </p:grpSpPr>
        <p:sp>
          <p:nvSpPr>
            <p:cNvPr id="144" name="Freeform: Shape 143">
              <a:extLst>
                <a:ext uri="{FF2B5EF4-FFF2-40B4-BE49-F238E27FC236}">
                  <a16:creationId xmlns:a16="http://schemas.microsoft.com/office/drawing/2014/main" id="{873C5FAD-AFF3-44ED-AAA6-6AF7082B29DD}"/>
                </a:ext>
              </a:extLst>
            </p:cNvPr>
            <p:cNvSpPr/>
            <p:nvPr/>
          </p:nvSpPr>
          <p:spPr>
            <a:xfrm>
              <a:off x="5453010" y="3229523"/>
              <a:ext cx="1285979" cy="1285980"/>
            </a:xfrm>
            <a:custGeom>
              <a:avLst/>
              <a:gdLst>
                <a:gd name="connsiteX0" fmla="*/ 0 w 1285979"/>
                <a:gd name="connsiteY0" fmla="*/ 0 h 1285980"/>
                <a:gd name="connsiteX1" fmla="*/ 1285979 w 1285979"/>
                <a:gd name="connsiteY1" fmla="*/ 0 h 1285980"/>
                <a:gd name="connsiteX2" fmla="*/ 1285979 w 1285979"/>
                <a:gd name="connsiteY2" fmla="*/ 1285980 h 1285980"/>
                <a:gd name="connsiteX3" fmla="*/ 0 w 1285979"/>
                <a:gd name="connsiteY3" fmla="*/ 1285980 h 1285980"/>
                <a:gd name="connsiteX4" fmla="*/ 0 w 1285979"/>
                <a:gd name="connsiteY4" fmla="*/ 0 h 128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979" h="1285980">
                  <a:moveTo>
                    <a:pt x="0" y="0"/>
                  </a:moveTo>
                  <a:lnTo>
                    <a:pt x="1285979" y="0"/>
                  </a:lnTo>
                  <a:lnTo>
                    <a:pt x="1285979" y="1285980"/>
                  </a:lnTo>
                  <a:lnTo>
                    <a:pt x="0" y="1285980"/>
                  </a:lnTo>
                  <a:lnTo>
                    <a:pt x="0" y="0"/>
                  </a:lnTo>
                  <a:close/>
                </a:path>
              </a:pathLst>
            </a:custGeom>
            <a:solidFill>
              <a:srgbClr val="C0392B"/>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5" name="Freeform: Shape 144">
              <a:extLst>
                <a:ext uri="{FF2B5EF4-FFF2-40B4-BE49-F238E27FC236}">
                  <a16:creationId xmlns:a16="http://schemas.microsoft.com/office/drawing/2014/main" id="{27CBAB29-6E9D-42DE-9517-B45D8E26C347}"/>
                </a:ext>
              </a:extLst>
            </p:cNvPr>
            <p:cNvSpPr/>
            <p:nvPr/>
          </p:nvSpPr>
          <p:spPr>
            <a:xfrm>
              <a:off x="5453010" y="1550047"/>
              <a:ext cx="1285979" cy="1679476"/>
            </a:xfrm>
            <a:custGeom>
              <a:avLst/>
              <a:gdLst>
                <a:gd name="connsiteX0" fmla="*/ 642990 w 1285979"/>
                <a:gd name="connsiteY0" fmla="*/ 0 h 1679476"/>
                <a:gd name="connsiteX1" fmla="*/ 772574 w 1285979"/>
                <a:gd name="connsiteY1" fmla="*/ 13063 h 1679476"/>
                <a:gd name="connsiteX2" fmla="*/ 1285979 w 1285979"/>
                <a:gd name="connsiteY2" fmla="*/ 642990 h 1679476"/>
                <a:gd name="connsiteX3" fmla="*/ 1285979 w 1285979"/>
                <a:gd name="connsiteY3" fmla="*/ 1679476 h 1679476"/>
                <a:gd name="connsiteX4" fmla="*/ 0 w 1285979"/>
                <a:gd name="connsiteY4" fmla="*/ 1679476 h 1679476"/>
                <a:gd name="connsiteX5" fmla="*/ 0 w 1285979"/>
                <a:gd name="connsiteY5" fmla="*/ 642990 h 1679476"/>
                <a:gd name="connsiteX6" fmla="*/ 513405 w 1285979"/>
                <a:gd name="connsiteY6" fmla="*/ 13063 h 1679476"/>
                <a:gd name="connsiteX7" fmla="*/ 642990 w 1285979"/>
                <a:gd name="connsiteY7" fmla="*/ 0 h 16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5979" h="1679476">
                  <a:moveTo>
                    <a:pt x="642990" y="0"/>
                  </a:moveTo>
                  <a:lnTo>
                    <a:pt x="772574" y="13063"/>
                  </a:lnTo>
                  <a:cubicBezTo>
                    <a:pt x="1065574" y="73020"/>
                    <a:pt x="1285979" y="332265"/>
                    <a:pt x="1285979" y="642990"/>
                  </a:cubicBezTo>
                  <a:lnTo>
                    <a:pt x="1285979" y="1679476"/>
                  </a:lnTo>
                  <a:lnTo>
                    <a:pt x="0" y="1679476"/>
                  </a:lnTo>
                  <a:lnTo>
                    <a:pt x="0" y="642990"/>
                  </a:lnTo>
                  <a:cubicBezTo>
                    <a:pt x="0" y="332265"/>
                    <a:pt x="220405" y="73020"/>
                    <a:pt x="513405" y="13063"/>
                  </a:cubicBezTo>
                  <a:lnTo>
                    <a:pt x="642990" y="0"/>
                  </a:lnTo>
                  <a:close/>
                </a:path>
              </a:pathLst>
            </a:custGeom>
            <a:solidFill>
              <a:srgbClr val="F39C12"/>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01</a:t>
              </a:r>
            </a:p>
          </p:txBody>
        </p:sp>
        <p:sp>
          <p:nvSpPr>
            <p:cNvPr id="146" name="Freeform: Shape 145">
              <a:extLst>
                <a:ext uri="{FF2B5EF4-FFF2-40B4-BE49-F238E27FC236}">
                  <a16:creationId xmlns:a16="http://schemas.microsoft.com/office/drawing/2014/main" id="{79A38696-25A5-410D-9C89-B213AB77051F}"/>
                </a:ext>
              </a:extLst>
            </p:cNvPr>
            <p:cNvSpPr/>
            <p:nvPr/>
          </p:nvSpPr>
          <p:spPr>
            <a:xfrm>
              <a:off x="3773535" y="3229523"/>
              <a:ext cx="1679475" cy="1285980"/>
            </a:xfrm>
            <a:custGeom>
              <a:avLst/>
              <a:gdLst>
                <a:gd name="connsiteX0" fmla="*/ 642990 w 1679475"/>
                <a:gd name="connsiteY0" fmla="*/ 0 h 1285980"/>
                <a:gd name="connsiteX1" fmla="*/ 1679475 w 1679475"/>
                <a:gd name="connsiteY1" fmla="*/ 0 h 1285980"/>
                <a:gd name="connsiteX2" fmla="*/ 1679475 w 1679475"/>
                <a:gd name="connsiteY2" fmla="*/ 1285980 h 1285980"/>
                <a:gd name="connsiteX3" fmla="*/ 642990 w 1679475"/>
                <a:gd name="connsiteY3" fmla="*/ 1285979 h 1285980"/>
                <a:gd name="connsiteX4" fmla="*/ 13063 w 1679475"/>
                <a:gd name="connsiteY4" fmla="*/ 772574 h 1285980"/>
                <a:gd name="connsiteX5" fmla="*/ 0 w 1679475"/>
                <a:gd name="connsiteY5" fmla="*/ 642990 h 1285980"/>
                <a:gd name="connsiteX6" fmla="*/ 13063 w 1679475"/>
                <a:gd name="connsiteY6" fmla="*/ 513405 h 1285980"/>
                <a:gd name="connsiteX7" fmla="*/ 642990 w 1679475"/>
                <a:gd name="connsiteY7" fmla="*/ 0 h 128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475" h="1285980">
                  <a:moveTo>
                    <a:pt x="642990" y="0"/>
                  </a:moveTo>
                  <a:lnTo>
                    <a:pt x="1679475" y="0"/>
                  </a:lnTo>
                  <a:lnTo>
                    <a:pt x="1679475" y="1285980"/>
                  </a:lnTo>
                  <a:lnTo>
                    <a:pt x="642990" y="1285979"/>
                  </a:lnTo>
                  <a:cubicBezTo>
                    <a:pt x="332265" y="1285979"/>
                    <a:pt x="73020" y="1065574"/>
                    <a:pt x="13063" y="772574"/>
                  </a:cubicBezTo>
                  <a:lnTo>
                    <a:pt x="0" y="642990"/>
                  </a:lnTo>
                  <a:lnTo>
                    <a:pt x="13063" y="513405"/>
                  </a:lnTo>
                  <a:cubicBezTo>
                    <a:pt x="73020" y="220405"/>
                    <a:pt x="332265" y="0"/>
                    <a:pt x="642990" y="0"/>
                  </a:cubicBezTo>
                  <a:close/>
                </a:path>
              </a:pathLst>
            </a:custGeom>
            <a:solidFill>
              <a:srgbClr val="2C3E50"/>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04</a:t>
              </a:r>
            </a:p>
          </p:txBody>
        </p:sp>
        <p:sp>
          <p:nvSpPr>
            <p:cNvPr id="147" name="Freeform: Shape 146">
              <a:extLst>
                <a:ext uri="{FF2B5EF4-FFF2-40B4-BE49-F238E27FC236}">
                  <a16:creationId xmlns:a16="http://schemas.microsoft.com/office/drawing/2014/main" id="{9AE20045-D601-440D-ACE7-46A2AFB3D368}"/>
                </a:ext>
              </a:extLst>
            </p:cNvPr>
            <p:cNvSpPr/>
            <p:nvPr/>
          </p:nvSpPr>
          <p:spPr>
            <a:xfrm>
              <a:off x="6738989" y="3229523"/>
              <a:ext cx="1679478" cy="1285980"/>
            </a:xfrm>
            <a:custGeom>
              <a:avLst/>
              <a:gdLst>
                <a:gd name="connsiteX0" fmla="*/ 0 w 1679478"/>
                <a:gd name="connsiteY0" fmla="*/ 0 h 1285980"/>
                <a:gd name="connsiteX1" fmla="*/ 1036488 w 1679478"/>
                <a:gd name="connsiteY1" fmla="*/ 0 h 1285980"/>
                <a:gd name="connsiteX2" fmla="*/ 1679478 w 1679478"/>
                <a:gd name="connsiteY2" fmla="*/ 642990 h 1285980"/>
                <a:gd name="connsiteX3" fmla="*/ 1679477 w 1679478"/>
                <a:gd name="connsiteY3" fmla="*/ 642990 h 1285980"/>
                <a:gd name="connsiteX4" fmla="*/ 1036487 w 1679478"/>
                <a:gd name="connsiteY4" fmla="*/ 1285980 h 1285980"/>
                <a:gd name="connsiteX5" fmla="*/ 0 w 1679478"/>
                <a:gd name="connsiteY5" fmla="*/ 1285980 h 1285980"/>
                <a:gd name="connsiteX6" fmla="*/ 0 w 1679478"/>
                <a:gd name="connsiteY6" fmla="*/ 0 h 128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9478" h="1285980">
                  <a:moveTo>
                    <a:pt x="0" y="0"/>
                  </a:moveTo>
                  <a:lnTo>
                    <a:pt x="1036488" y="0"/>
                  </a:lnTo>
                  <a:cubicBezTo>
                    <a:pt x="1391602" y="0"/>
                    <a:pt x="1679478" y="287876"/>
                    <a:pt x="1679478" y="642990"/>
                  </a:cubicBezTo>
                  <a:lnTo>
                    <a:pt x="1679477" y="642990"/>
                  </a:lnTo>
                  <a:cubicBezTo>
                    <a:pt x="1679477" y="998104"/>
                    <a:pt x="1391601" y="1285980"/>
                    <a:pt x="1036487" y="1285980"/>
                  </a:cubicBezTo>
                  <a:lnTo>
                    <a:pt x="0" y="1285980"/>
                  </a:lnTo>
                  <a:lnTo>
                    <a:pt x="0" y="0"/>
                  </a:lnTo>
                  <a:close/>
                </a:path>
              </a:pathLst>
            </a:custGeom>
            <a:solidFill>
              <a:srgbClr val="16A085"/>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02</a:t>
              </a:r>
            </a:p>
          </p:txBody>
        </p:sp>
        <p:sp>
          <p:nvSpPr>
            <p:cNvPr id="148" name="Freeform: Shape 147">
              <a:extLst>
                <a:ext uri="{FF2B5EF4-FFF2-40B4-BE49-F238E27FC236}">
                  <a16:creationId xmlns:a16="http://schemas.microsoft.com/office/drawing/2014/main" id="{921FA169-7991-4DC9-846A-B219FB4F54F6}"/>
                </a:ext>
              </a:extLst>
            </p:cNvPr>
            <p:cNvSpPr/>
            <p:nvPr/>
          </p:nvSpPr>
          <p:spPr>
            <a:xfrm>
              <a:off x="5453009" y="4515503"/>
              <a:ext cx="1285980" cy="1679476"/>
            </a:xfrm>
            <a:custGeom>
              <a:avLst/>
              <a:gdLst>
                <a:gd name="connsiteX0" fmla="*/ 1 w 1285980"/>
                <a:gd name="connsiteY0" fmla="*/ 0 h 1679476"/>
                <a:gd name="connsiteX1" fmla="*/ 1285980 w 1285980"/>
                <a:gd name="connsiteY1" fmla="*/ 0 h 1679476"/>
                <a:gd name="connsiteX2" fmla="*/ 1285980 w 1285980"/>
                <a:gd name="connsiteY2" fmla="*/ 1036486 h 1679476"/>
                <a:gd name="connsiteX3" fmla="*/ 642990 w 1285980"/>
                <a:gd name="connsiteY3" fmla="*/ 1679476 h 1679476"/>
                <a:gd name="connsiteX4" fmla="*/ 642990 w 1285980"/>
                <a:gd name="connsiteY4" fmla="*/ 1679475 h 1679476"/>
                <a:gd name="connsiteX5" fmla="*/ 0 w 1285980"/>
                <a:gd name="connsiteY5" fmla="*/ 1036485 h 1679476"/>
                <a:gd name="connsiteX6" fmla="*/ 1 w 1285980"/>
                <a:gd name="connsiteY6" fmla="*/ 0 h 16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980" h="1679476">
                  <a:moveTo>
                    <a:pt x="1" y="0"/>
                  </a:moveTo>
                  <a:lnTo>
                    <a:pt x="1285980" y="0"/>
                  </a:lnTo>
                  <a:lnTo>
                    <a:pt x="1285980" y="1036486"/>
                  </a:lnTo>
                  <a:cubicBezTo>
                    <a:pt x="1285980" y="1391600"/>
                    <a:pt x="998104" y="1679476"/>
                    <a:pt x="642990" y="1679476"/>
                  </a:cubicBezTo>
                  <a:lnTo>
                    <a:pt x="642990" y="1679475"/>
                  </a:lnTo>
                  <a:cubicBezTo>
                    <a:pt x="287876" y="1679475"/>
                    <a:pt x="0" y="1391599"/>
                    <a:pt x="0" y="1036485"/>
                  </a:cubicBezTo>
                  <a:lnTo>
                    <a:pt x="1" y="0"/>
                  </a:lnTo>
                  <a:close/>
                </a:path>
              </a:pathLst>
            </a:custGeom>
            <a:solidFill>
              <a:srgbClr val="2980B9"/>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Calibri"/>
                  <a:ea typeface="+mn-ea"/>
                  <a:cs typeface="+mn-cs"/>
                </a:rPr>
                <a:t>03</a:t>
              </a:r>
            </a:p>
          </p:txBody>
        </p:sp>
        <p:sp>
          <p:nvSpPr>
            <p:cNvPr id="149" name="Freeform: Shape 148">
              <a:extLst>
                <a:ext uri="{FF2B5EF4-FFF2-40B4-BE49-F238E27FC236}">
                  <a16:creationId xmlns:a16="http://schemas.microsoft.com/office/drawing/2014/main" id="{A5E3C432-4C96-4CF5-859F-865CEBED2BB7}"/>
                </a:ext>
              </a:extLst>
            </p:cNvPr>
            <p:cNvSpPr/>
            <p:nvPr/>
          </p:nvSpPr>
          <p:spPr>
            <a:xfrm>
              <a:off x="5453010" y="3032775"/>
              <a:ext cx="1285979" cy="196748"/>
            </a:xfrm>
            <a:custGeom>
              <a:avLst/>
              <a:gdLst>
                <a:gd name="connsiteX0" fmla="*/ 0 w 1285979"/>
                <a:gd name="connsiteY0" fmla="*/ 0 h 196748"/>
                <a:gd name="connsiteX1" fmla="*/ 1285979 w 1285979"/>
                <a:gd name="connsiteY1" fmla="*/ 0 h 196748"/>
                <a:gd name="connsiteX2" fmla="*/ 1285979 w 1285979"/>
                <a:gd name="connsiteY2" fmla="*/ 196748 h 196748"/>
                <a:gd name="connsiteX3" fmla="*/ 0 w 1285979"/>
                <a:gd name="connsiteY3" fmla="*/ 196748 h 196748"/>
              </a:gdLst>
              <a:ahLst/>
              <a:cxnLst>
                <a:cxn ang="0">
                  <a:pos x="connsiteX0" y="connsiteY0"/>
                </a:cxn>
                <a:cxn ang="0">
                  <a:pos x="connsiteX1" y="connsiteY1"/>
                </a:cxn>
                <a:cxn ang="0">
                  <a:pos x="connsiteX2" y="connsiteY2"/>
                </a:cxn>
                <a:cxn ang="0">
                  <a:pos x="connsiteX3" y="connsiteY3"/>
                </a:cxn>
              </a:cxnLst>
              <a:rect l="l" t="t" r="r" b="b"/>
              <a:pathLst>
                <a:path w="1285979" h="196748">
                  <a:moveTo>
                    <a:pt x="0" y="0"/>
                  </a:moveTo>
                  <a:lnTo>
                    <a:pt x="1285979" y="0"/>
                  </a:lnTo>
                  <a:lnTo>
                    <a:pt x="1285979" y="196748"/>
                  </a:lnTo>
                  <a:lnTo>
                    <a:pt x="0" y="196748"/>
                  </a:lnTo>
                  <a:close/>
                </a:path>
              </a:pathLst>
            </a:custGeom>
            <a:gradFill>
              <a:gsLst>
                <a:gs pos="0">
                  <a:srgbClr val="F39C12"/>
                </a:gs>
                <a:gs pos="100000">
                  <a:srgbClr val="F39C12">
                    <a:lumMod val="75000"/>
                  </a:srgbClr>
                </a:gs>
              </a:gsLst>
              <a:lin ang="5400000" scaled="0"/>
            </a:gradFill>
            <a:ln w="25400" cap="flat" cmpd="sng" algn="ctr">
              <a:noFill/>
              <a:prstDash val="solid"/>
            </a:ln>
            <a:effectLst/>
          </p:spPr>
          <p:txBody>
            <a:bodyPr wrap="square" rtlCol="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Shape 149">
              <a:extLst>
                <a:ext uri="{FF2B5EF4-FFF2-40B4-BE49-F238E27FC236}">
                  <a16:creationId xmlns:a16="http://schemas.microsoft.com/office/drawing/2014/main" id="{25FDDFF5-9643-4204-BEE9-160641A399DA}"/>
                </a:ext>
              </a:extLst>
            </p:cNvPr>
            <p:cNvSpPr/>
            <p:nvPr/>
          </p:nvSpPr>
          <p:spPr>
            <a:xfrm>
              <a:off x="6738989" y="3229523"/>
              <a:ext cx="196748" cy="1285980"/>
            </a:xfrm>
            <a:custGeom>
              <a:avLst/>
              <a:gdLst>
                <a:gd name="connsiteX0" fmla="*/ 0 w 196748"/>
                <a:gd name="connsiteY0" fmla="*/ 0 h 1285980"/>
                <a:gd name="connsiteX1" fmla="*/ 196748 w 196748"/>
                <a:gd name="connsiteY1" fmla="*/ 0 h 1285980"/>
                <a:gd name="connsiteX2" fmla="*/ 196748 w 196748"/>
                <a:gd name="connsiteY2" fmla="*/ 1285980 h 1285980"/>
                <a:gd name="connsiteX3" fmla="*/ 0 w 196748"/>
                <a:gd name="connsiteY3" fmla="*/ 1285980 h 1285980"/>
              </a:gdLst>
              <a:ahLst/>
              <a:cxnLst>
                <a:cxn ang="0">
                  <a:pos x="connsiteX0" y="connsiteY0"/>
                </a:cxn>
                <a:cxn ang="0">
                  <a:pos x="connsiteX1" y="connsiteY1"/>
                </a:cxn>
                <a:cxn ang="0">
                  <a:pos x="connsiteX2" y="connsiteY2"/>
                </a:cxn>
                <a:cxn ang="0">
                  <a:pos x="connsiteX3" y="connsiteY3"/>
                </a:cxn>
              </a:cxnLst>
              <a:rect l="l" t="t" r="r" b="b"/>
              <a:pathLst>
                <a:path w="196748" h="1285980">
                  <a:moveTo>
                    <a:pt x="0" y="0"/>
                  </a:moveTo>
                  <a:lnTo>
                    <a:pt x="196748" y="0"/>
                  </a:lnTo>
                  <a:lnTo>
                    <a:pt x="196748" y="1285980"/>
                  </a:lnTo>
                  <a:lnTo>
                    <a:pt x="0" y="1285980"/>
                  </a:lnTo>
                  <a:close/>
                </a:path>
              </a:pathLst>
            </a:custGeom>
            <a:gradFill>
              <a:gsLst>
                <a:gs pos="0">
                  <a:srgbClr val="16A085"/>
                </a:gs>
                <a:gs pos="100000">
                  <a:srgbClr val="16A085">
                    <a:lumMod val="75000"/>
                  </a:srgbClr>
                </a:gs>
              </a:gsLst>
              <a:lin ang="10800000" scaled="0"/>
            </a:gradFill>
            <a:ln w="25400" cap="flat" cmpd="sng" algn="ctr">
              <a:noFill/>
              <a:prstDash val="solid"/>
            </a:ln>
            <a:effectLst/>
          </p:spPr>
          <p:txBody>
            <a:bodyPr wrap="square" rtlCol="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Shape 150">
              <a:extLst>
                <a:ext uri="{FF2B5EF4-FFF2-40B4-BE49-F238E27FC236}">
                  <a16:creationId xmlns:a16="http://schemas.microsoft.com/office/drawing/2014/main" id="{748F3508-3091-4561-9A4E-60AFFD2E2A8C}"/>
                </a:ext>
              </a:extLst>
            </p:cNvPr>
            <p:cNvSpPr/>
            <p:nvPr/>
          </p:nvSpPr>
          <p:spPr>
            <a:xfrm>
              <a:off x="5453010" y="4515503"/>
              <a:ext cx="1285979" cy="196748"/>
            </a:xfrm>
            <a:custGeom>
              <a:avLst/>
              <a:gdLst>
                <a:gd name="connsiteX0" fmla="*/ 0 w 1285979"/>
                <a:gd name="connsiteY0" fmla="*/ 0 h 196748"/>
                <a:gd name="connsiteX1" fmla="*/ 1285979 w 1285979"/>
                <a:gd name="connsiteY1" fmla="*/ 0 h 196748"/>
                <a:gd name="connsiteX2" fmla="*/ 1285979 w 1285979"/>
                <a:gd name="connsiteY2" fmla="*/ 196748 h 196748"/>
                <a:gd name="connsiteX3" fmla="*/ 0 w 1285979"/>
                <a:gd name="connsiteY3" fmla="*/ 196748 h 196748"/>
              </a:gdLst>
              <a:ahLst/>
              <a:cxnLst>
                <a:cxn ang="0">
                  <a:pos x="connsiteX0" y="connsiteY0"/>
                </a:cxn>
                <a:cxn ang="0">
                  <a:pos x="connsiteX1" y="connsiteY1"/>
                </a:cxn>
                <a:cxn ang="0">
                  <a:pos x="connsiteX2" y="connsiteY2"/>
                </a:cxn>
                <a:cxn ang="0">
                  <a:pos x="connsiteX3" y="connsiteY3"/>
                </a:cxn>
              </a:cxnLst>
              <a:rect l="l" t="t" r="r" b="b"/>
              <a:pathLst>
                <a:path w="1285979" h="196748">
                  <a:moveTo>
                    <a:pt x="0" y="0"/>
                  </a:moveTo>
                  <a:lnTo>
                    <a:pt x="1285979" y="0"/>
                  </a:lnTo>
                  <a:lnTo>
                    <a:pt x="1285979" y="196748"/>
                  </a:lnTo>
                  <a:lnTo>
                    <a:pt x="0" y="196748"/>
                  </a:lnTo>
                  <a:close/>
                </a:path>
              </a:pathLst>
            </a:custGeom>
            <a:gradFill>
              <a:gsLst>
                <a:gs pos="0">
                  <a:srgbClr val="2980B9"/>
                </a:gs>
                <a:gs pos="100000">
                  <a:srgbClr val="2980B9">
                    <a:lumMod val="75000"/>
                  </a:srgbClr>
                </a:gs>
              </a:gsLst>
              <a:lin ang="16200000" scaled="0"/>
            </a:gradFill>
            <a:ln w="25400" cap="flat" cmpd="sng" algn="ctr">
              <a:noFill/>
              <a:prstDash val="solid"/>
            </a:ln>
            <a:effectLst/>
          </p:spPr>
          <p:txBody>
            <a:bodyPr wrap="square" rtlCol="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2" name="Freeform: Shape 151">
              <a:extLst>
                <a:ext uri="{FF2B5EF4-FFF2-40B4-BE49-F238E27FC236}">
                  <a16:creationId xmlns:a16="http://schemas.microsoft.com/office/drawing/2014/main" id="{28899367-204C-43F6-9C32-AFF642B87FC8}"/>
                </a:ext>
              </a:extLst>
            </p:cNvPr>
            <p:cNvSpPr/>
            <p:nvPr/>
          </p:nvSpPr>
          <p:spPr>
            <a:xfrm>
              <a:off x="5256262" y="3229523"/>
              <a:ext cx="196748" cy="1285980"/>
            </a:xfrm>
            <a:custGeom>
              <a:avLst/>
              <a:gdLst>
                <a:gd name="connsiteX0" fmla="*/ 0 w 196748"/>
                <a:gd name="connsiteY0" fmla="*/ 0 h 1285980"/>
                <a:gd name="connsiteX1" fmla="*/ 196748 w 196748"/>
                <a:gd name="connsiteY1" fmla="*/ 0 h 1285980"/>
                <a:gd name="connsiteX2" fmla="*/ 196748 w 196748"/>
                <a:gd name="connsiteY2" fmla="*/ 1285980 h 1285980"/>
                <a:gd name="connsiteX3" fmla="*/ 0 w 196748"/>
                <a:gd name="connsiteY3" fmla="*/ 1285980 h 1285980"/>
              </a:gdLst>
              <a:ahLst/>
              <a:cxnLst>
                <a:cxn ang="0">
                  <a:pos x="connsiteX0" y="connsiteY0"/>
                </a:cxn>
                <a:cxn ang="0">
                  <a:pos x="connsiteX1" y="connsiteY1"/>
                </a:cxn>
                <a:cxn ang="0">
                  <a:pos x="connsiteX2" y="connsiteY2"/>
                </a:cxn>
                <a:cxn ang="0">
                  <a:pos x="connsiteX3" y="connsiteY3"/>
                </a:cxn>
              </a:cxnLst>
              <a:rect l="l" t="t" r="r" b="b"/>
              <a:pathLst>
                <a:path w="196748" h="1285980">
                  <a:moveTo>
                    <a:pt x="0" y="0"/>
                  </a:moveTo>
                  <a:lnTo>
                    <a:pt x="196748" y="0"/>
                  </a:lnTo>
                  <a:lnTo>
                    <a:pt x="196748" y="1285980"/>
                  </a:lnTo>
                  <a:lnTo>
                    <a:pt x="0" y="1285980"/>
                  </a:lnTo>
                  <a:close/>
                </a:path>
              </a:pathLst>
            </a:custGeom>
            <a:gradFill>
              <a:gsLst>
                <a:gs pos="0">
                  <a:srgbClr val="2C3E50"/>
                </a:gs>
                <a:gs pos="100000">
                  <a:srgbClr val="2C3E50">
                    <a:lumMod val="75000"/>
                  </a:srgbClr>
                </a:gs>
              </a:gsLst>
              <a:lin ang="0" scaled="0"/>
            </a:gradFill>
            <a:ln w="25400" cap="flat" cmpd="sng" algn="ctr">
              <a:noFill/>
              <a:prstDash val="solid"/>
            </a:ln>
            <a:effectLst/>
          </p:spPr>
          <p:txBody>
            <a:bodyPr wrap="square" rtlCol="0" anchor="ctr">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59" name="Group 158">
            <a:extLst>
              <a:ext uri="{FF2B5EF4-FFF2-40B4-BE49-F238E27FC236}">
                <a16:creationId xmlns:a16="http://schemas.microsoft.com/office/drawing/2014/main" id="{2EF74F9B-2CCD-4A60-88DD-E7BA5D2D581E}"/>
              </a:ext>
            </a:extLst>
          </p:cNvPr>
          <p:cNvGrpSpPr/>
          <p:nvPr/>
        </p:nvGrpSpPr>
        <p:grpSpPr>
          <a:xfrm>
            <a:off x="5297523" y="653301"/>
            <a:ext cx="3612160" cy="2014807"/>
            <a:chOff x="319755" y="4319969"/>
            <a:chExt cx="2088994" cy="2014807"/>
          </a:xfrm>
        </p:grpSpPr>
        <p:sp>
          <p:nvSpPr>
            <p:cNvPr id="160" name="TextBox 159">
              <a:extLst>
                <a:ext uri="{FF2B5EF4-FFF2-40B4-BE49-F238E27FC236}">
                  <a16:creationId xmlns:a16="http://schemas.microsoft.com/office/drawing/2014/main" id="{A2AC23BE-2DD5-4BA5-85E2-30B8D89BA02F}"/>
                </a:ext>
              </a:extLst>
            </p:cNvPr>
            <p:cNvSpPr txBox="1"/>
            <p:nvPr/>
          </p:nvSpPr>
          <p:spPr>
            <a:xfrm>
              <a:off x="319755" y="4319969"/>
              <a:ext cx="2088993" cy="461665"/>
            </a:xfrm>
            <a:prstGeom prst="rect">
              <a:avLst/>
            </a:prstGeom>
            <a:noFill/>
          </p:spPr>
          <p:txBody>
            <a:bodyPr wrap="square" lIns="0" rtlCol="0" anchor="b">
              <a:spAutoFit/>
            </a:bodyPr>
            <a:lstStyle/>
            <a:p>
              <a:pPr defTabSz="914354"/>
              <a:r>
                <a:rPr lang="en-US" sz="2400" b="1" noProof="1">
                  <a:solidFill>
                    <a:srgbClr val="F39C12"/>
                  </a:solidFill>
                  <a:latin typeface="Calibri"/>
                </a:rPr>
                <a:t>integración</a:t>
              </a:r>
            </a:p>
          </p:txBody>
        </p:sp>
        <p:sp>
          <p:nvSpPr>
            <p:cNvPr id="161" name="Rectangle 160">
              <a:extLst>
                <a:ext uri="{FF2B5EF4-FFF2-40B4-BE49-F238E27FC236}">
                  <a16:creationId xmlns:a16="http://schemas.microsoft.com/office/drawing/2014/main" id="{C5FD8104-79B1-45A9-928C-4A5947DC220B}"/>
                </a:ext>
              </a:extLst>
            </p:cNvPr>
            <p:cNvSpPr/>
            <p:nvPr/>
          </p:nvSpPr>
          <p:spPr>
            <a:xfrm>
              <a:off x="319756" y="4765116"/>
              <a:ext cx="2088993" cy="1569660"/>
            </a:xfrm>
            <a:prstGeom prst="rect">
              <a:avLst/>
            </a:prstGeom>
          </p:spPr>
          <p:txBody>
            <a:bodyPr wrap="square" lIns="0">
              <a:spAutoFit/>
            </a:bodyPr>
            <a:lstStyle/>
            <a:p>
              <a:pPr defTabSz="914354">
                <a:spcBef>
                  <a:spcPts val="1200"/>
                </a:spcBef>
              </a:pPr>
              <a:r>
                <a:rPr lang="es-ES" sz="1600" noProof="1">
                  <a:solidFill>
                    <a:srgbClr val="95A5A6"/>
                  </a:solidFill>
                  <a:latin typeface="Calibri"/>
                </a:rPr>
                <a:t>Integración con diversas fuentes de información públicas y privadas relativas a la planificación, el uso, las restricciones y los servicios públicos,</a:t>
              </a:r>
              <a:r>
                <a:rPr lang="en-US" sz="1600" noProof="1">
                  <a:solidFill>
                    <a:srgbClr val="95A5A6"/>
                  </a:solidFill>
                  <a:latin typeface="Calibri"/>
                </a:rPr>
                <a:t>.</a:t>
              </a:r>
            </a:p>
          </p:txBody>
        </p:sp>
      </p:grpSp>
      <p:grpSp>
        <p:nvGrpSpPr>
          <p:cNvPr id="165" name="Group 164">
            <a:extLst>
              <a:ext uri="{FF2B5EF4-FFF2-40B4-BE49-F238E27FC236}">
                <a16:creationId xmlns:a16="http://schemas.microsoft.com/office/drawing/2014/main" id="{180D71E5-9591-45E7-9C5C-011818187AA3}"/>
              </a:ext>
            </a:extLst>
          </p:cNvPr>
          <p:cNvGrpSpPr/>
          <p:nvPr/>
        </p:nvGrpSpPr>
        <p:grpSpPr>
          <a:xfrm>
            <a:off x="947605" y="720797"/>
            <a:ext cx="2854038" cy="1276144"/>
            <a:chOff x="319755" y="4319969"/>
            <a:chExt cx="2088994" cy="1276144"/>
          </a:xfrm>
        </p:grpSpPr>
        <p:sp>
          <p:nvSpPr>
            <p:cNvPr id="166" name="TextBox 165">
              <a:extLst>
                <a:ext uri="{FF2B5EF4-FFF2-40B4-BE49-F238E27FC236}">
                  <a16:creationId xmlns:a16="http://schemas.microsoft.com/office/drawing/2014/main" id="{B96B3C73-A5A6-4299-94B9-269F8146A6AD}"/>
                </a:ext>
              </a:extLst>
            </p:cNvPr>
            <p:cNvSpPr txBox="1"/>
            <p:nvPr/>
          </p:nvSpPr>
          <p:spPr>
            <a:xfrm>
              <a:off x="319755" y="4319969"/>
              <a:ext cx="2088993" cy="461665"/>
            </a:xfrm>
            <a:prstGeom prst="rect">
              <a:avLst/>
            </a:prstGeom>
            <a:noFill/>
          </p:spPr>
          <p:txBody>
            <a:bodyPr wrap="square" lIns="0" rtlCol="0" anchor="b">
              <a:spAutoFit/>
            </a:bodyPr>
            <a:lstStyle/>
            <a:p>
              <a:pPr algn="r" defTabSz="914354"/>
              <a:r>
                <a:rPr lang="en-US" sz="2400" b="1" noProof="1">
                  <a:solidFill>
                    <a:srgbClr val="2C3E50"/>
                  </a:solidFill>
                  <a:latin typeface="Calibri"/>
                </a:rPr>
                <a:t>Seguimiento</a:t>
              </a:r>
            </a:p>
          </p:txBody>
        </p:sp>
        <p:sp>
          <p:nvSpPr>
            <p:cNvPr id="167" name="Rectangle 166">
              <a:extLst>
                <a:ext uri="{FF2B5EF4-FFF2-40B4-BE49-F238E27FC236}">
                  <a16:creationId xmlns:a16="http://schemas.microsoft.com/office/drawing/2014/main" id="{CA2C5A9C-4A4D-4246-B17C-82D4303BC7AA}"/>
                </a:ext>
              </a:extLst>
            </p:cNvPr>
            <p:cNvSpPr/>
            <p:nvPr/>
          </p:nvSpPr>
          <p:spPr>
            <a:xfrm>
              <a:off x="319756" y="4765116"/>
              <a:ext cx="2088993" cy="830997"/>
            </a:xfrm>
            <a:prstGeom prst="rect">
              <a:avLst/>
            </a:prstGeom>
          </p:spPr>
          <p:txBody>
            <a:bodyPr wrap="square" lIns="0">
              <a:spAutoFit/>
            </a:bodyPr>
            <a:lstStyle/>
            <a:p>
              <a:pPr algn="r" defTabSz="914354">
                <a:spcBef>
                  <a:spcPts val="1200"/>
                </a:spcBef>
              </a:pPr>
              <a:r>
                <a:rPr lang="es-ES" sz="1600" noProof="1">
                  <a:solidFill>
                    <a:srgbClr val="95A5A6"/>
                  </a:solidFill>
                  <a:latin typeface="Calibri"/>
                </a:rPr>
                <a:t>Seguimiento proactivo de transacciones y cambios en el tiempo</a:t>
              </a:r>
              <a:r>
                <a:rPr lang="en-US" sz="1600" noProof="1">
                  <a:solidFill>
                    <a:srgbClr val="95A5A6"/>
                  </a:solidFill>
                  <a:latin typeface="Calibri"/>
                </a:rPr>
                <a:t>.</a:t>
              </a:r>
            </a:p>
          </p:txBody>
        </p:sp>
      </p:grpSp>
      <p:grpSp>
        <p:nvGrpSpPr>
          <p:cNvPr id="171" name="Group 170">
            <a:extLst>
              <a:ext uri="{FF2B5EF4-FFF2-40B4-BE49-F238E27FC236}">
                <a16:creationId xmlns:a16="http://schemas.microsoft.com/office/drawing/2014/main" id="{8EE18D4C-3161-4ED9-ACDB-11170977A2BA}"/>
              </a:ext>
            </a:extLst>
          </p:cNvPr>
          <p:cNvGrpSpPr/>
          <p:nvPr/>
        </p:nvGrpSpPr>
        <p:grpSpPr>
          <a:xfrm>
            <a:off x="947605" y="3336826"/>
            <a:ext cx="2854038" cy="1522365"/>
            <a:chOff x="319755" y="4319969"/>
            <a:chExt cx="2088994" cy="1522365"/>
          </a:xfrm>
        </p:grpSpPr>
        <p:sp>
          <p:nvSpPr>
            <p:cNvPr id="172" name="TextBox 171">
              <a:extLst>
                <a:ext uri="{FF2B5EF4-FFF2-40B4-BE49-F238E27FC236}">
                  <a16:creationId xmlns:a16="http://schemas.microsoft.com/office/drawing/2014/main" id="{92378093-3C8A-4BFD-A6EA-842E7A616DF7}"/>
                </a:ext>
              </a:extLst>
            </p:cNvPr>
            <p:cNvSpPr txBox="1"/>
            <p:nvPr/>
          </p:nvSpPr>
          <p:spPr>
            <a:xfrm>
              <a:off x="319755" y="4319969"/>
              <a:ext cx="2088993" cy="461665"/>
            </a:xfrm>
            <a:prstGeom prst="rect">
              <a:avLst/>
            </a:prstGeom>
            <a:noFill/>
          </p:spPr>
          <p:txBody>
            <a:bodyPr wrap="square" lIns="0" rtlCol="0" anchor="b">
              <a:spAutoFit/>
            </a:bodyPr>
            <a:lstStyle/>
            <a:p>
              <a:pPr algn="r" defTabSz="914354"/>
              <a:r>
                <a:rPr lang="en-US" sz="2400" b="1" noProof="1">
                  <a:solidFill>
                    <a:srgbClr val="2980B9"/>
                  </a:solidFill>
                  <a:latin typeface="Calibri"/>
                </a:rPr>
                <a:t>Comunicación</a:t>
              </a:r>
            </a:p>
          </p:txBody>
        </p:sp>
        <p:sp>
          <p:nvSpPr>
            <p:cNvPr id="173" name="Rectangle 172">
              <a:extLst>
                <a:ext uri="{FF2B5EF4-FFF2-40B4-BE49-F238E27FC236}">
                  <a16:creationId xmlns:a16="http://schemas.microsoft.com/office/drawing/2014/main" id="{320613EF-57F4-4081-BE12-275583FD7CD3}"/>
                </a:ext>
              </a:extLst>
            </p:cNvPr>
            <p:cNvSpPr/>
            <p:nvPr/>
          </p:nvSpPr>
          <p:spPr>
            <a:xfrm>
              <a:off x="319756" y="4765116"/>
              <a:ext cx="2088993" cy="1077218"/>
            </a:xfrm>
            <a:prstGeom prst="rect">
              <a:avLst/>
            </a:prstGeom>
          </p:spPr>
          <p:txBody>
            <a:bodyPr wrap="square" lIns="0">
              <a:spAutoFit/>
            </a:bodyPr>
            <a:lstStyle/>
            <a:p>
              <a:pPr algn="r" defTabSz="914354">
                <a:spcBef>
                  <a:spcPts val="1200"/>
                </a:spcBef>
              </a:pPr>
              <a:r>
                <a:rPr lang="es-ES" sz="1600" noProof="1">
                  <a:solidFill>
                    <a:srgbClr val="95A5A6"/>
                  </a:solidFill>
                  <a:latin typeface="Calibri"/>
                </a:rPr>
                <a:t>Comunicación directa y en doble vía con los ciudadanos mediante servicios digitales para asegurar una actualización permanente</a:t>
              </a:r>
              <a:r>
                <a:rPr lang="en-US" sz="1600" noProof="1">
                  <a:solidFill>
                    <a:srgbClr val="95A5A6"/>
                  </a:solidFill>
                  <a:latin typeface="Calibri"/>
                </a:rPr>
                <a:t>.</a:t>
              </a:r>
            </a:p>
          </p:txBody>
        </p:sp>
      </p:grpSp>
      <p:grpSp>
        <p:nvGrpSpPr>
          <p:cNvPr id="174" name="Group 173">
            <a:extLst>
              <a:ext uri="{FF2B5EF4-FFF2-40B4-BE49-F238E27FC236}">
                <a16:creationId xmlns:a16="http://schemas.microsoft.com/office/drawing/2014/main" id="{F66D3655-3D27-47CF-83E5-B2F2180B4DB8}"/>
              </a:ext>
            </a:extLst>
          </p:cNvPr>
          <p:cNvGrpSpPr/>
          <p:nvPr/>
        </p:nvGrpSpPr>
        <p:grpSpPr>
          <a:xfrm>
            <a:off x="5480076" y="3540187"/>
            <a:ext cx="2854038" cy="1276144"/>
            <a:chOff x="319755" y="4319969"/>
            <a:chExt cx="2088994" cy="1276144"/>
          </a:xfrm>
        </p:grpSpPr>
        <p:sp>
          <p:nvSpPr>
            <p:cNvPr id="175" name="TextBox 174">
              <a:extLst>
                <a:ext uri="{FF2B5EF4-FFF2-40B4-BE49-F238E27FC236}">
                  <a16:creationId xmlns:a16="http://schemas.microsoft.com/office/drawing/2014/main" id="{66C2627D-309B-486D-A8AB-E1D64C28B0F6}"/>
                </a:ext>
              </a:extLst>
            </p:cNvPr>
            <p:cNvSpPr txBox="1"/>
            <p:nvPr/>
          </p:nvSpPr>
          <p:spPr>
            <a:xfrm>
              <a:off x="319755" y="4319969"/>
              <a:ext cx="2088993" cy="461665"/>
            </a:xfrm>
            <a:prstGeom prst="rect">
              <a:avLst/>
            </a:prstGeom>
            <a:noFill/>
          </p:spPr>
          <p:txBody>
            <a:bodyPr wrap="square" lIns="0" rtlCol="0" anchor="b">
              <a:spAutoFit/>
            </a:bodyPr>
            <a:lstStyle/>
            <a:p>
              <a:pPr defTabSz="914354"/>
              <a:r>
                <a:rPr lang="en-US" sz="2400" b="1" noProof="1">
                  <a:solidFill>
                    <a:srgbClr val="16A085"/>
                  </a:solidFill>
                  <a:latin typeface="Calibri"/>
                </a:rPr>
                <a:t>LADM</a:t>
              </a:r>
            </a:p>
          </p:txBody>
        </p:sp>
        <p:sp>
          <p:nvSpPr>
            <p:cNvPr id="176" name="Rectangle 175">
              <a:extLst>
                <a:ext uri="{FF2B5EF4-FFF2-40B4-BE49-F238E27FC236}">
                  <a16:creationId xmlns:a16="http://schemas.microsoft.com/office/drawing/2014/main" id="{5D3CDA8D-E8C4-423B-8C2D-075874BEAE43}"/>
                </a:ext>
              </a:extLst>
            </p:cNvPr>
            <p:cNvSpPr/>
            <p:nvPr/>
          </p:nvSpPr>
          <p:spPr>
            <a:xfrm>
              <a:off x="319756" y="4765116"/>
              <a:ext cx="2088993" cy="830997"/>
            </a:xfrm>
            <a:prstGeom prst="rect">
              <a:avLst/>
            </a:prstGeom>
          </p:spPr>
          <p:txBody>
            <a:bodyPr wrap="square" lIns="0">
              <a:spAutoFit/>
            </a:bodyPr>
            <a:lstStyle/>
            <a:p>
              <a:pPr defTabSz="914354">
                <a:spcBef>
                  <a:spcPts val="1200"/>
                </a:spcBef>
              </a:pPr>
              <a:r>
                <a:rPr lang="es-ES" sz="1600" noProof="1">
                  <a:solidFill>
                    <a:srgbClr val="95A5A6"/>
                  </a:solidFill>
                  <a:latin typeface="Calibri"/>
                </a:rPr>
                <a:t>Basado en información catastral multipropósito compatible con el estándar LADM.</a:t>
              </a:r>
            </a:p>
          </p:txBody>
        </p:sp>
      </p:grpSp>
    </p:spTree>
    <p:extLst>
      <p:ext uri="{BB962C8B-B14F-4D97-AF65-F5344CB8AC3E}">
        <p14:creationId xmlns:p14="http://schemas.microsoft.com/office/powerpoint/2010/main" val="1645235492"/>
      </p:ext>
    </p:extLst>
  </p:cSld>
  <p:clrMapOvr>
    <a:masterClrMapping/>
  </p:clrMapOvr>
</p:sld>
</file>

<file path=ppt/theme/theme1.xml><?xml version="1.0" encoding="utf-8"?>
<a:theme xmlns:a="http://schemas.openxmlformats.org/drawingml/2006/main" name="4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4">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EF6EC8AA-6386-4C55-A819-276EC1538B1C}">
  <we:reference id="wa200001409" version="1.0.0.3" store="en-US" storeType="OMEX"/>
  <we:alternateReferences>
    <we:reference id="wa200001409" version="1.0.0.3"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8DB5EAC-364E-4564-945D-6E01BECAFF41}">
  <we:reference id="wa104381411" version="1.0.0.0" store="en-US" storeType="OMEX"/>
  <we:alternateReferences>
    <we:reference id="wa104381411" version="1.0.0.0" store="WA10438141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1E6B0156-65EE-46A7-AB6D-3F48A4042730}">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322E82F5ACA6429E31AB4610F8E0CC" ma:contentTypeVersion="10" ma:contentTypeDescription="Create a new document." ma:contentTypeScope="" ma:versionID="e49957946753dd972afa5dd3a5ee30be">
  <xsd:schema xmlns:xsd="http://www.w3.org/2001/XMLSchema" xmlns:xs="http://www.w3.org/2001/XMLSchema" xmlns:p="http://schemas.microsoft.com/office/2006/metadata/properties" xmlns:ns2="9d211fc9-3e5c-44d9-a4e6-8b2fdea5eaf5" xmlns:ns3="14a21e8d-bfc9-4bb6-a96d-4c2da473ff2b" targetNamespace="http://schemas.microsoft.com/office/2006/metadata/properties" ma:root="true" ma:fieldsID="b4df310c546aa2a1b9d6ad5f4a9606e7" ns2:_="" ns3:_="">
    <xsd:import namespace="9d211fc9-3e5c-44d9-a4e6-8b2fdea5eaf5"/>
    <xsd:import namespace="14a21e8d-bfc9-4bb6-a96d-4c2da473ff2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11fc9-3e5c-44d9-a4e6-8b2fdea5ea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a21e8d-bfc9-4bb6-a96d-4c2da473ff2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F60443-4450-4011-AB72-21CE91EC29D7}">
  <ds:schemaRefs>
    <ds:schemaRef ds:uri="http://schemas.microsoft.com/sharepoint/v3/contenttype/forms"/>
  </ds:schemaRefs>
</ds:datastoreItem>
</file>

<file path=customXml/itemProps2.xml><?xml version="1.0" encoding="utf-8"?>
<ds:datastoreItem xmlns:ds="http://schemas.openxmlformats.org/officeDocument/2006/customXml" ds:itemID="{606F15F8-00FF-40B9-8EB3-A7A51B9CE944}">
  <ds:schemaRefs>
    <ds:schemaRef ds:uri="14a21e8d-bfc9-4bb6-a96d-4c2da473ff2b"/>
    <ds:schemaRef ds:uri="9d211fc9-3e5c-44d9-a4e6-8b2fdea5ea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1561DD-0E3C-484C-A596-E472EE4881A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581</TotalTime>
  <Words>1069</Words>
  <Application>Microsoft Office PowerPoint</Application>
  <PresentationFormat>On-screen Show (16:9)</PresentationFormat>
  <Paragraphs>204</Paragraphs>
  <Slides>25</Slides>
  <Notes>8</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25</vt:i4>
      </vt:variant>
    </vt:vector>
  </HeadingPairs>
  <TitlesOfParts>
    <vt:vector size="37" baseType="lpstr">
      <vt:lpstr>Arial</vt:lpstr>
      <vt:lpstr>Calibri</vt:lpstr>
      <vt:lpstr>Courier New</vt:lpstr>
      <vt:lpstr>Open Sans</vt:lpstr>
      <vt:lpstr>Segoe UI</vt:lpstr>
      <vt:lpstr>Symbol</vt:lpstr>
      <vt:lpstr>Wingdings</vt:lpstr>
      <vt:lpstr>4_Tema de Office</vt:lpstr>
      <vt:lpstr>5_Tema de Office</vt:lpstr>
      <vt:lpstr>1_Tema de Office</vt:lpstr>
      <vt:lpstr>2_Tema de Office</vt:lpstr>
      <vt:lpstr>3_Tema de Office</vt:lpstr>
      <vt:lpstr>PowerPoint Presentation</vt:lpstr>
      <vt:lpstr>PowerPoint Presentation</vt:lpstr>
      <vt:lpstr>Introducción</vt:lpstr>
      <vt:lpstr>PowerPoint Presentation</vt:lpstr>
      <vt:lpstr>Normas</vt:lpstr>
      <vt:lpstr>PowerPoint Presentation</vt:lpstr>
      <vt:lpstr>PowerPoint Presentation</vt:lpstr>
      <vt:lpstr>¿Qué es el Observatorio Inmobiliario Nacional?</vt:lpstr>
      <vt:lpstr>PowerPoint Presentation</vt:lpstr>
      <vt:lpstr>PowerPoint Presentation</vt:lpstr>
      <vt:lpstr>Actores</vt:lpstr>
      <vt:lpstr>PowerPoint Presentation</vt:lpstr>
      <vt:lpstr>PowerPoint Presentation</vt:lpstr>
      <vt:lpstr>PowerPoint Presentation</vt:lpstr>
      <vt:lpstr>PowerPoint Presentation</vt:lpstr>
      <vt:lpstr>PowerPoint Presentation</vt:lpstr>
      <vt:lpstr>PowerPoint Presentation</vt:lpstr>
      <vt:lpstr>Observatorio de barranquilla.</vt:lpstr>
      <vt:lpstr>Observatorio de cali</vt:lpstr>
      <vt:lpstr>Observatorio inmobiliario de Córdoba – Argentina. </vt:lpstr>
      <vt:lpstr>PowerPoint Presentation</vt:lpstr>
      <vt:lpstr>PowerPoint Presentation</vt:lpstr>
      <vt:lpstr>PowerPoint Presentation</vt:lpstr>
      <vt:lpstr>Módulos Funcionales</vt:lpstr>
      <vt:lpstr>PowerPoint Presentation</vt:lpstr>
    </vt:vector>
  </TitlesOfParts>
  <Company>DANE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Mercado</dc:title>
  <dc:creator>DANE-DIMPE;Karen Milena Buitrago Lopez</dc:creator>
  <cp:lastModifiedBy>ivan dario carrillo duran</cp:lastModifiedBy>
  <cp:revision>108</cp:revision>
  <cp:lastPrinted>2018-11-13T01:51:27Z</cp:lastPrinted>
  <dcterms:created xsi:type="dcterms:W3CDTF">2018-06-21T20:42:53Z</dcterms:created>
  <dcterms:modified xsi:type="dcterms:W3CDTF">2021-08-18T21:42:31Z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0x01010065322E82F5ACA6429E31AB4610F8E0CC</vt:lpwstr>
  </property>
</Properties>
</file>